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991" r:id="rId1"/>
    <p:sldMasterId id="2147485387" r:id="rId2"/>
    <p:sldMasterId id="2147485399" r:id="rId3"/>
    <p:sldMasterId id="2147486565" r:id="rId4"/>
    <p:sldMasterId id="2147486592" r:id="rId5"/>
  </p:sldMasterIdLst>
  <p:notesMasterIdLst>
    <p:notesMasterId r:id="rId32"/>
  </p:notesMasterIdLst>
  <p:handoutMasterIdLst>
    <p:handoutMasterId r:id="rId33"/>
  </p:handoutMasterIdLst>
  <p:sldIdLst>
    <p:sldId id="516" r:id="rId6"/>
    <p:sldId id="517" r:id="rId7"/>
    <p:sldId id="528" r:id="rId8"/>
    <p:sldId id="455" r:id="rId9"/>
    <p:sldId id="519" r:id="rId10"/>
    <p:sldId id="504" r:id="rId11"/>
    <p:sldId id="518" r:id="rId12"/>
    <p:sldId id="492" r:id="rId13"/>
    <p:sldId id="524" r:id="rId14"/>
    <p:sldId id="509" r:id="rId15"/>
    <p:sldId id="486" r:id="rId16"/>
    <p:sldId id="488" r:id="rId17"/>
    <p:sldId id="521" r:id="rId18"/>
    <p:sldId id="529" r:id="rId19"/>
    <p:sldId id="530" r:id="rId20"/>
    <p:sldId id="531" r:id="rId21"/>
    <p:sldId id="490" r:id="rId22"/>
    <p:sldId id="525" r:id="rId23"/>
    <p:sldId id="502" r:id="rId24"/>
    <p:sldId id="526" r:id="rId25"/>
    <p:sldId id="510" r:id="rId26"/>
    <p:sldId id="511" r:id="rId27"/>
    <p:sldId id="532" r:id="rId28"/>
    <p:sldId id="533" r:id="rId29"/>
    <p:sldId id="534" r:id="rId30"/>
    <p:sldId id="535" r:id="rId31"/>
  </p:sldIdLst>
  <p:sldSz cx="9906000" cy="6858000" type="A4"/>
  <p:notesSz cx="6761163" cy="9942513"/>
  <p:defaultTextStyle>
    <a:defPPr>
      <a:defRPr lang="ru-RU"/>
    </a:defPPr>
    <a:lvl1pPr algn="l" defTabSz="933450" rtl="0" fontAlgn="base">
      <a:spcBef>
        <a:spcPct val="0"/>
      </a:spcBef>
      <a:spcAft>
        <a:spcPct val="0"/>
      </a:spcAft>
      <a:defRPr sz="1900" kern="1200">
        <a:solidFill>
          <a:schemeClr val="tx1"/>
        </a:solidFill>
        <a:latin typeface="Calibri" pitchFamily="34" charset="0"/>
        <a:ea typeface="+mn-ea"/>
        <a:cs typeface="+mn-cs"/>
      </a:defRPr>
    </a:lvl1pPr>
    <a:lvl2pPr marL="461963" indent="-125413" algn="l" defTabSz="933450" rtl="0" fontAlgn="base">
      <a:spcBef>
        <a:spcPct val="0"/>
      </a:spcBef>
      <a:spcAft>
        <a:spcPct val="0"/>
      </a:spcAft>
      <a:defRPr sz="1900" kern="1200">
        <a:solidFill>
          <a:schemeClr val="tx1"/>
        </a:solidFill>
        <a:latin typeface="Calibri" pitchFamily="34" charset="0"/>
        <a:ea typeface="+mn-ea"/>
        <a:cs typeface="+mn-cs"/>
      </a:defRPr>
    </a:lvl2pPr>
    <a:lvl3pPr marL="933450" indent="-260350" algn="l" defTabSz="933450" rtl="0" fontAlgn="base">
      <a:spcBef>
        <a:spcPct val="0"/>
      </a:spcBef>
      <a:spcAft>
        <a:spcPct val="0"/>
      </a:spcAft>
      <a:defRPr sz="1900" kern="1200">
        <a:solidFill>
          <a:schemeClr val="tx1"/>
        </a:solidFill>
        <a:latin typeface="Calibri" pitchFamily="34" charset="0"/>
        <a:ea typeface="+mn-ea"/>
        <a:cs typeface="+mn-cs"/>
      </a:defRPr>
    </a:lvl3pPr>
    <a:lvl4pPr marL="1404938" indent="-395288" algn="l" defTabSz="933450" rtl="0" fontAlgn="base">
      <a:spcBef>
        <a:spcPct val="0"/>
      </a:spcBef>
      <a:spcAft>
        <a:spcPct val="0"/>
      </a:spcAft>
      <a:defRPr sz="1900" kern="1200">
        <a:solidFill>
          <a:schemeClr val="tx1"/>
        </a:solidFill>
        <a:latin typeface="Calibri" pitchFamily="34" charset="0"/>
        <a:ea typeface="+mn-ea"/>
        <a:cs typeface="+mn-cs"/>
      </a:defRPr>
    </a:lvl4pPr>
    <a:lvl5pPr marL="1873250" indent="-528638" algn="l" defTabSz="933450" rtl="0" fontAlgn="base">
      <a:spcBef>
        <a:spcPct val="0"/>
      </a:spcBef>
      <a:spcAft>
        <a:spcPct val="0"/>
      </a:spcAft>
      <a:defRPr sz="1900" kern="1200">
        <a:solidFill>
          <a:schemeClr val="tx1"/>
        </a:solidFill>
        <a:latin typeface="Calibri" pitchFamily="34" charset="0"/>
        <a:ea typeface="+mn-ea"/>
        <a:cs typeface="+mn-cs"/>
      </a:defRPr>
    </a:lvl5pPr>
    <a:lvl6pPr marL="2286000" algn="l" defTabSz="914400" rtl="0" eaLnBrk="1" latinLnBrk="0" hangingPunct="1">
      <a:defRPr sz="1900" kern="1200">
        <a:solidFill>
          <a:schemeClr val="tx1"/>
        </a:solidFill>
        <a:latin typeface="Calibri" pitchFamily="34" charset="0"/>
        <a:ea typeface="+mn-ea"/>
        <a:cs typeface="+mn-cs"/>
      </a:defRPr>
    </a:lvl6pPr>
    <a:lvl7pPr marL="2743200" algn="l" defTabSz="914400" rtl="0" eaLnBrk="1" latinLnBrk="0" hangingPunct="1">
      <a:defRPr sz="1900" kern="1200">
        <a:solidFill>
          <a:schemeClr val="tx1"/>
        </a:solidFill>
        <a:latin typeface="Calibri" pitchFamily="34" charset="0"/>
        <a:ea typeface="+mn-ea"/>
        <a:cs typeface="+mn-cs"/>
      </a:defRPr>
    </a:lvl7pPr>
    <a:lvl8pPr marL="3200400" algn="l" defTabSz="914400" rtl="0" eaLnBrk="1" latinLnBrk="0" hangingPunct="1">
      <a:defRPr sz="1900" kern="1200">
        <a:solidFill>
          <a:schemeClr val="tx1"/>
        </a:solidFill>
        <a:latin typeface="Calibri" pitchFamily="34" charset="0"/>
        <a:ea typeface="+mn-ea"/>
        <a:cs typeface="+mn-cs"/>
      </a:defRPr>
    </a:lvl8pPr>
    <a:lvl9pPr marL="3657600" algn="l" defTabSz="914400" rtl="0" eaLnBrk="1" latinLnBrk="0" hangingPunct="1">
      <a:defRPr sz="19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1D089C"/>
    <a:srgbClr val="EFFFFF"/>
    <a:srgbClr val="0000FF"/>
    <a:srgbClr val="D93C1D"/>
    <a:srgbClr val="5E300A"/>
    <a:srgbClr val="D5A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6092" autoAdjust="0"/>
  </p:normalViewPr>
  <p:slideViewPr>
    <p:cSldViewPr>
      <p:cViewPr varScale="1">
        <p:scale>
          <a:sx n="112" d="100"/>
          <a:sy n="112" d="100"/>
        </p:scale>
        <p:origin x="1530" y="9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294"/>
    </p:cViewPr>
  </p:sorterViewPr>
  <p:notesViewPr>
    <p:cSldViewPr>
      <p:cViewPr varScale="1">
        <p:scale>
          <a:sx n="53" d="100"/>
          <a:sy n="53" d="100"/>
        </p:scale>
        <p:origin x="-2130" y="-7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5.701558505388403E-2"/>
          <c:y val="9.2757799956291839E-2"/>
          <c:w val="0.59363575119195311"/>
          <c:h val="0.88050156585006367"/>
        </c:manualLayout>
      </c:layout>
      <c:pie3DChart>
        <c:varyColors val="1"/>
        <c:ser>
          <c:idx val="0"/>
          <c:order val="0"/>
          <c:tx>
            <c:strRef>
              <c:f>Лист1!$B$1</c:f>
              <c:strCache>
                <c:ptCount val="1"/>
                <c:pt idx="0">
                  <c:v>Мировая структура производства электроэнергии</c:v>
                </c:pt>
              </c:strCache>
            </c:strRef>
          </c:tx>
          <c:explosion val="25"/>
          <c:dLbls>
            <c:dLbl>
              <c:idx val="0"/>
              <c:layout>
                <c:manualLayout>
                  <c:x val="-1.2116733924455298E-3"/>
                  <c:y val="-9.230358568153160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977528299597789E-4"/>
                  <c:y val="-3.026487977493778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1475691875339123E-2"/>
                  <c:y val="-2.800384781320970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0248924919688384E-2"/>
                  <c:y val="5.000247113841662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5711592736425469E-2"/>
                  <c:y val="-3.288209329862960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572925707139991E-2"/>
                  <c:y val="-1.7601545252189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latin typeface="Arial" pitchFamily="34" charset="0"/>
                    <a:cs typeface="Arial"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Лист1!$A$2:$A$7</c:f>
              <c:strCache>
                <c:ptCount val="6"/>
                <c:pt idx="0">
                  <c:v>сұйық отын</c:v>
                </c:pt>
                <c:pt idx="1">
                  <c:v>газ</c:v>
                </c:pt>
                <c:pt idx="2">
                  <c:v>көмір</c:v>
                </c:pt>
                <c:pt idx="3">
                  <c:v>ядерлық отын </c:v>
                </c:pt>
                <c:pt idx="4">
                  <c:v>гидроэлектростанциялар</c:v>
                </c:pt>
                <c:pt idx="5">
                  <c:v>басқалар</c:v>
                </c:pt>
              </c:strCache>
            </c:strRef>
          </c:cat>
          <c:val>
            <c:numRef>
              <c:f>Лист1!$B$2:$B$7</c:f>
              <c:numCache>
                <c:formatCode>General</c:formatCode>
                <c:ptCount val="6"/>
                <c:pt idx="0">
                  <c:v>5</c:v>
                </c:pt>
                <c:pt idx="1">
                  <c:v>22.5</c:v>
                </c:pt>
                <c:pt idx="2">
                  <c:v>40.4</c:v>
                </c:pt>
                <c:pt idx="3">
                  <c:v>10.9</c:v>
                </c:pt>
                <c:pt idx="4">
                  <c:v>16.2</c:v>
                </c:pt>
                <c:pt idx="5">
                  <c:v>5</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6166926768900292"/>
          <c:y val="0.16551262286276341"/>
          <c:w val="0.33833073231099886"/>
          <c:h val="0.68078725180384747"/>
        </c:manualLayout>
      </c:layout>
      <c:overlay val="0"/>
    </c:legend>
    <c:plotVisOnly val="1"/>
    <c:dispBlanksAs val="zero"/>
    <c:showDLblsOverMax val="0"/>
  </c:chart>
  <c:spPr>
    <a:ln>
      <a:solidFill>
        <a:prstClr val="black"/>
      </a:solid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err="1" smtClean="0">
                <a:solidFill>
                  <a:srgbClr val="002060"/>
                </a:solidFill>
                <a:latin typeface="Arial" pitchFamily="34" charset="0"/>
                <a:cs typeface="Arial" pitchFamily="34" charset="0"/>
              </a:rPr>
              <a:t>Отынның</a:t>
            </a:r>
            <a:r>
              <a:rPr lang="ru-RU" sz="1600" baseline="0" dirty="0" smtClean="0">
                <a:solidFill>
                  <a:srgbClr val="002060"/>
                </a:solidFill>
                <a:latin typeface="Arial" pitchFamily="34" charset="0"/>
                <a:cs typeface="Arial" pitchFamily="34" charset="0"/>
              </a:rPr>
              <a:t> </a:t>
            </a:r>
            <a:r>
              <a:rPr lang="ru-RU" sz="1600" baseline="0" dirty="0" err="1" smtClean="0">
                <a:solidFill>
                  <a:srgbClr val="002060"/>
                </a:solidFill>
                <a:latin typeface="Arial" pitchFamily="34" charset="0"/>
                <a:cs typeface="Arial" pitchFamily="34" charset="0"/>
              </a:rPr>
              <a:t>түрлері</a:t>
            </a:r>
            <a:r>
              <a:rPr lang="ru-RU" sz="1600" baseline="0" dirty="0" smtClean="0">
                <a:solidFill>
                  <a:srgbClr val="002060"/>
                </a:solidFill>
                <a:latin typeface="Arial" pitchFamily="34" charset="0"/>
                <a:cs typeface="Arial" pitchFamily="34" charset="0"/>
              </a:rPr>
              <a:t> бойынша </a:t>
            </a:r>
            <a:r>
              <a:rPr lang="ru-RU" sz="1600" baseline="0" dirty="0" err="1" smtClean="0">
                <a:solidFill>
                  <a:srgbClr val="002060"/>
                </a:solidFill>
                <a:latin typeface="Arial" pitchFamily="34" charset="0"/>
                <a:cs typeface="Arial" pitchFamily="34" charset="0"/>
              </a:rPr>
              <a:t>генерацияланатын</a:t>
            </a:r>
            <a:r>
              <a:rPr lang="ru-RU" sz="1600" baseline="0" dirty="0" smtClean="0">
                <a:solidFill>
                  <a:srgbClr val="002060"/>
                </a:solidFill>
                <a:latin typeface="Arial" pitchFamily="34" charset="0"/>
                <a:cs typeface="Arial" pitchFamily="34" charset="0"/>
              </a:rPr>
              <a:t> </a:t>
            </a:r>
            <a:r>
              <a:rPr lang="ru-RU" sz="1600" baseline="0" dirty="0" err="1" smtClean="0">
                <a:solidFill>
                  <a:srgbClr val="002060"/>
                </a:solidFill>
                <a:latin typeface="Arial" pitchFamily="34" charset="0"/>
                <a:cs typeface="Arial" pitchFamily="34" charset="0"/>
              </a:rPr>
              <a:t>көздердің</a:t>
            </a:r>
            <a:r>
              <a:rPr lang="ru-RU" sz="1600" baseline="0" dirty="0" smtClean="0">
                <a:solidFill>
                  <a:srgbClr val="002060"/>
                </a:solidFill>
                <a:latin typeface="Arial" pitchFamily="34" charset="0"/>
                <a:cs typeface="Arial" pitchFamily="34" charset="0"/>
              </a:rPr>
              <a:t> </a:t>
            </a:r>
            <a:r>
              <a:rPr lang="ru-RU" sz="1600" baseline="0" dirty="0" err="1" smtClean="0">
                <a:solidFill>
                  <a:srgbClr val="002060"/>
                </a:solidFill>
                <a:latin typeface="Arial" pitchFamily="34" charset="0"/>
                <a:cs typeface="Arial" pitchFamily="34" charset="0"/>
              </a:rPr>
              <a:t>үлесі</a:t>
            </a:r>
            <a:endParaRPr lang="ru-RU" sz="1600" dirty="0">
              <a:solidFill>
                <a:srgbClr val="002060"/>
              </a:solidFill>
              <a:latin typeface="Arial" pitchFamily="34" charset="0"/>
              <a:cs typeface="Arial" pitchFamily="34" charset="0"/>
            </a:endParaRPr>
          </a:p>
        </c:rich>
      </c:tx>
      <c:overlay val="0"/>
    </c:title>
    <c:autoTitleDeleted val="0"/>
    <c:view3D>
      <c:rotX val="75"/>
      <c:rotY val="0"/>
      <c:rAngAx val="0"/>
    </c:view3D>
    <c:floor>
      <c:thickness val="0"/>
    </c:floor>
    <c:sideWall>
      <c:thickness val="0"/>
    </c:sideWall>
    <c:backWall>
      <c:thickness val="0"/>
    </c:backWall>
    <c:plotArea>
      <c:layout>
        <c:manualLayout>
          <c:layoutTarget val="inner"/>
          <c:xMode val="edge"/>
          <c:yMode val="edge"/>
          <c:x val="7.1896767691180891E-2"/>
          <c:y val="0.25951668590454147"/>
          <c:w val="0.55638049325876082"/>
          <c:h val="0.74048331409545942"/>
        </c:manualLayout>
      </c:layout>
      <c:pie3DChart>
        <c:varyColors val="1"/>
        <c:ser>
          <c:idx val="0"/>
          <c:order val="0"/>
          <c:tx>
            <c:strRef>
              <c:f>Лист1!$B$1</c:f>
              <c:strCache>
                <c:ptCount val="1"/>
                <c:pt idx="0">
                  <c:v>Доля генерирующих источников</c:v>
                </c:pt>
              </c:strCache>
            </c:strRef>
          </c:tx>
          <c:explosion val="25"/>
          <c:dLbls>
            <c:dLbl>
              <c:idx val="0"/>
              <c:layout>
                <c:manualLayout>
                  <c:x val="-7.4866930065231499E-2"/>
                  <c:y val="8.1489039091062032E-2"/>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9.1033144915193777E-4"/>
                  <c:y val="-2.9296017175199546E-2"/>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Lst>
            </c:dLbl>
            <c:dLbl>
              <c:idx val="2"/>
              <c:layout>
                <c:manualLayout>
                  <c:x val="-1.9451088706290781E-2"/>
                  <c:y val="-9.117837667225414E-3"/>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2.9479015020017409E-2"/>
                  <c:y val="-6.5096115991299299E-3"/>
                </c:manualLayout>
              </c:layout>
              <c:spPr/>
              <c:txPr>
                <a:bodyPr/>
                <a:lstStyle/>
                <a:p>
                  <a:pPr>
                    <a:defRPr b="1"/>
                  </a:pPr>
                  <a:endParaRPr lang="ru-RU"/>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көмір</c:v>
                </c:pt>
                <c:pt idx="1">
                  <c:v>газ</c:v>
                </c:pt>
                <c:pt idx="2">
                  <c:v>гидроэлектростанциялар (кіші СЭС-сіз)</c:v>
                </c:pt>
                <c:pt idx="3">
                  <c:v>ЖЭК</c:v>
                </c:pt>
              </c:strCache>
            </c:strRef>
          </c:cat>
          <c:val>
            <c:numRef>
              <c:f>Лист1!$B$2:$B$5</c:f>
              <c:numCache>
                <c:formatCode>General</c:formatCode>
                <c:ptCount val="4"/>
                <c:pt idx="0">
                  <c:v>73.099999999999994</c:v>
                </c:pt>
                <c:pt idx="1">
                  <c:v>18.2</c:v>
                </c:pt>
                <c:pt idx="2">
                  <c:v>8.1</c:v>
                </c:pt>
                <c:pt idx="3">
                  <c:v>0.60000000000000042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3906901788963899"/>
          <c:y val="0.36461375475018093"/>
          <c:w val="0.34593108709650328"/>
          <c:h val="0.56195860911341367"/>
        </c:manualLayout>
      </c:layout>
      <c:overlay val="0"/>
      <c:txPr>
        <a:bodyPr/>
        <a:lstStyle/>
        <a:p>
          <a:pPr>
            <a:defRPr sz="1400" b="1">
              <a:solidFill>
                <a:srgbClr val="002060"/>
              </a:solidFill>
              <a:latin typeface="Arial" pitchFamily="34" charset="0"/>
              <a:cs typeface="Arial" pitchFamily="34" charset="0"/>
            </a:defRPr>
          </a:pPr>
          <a:endParaRPr lang="ru-RU"/>
        </a:p>
      </c:txPr>
    </c:legend>
    <c:plotVisOnly val="1"/>
    <c:dispBlanksAs val="zero"/>
    <c:showDLblsOverMax val="0"/>
  </c:chart>
  <c:spPr>
    <a:ln>
      <a:solidFill>
        <a:prstClr val="black"/>
      </a:solidFill>
    </a:ln>
  </c:spPr>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ru-RU" sz="1600" dirty="0" smtClean="0">
                <a:latin typeface="Arial" pitchFamily="34" charset="0"/>
                <a:cs typeface="Arial" pitchFamily="34" charset="0"/>
              </a:rPr>
              <a:t>Электр</a:t>
            </a:r>
            <a:r>
              <a:rPr lang="ru-RU" sz="1600" baseline="0" dirty="0" smtClean="0">
                <a:latin typeface="Arial" pitchFamily="34" charset="0"/>
                <a:cs typeface="Arial" pitchFamily="34" charset="0"/>
              </a:rPr>
              <a:t> </a:t>
            </a:r>
            <a:r>
              <a:rPr lang="ru-RU" sz="1600" baseline="0" dirty="0" err="1" smtClean="0">
                <a:latin typeface="Arial" pitchFamily="34" charset="0"/>
                <a:cs typeface="Arial" pitchFamily="34" charset="0"/>
              </a:rPr>
              <a:t>энергияны</a:t>
            </a:r>
            <a:r>
              <a:rPr lang="ru-RU" sz="1600" baseline="0" dirty="0" smtClean="0">
                <a:latin typeface="Arial" pitchFamily="34" charset="0"/>
                <a:cs typeface="Arial" pitchFamily="34" charset="0"/>
              </a:rPr>
              <a:t> </a:t>
            </a:r>
            <a:r>
              <a:rPr lang="ru-RU" sz="1600" baseline="0" dirty="0" err="1" smtClean="0">
                <a:latin typeface="Arial" pitchFamily="34" charset="0"/>
                <a:cs typeface="Arial" pitchFamily="34" charset="0"/>
              </a:rPr>
              <a:t>тұтыну</a:t>
            </a:r>
            <a:r>
              <a:rPr lang="ru-RU" sz="1600" dirty="0" smtClean="0">
                <a:latin typeface="Arial" pitchFamily="34" charset="0"/>
                <a:cs typeface="Arial" pitchFamily="34" charset="0"/>
              </a:rPr>
              <a:t>, млрд.кВт*</a:t>
            </a:r>
            <a:r>
              <a:rPr lang="ru-RU" sz="1600" dirty="0" err="1" smtClean="0">
                <a:latin typeface="Arial" pitchFamily="34" charset="0"/>
                <a:cs typeface="Arial" pitchFamily="34" charset="0"/>
              </a:rPr>
              <a:t>сағ</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c:rich>
      </c:tx>
      <c:layout>
        <c:manualLayout>
          <c:xMode val="edge"/>
          <c:yMode val="edge"/>
          <c:x val="2.9775835471832858E-2"/>
          <c:y val="0"/>
        </c:manualLayout>
      </c:layout>
      <c:overlay val="0"/>
      <c:spPr>
        <a:effectLst>
          <a:innerShdw blurRad="63500" dist="50800" dir="18900000">
            <a:prstClr val="black">
              <a:alpha val="50000"/>
            </a:prstClr>
          </a:innerShdw>
        </a:effectLst>
      </c:spPr>
    </c:title>
    <c:autoTitleDeleted val="0"/>
    <c:plotArea>
      <c:layout/>
      <c:barChart>
        <c:barDir val="col"/>
        <c:grouping val="stacked"/>
        <c:varyColors val="0"/>
        <c:ser>
          <c:idx val="0"/>
          <c:order val="0"/>
          <c:tx>
            <c:strRef>
              <c:f>Лист1!$B$1</c:f>
              <c:strCache>
                <c:ptCount val="1"/>
                <c:pt idx="0">
                  <c:v>Потребление электроэнергии, млрд.кВтч</c:v>
                </c:pt>
              </c:strCache>
            </c:strRef>
          </c:tx>
          <c:spPr>
            <a:solidFill>
              <a:srgbClr val="002060"/>
            </a:solidFill>
          </c:spPr>
          <c:invertIfNegative val="0"/>
          <c:cat>
            <c:strRef>
              <c:f>Лист1!$A$2:$A$19</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(жоспар)</c:v>
                </c:pt>
              </c:strCache>
            </c:strRef>
          </c:cat>
          <c:val>
            <c:numRef>
              <c:f>Лист1!$B$2:$B$19</c:f>
              <c:numCache>
                <c:formatCode>General</c:formatCode>
                <c:ptCount val="18"/>
                <c:pt idx="0">
                  <c:v>52.9</c:v>
                </c:pt>
                <c:pt idx="1">
                  <c:v>50.7</c:v>
                </c:pt>
                <c:pt idx="2">
                  <c:v>54.4</c:v>
                </c:pt>
                <c:pt idx="3">
                  <c:v>56.7</c:v>
                </c:pt>
                <c:pt idx="4">
                  <c:v>58</c:v>
                </c:pt>
                <c:pt idx="5">
                  <c:v>62</c:v>
                </c:pt>
                <c:pt idx="6">
                  <c:v>64.8</c:v>
                </c:pt>
                <c:pt idx="7">
                  <c:v>68.099999999999994</c:v>
                </c:pt>
                <c:pt idx="8">
                  <c:v>71.8</c:v>
                </c:pt>
                <c:pt idx="9">
                  <c:v>76.5</c:v>
                </c:pt>
                <c:pt idx="10">
                  <c:v>80.599999999999994</c:v>
                </c:pt>
                <c:pt idx="11">
                  <c:v>77.900000000000006</c:v>
                </c:pt>
                <c:pt idx="12">
                  <c:v>83.8</c:v>
                </c:pt>
                <c:pt idx="13">
                  <c:v>88.1</c:v>
                </c:pt>
                <c:pt idx="14">
                  <c:v>91.4</c:v>
                </c:pt>
                <c:pt idx="15">
                  <c:v>89.6</c:v>
                </c:pt>
                <c:pt idx="16">
                  <c:v>91.6</c:v>
                </c:pt>
                <c:pt idx="17">
                  <c:v>92.4</c:v>
                </c:pt>
              </c:numCache>
            </c:numRef>
          </c:val>
        </c:ser>
        <c:dLbls>
          <c:showLegendKey val="0"/>
          <c:showVal val="0"/>
          <c:showCatName val="0"/>
          <c:showSerName val="0"/>
          <c:showPercent val="0"/>
          <c:showBubbleSize val="0"/>
        </c:dLbls>
        <c:gapWidth val="150"/>
        <c:overlap val="100"/>
        <c:axId val="-132615840"/>
        <c:axId val="-132621824"/>
      </c:barChart>
      <c:catAx>
        <c:axId val="-132615840"/>
        <c:scaling>
          <c:orientation val="minMax"/>
        </c:scaling>
        <c:delete val="0"/>
        <c:axPos val="b"/>
        <c:numFmt formatCode="General" sourceLinked="0"/>
        <c:majorTickMark val="out"/>
        <c:minorTickMark val="none"/>
        <c:tickLblPos val="nextTo"/>
        <c:txPr>
          <a:bodyPr/>
          <a:lstStyle/>
          <a:p>
            <a:pPr>
              <a:defRPr sz="1200" b="0" i="1" baseline="0">
                <a:latin typeface="Arial" pitchFamily="34" charset="0"/>
              </a:defRPr>
            </a:pPr>
            <a:endParaRPr lang="ru-RU"/>
          </a:p>
        </c:txPr>
        <c:crossAx val="-132621824"/>
        <c:crosses val="autoZero"/>
        <c:auto val="1"/>
        <c:lblAlgn val="ctr"/>
        <c:lblOffset val="100"/>
        <c:noMultiLvlLbl val="0"/>
      </c:catAx>
      <c:valAx>
        <c:axId val="-132621824"/>
        <c:scaling>
          <c:orientation val="minMax"/>
        </c:scaling>
        <c:delete val="0"/>
        <c:axPos val="l"/>
        <c:majorGridlines/>
        <c:numFmt formatCode="General" sourceLinked="1"/>
        <c:majorTickMark val="out"/>
        <c:minorTickMark val="none"/>
        <c:tickLblPos val="nextTo"/>
        <c:txPr>
          <a:bodyPr/>
          <a:lstStyle/>
          <a:p>
            <a:pPr>
              <a:defRPr sz="1200" b="0" i="1" baseline="0">
                <a:latin typeface="Arial" pitchFamily="34" charset="0"/>
                <a:cs typeface="Arial" pitchFamily="34" charset="0"/>
              </a:defRPr>
            </a:pPr>
            <a:endParaRPr lang="ru-RU"/>
          </a:p>
        </c:txPr>
        <c:crossAx val="-132615840"/>
        <c:crosses val="autoZero"/>
        <c:crossBetween val="between"/>
      </c:valAx>
      <c:spPr>
        <a:ln>
          <a:solidFill>
            <a:schemeClr val="accent1"/>
          </a:solidFill>
        </a:ln>
      </c:spPr>
    </c:plotArea>
    <c:plotVisOnly val="1"/>
    <c:dispBlanksAs val="gap"/>
    <c:showDLblsOverMax val="0"/>
  </c:chart>
  <c:spPr>
    <a:noFill/>
    <a:ln>
      <a:solidFill>
        <a:schemeClr val="tx1"/>
      </a:solidFill>
    </a:ln>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latin typeface="Arial" pitchFamily="34" charset="0"/>
                <a:cs typeface="Arial" pitchFamily="34" charset="0"/>
              </a:defRPr>
            </a:pPr>
            <a:r>
              <a:rPr lang="ru-RU" sz="1600" dirty="0" smtClean="0">
                <a:latin typeface="Arial" pitchFamily="34" charset="0"/>
                <a:cs typeface="Arial" pitchFamily="34" charset="0"/>
              </a:rPr>
              <a:t>Электр </a:t>
            </a:r>
            <a:r>
              <a:rPr lang="ru-RU" sz="1600" dirty="0" err="1" smtClean="0">
                <a:latin typeface="Arial" pitchFamily="34" charset="0"/>
                <a:cs typeface="Arial" pitchFamily="34" charset="0"/>
              </a:rPr>
              <a:t>энергияны</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өндіру</a:t>
            </a:r>
            <a:r>
              <a:rPr lang="ru-RU" sz="1600" dirty="0" smtClean="0">
                <a:latin typeface="Arial" pitchFamily="34" charset="0"/>
                <a:cs typeface="Arial" pitchFamily="34" charset="0"/>
              </a:rPr>
              <a:t>, млрд.кВт*</a:t>
            </a:r>
            <a:r>
              <a:rPr lang="ru-RU" sz="1600" dirty="0" err="1" smtClean="0">
                <a:latin typeface="Arial" pitchFamily="34" charset="0"/>
                <a:cs typeface="Arial" pitchFamily="34" charset="0"/>
              </a:rPr>
              <a:t>сағ</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c:rich>
      </c:tx>
      <c:layout>
        <c:manualLayout>
          <c:xMode val="edge"/>
          <c:yMode val="edge"/>
          <c:x val="3.7660498039900341E-2"/>
          <c:y val="2.7133737277054738E-2"/>
        </c:manualLayout>
      </c:layout>
      <c:overlay val="0"/>
    </c:title>
    <c:autoTitleDeleted val="0"/>
    <c:plotArea>
      <c:layout/>
      <c:barChart>
        <c:barDir val="col"/>
        <c:grouping val="stacked"/>
        <c:varyColors val="0"/>
        <c:ser>
          <c:idx val="0"/>
          <c:order val="0"/>
          <c:tx>
            <c:strRef>
              <c:f>Лист1!$B$1</c:f>
              <c:strCache>
                <c:ptCount val="1"/>
                <c:pt idx="0">
                  <c:v>Выработка электроэнергии, млрд.кВт*ч</c:v>
                </c:pt>
              </c:strCache>
            </c:strRef>
          </c:tx>
          <c:spPr>
            <a:solidFill>
              <a:srgbClr val="002060"/>
            </a:solidFill>
          </c:spPr>
          <c:invertIfNegative val="0"/>
          <c:cat>
            <c:strRef>
              <c:f>Лист1!$A$2:$A$19</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 жоспар</c:v>
                </c:pt>
              </c:strCache>
            </c:strRef>
          </c:cat>
          <c:val>
            <c:numRef>
              <c:f>Лист1!$B$2:$B$19</c:f>
              <c:numCache>
                <c:formatCode>General</c:formatCode>
                <c:ptCount val="18"/>
                <c:pt idx="0">
                  <c:v>49.1</c:v>
                </c:pt>
                <c:pt idx="1">
                  <c:v>47.5</c:v>
                </c:pt>
                <c:pt idx="2">
                  <c:v>51.4</c:v>
                </c:pt>
                <c:pt idx="3">
                  <c:v>55.2</c:v>
                </c:pt>
                <c:pt idx="4">
                  <c:v>58.2</c:v>
                </c:pt>
                <c:pt idx="5">
                  <c:v>63.7</c:v>
                </c:pt>
                <c:pt idx="6">
                  <c:v>66.599999999999994</c:v>
                </c:pt>
                <c:pt idx="7">
                  <c:v>67.599999999999994</c:v>
                </c:pt>
                <c:pt idx="8">
                  <c:v>71.5</c:v>
                </c:pt>
                <c:pt idx="9">
                  <c:v>76.400000000000006</c:v>
                </c:pt>
                <c:pt idx="10">
                  <c:v>80</c:v>
                </c:pt>
                <c:pt idx="11">
                  <c:v>78.400000000000006</c:v>
                </c:pt>
                <c:pt idx="12">
                  <c:v>82.3</c:v>
                </c:pt>
                <c:pt idx="13">
                  <c:v>86.2</c:v>
                </c:pt>
                <c:pt idx="14">
                  <c:v>90.2</c:v>
                </c:pt>
                <c:pt idx="15">
                  <c:v>91.9</c:v>
                </c:pt>
                <c:pt idx="16">
                  <c:v>93.8</c:v>
                </c:pt>
                <c:pt idx="17">
                  <c:v>92.7</c:v>
                </c:pt>
              </c:numCache>
            </c:numRef>
          </c:val>
        </c:ser>
        <c:dLbls>
          <c:showLegendKey val="0"/>
          <c:showVal val="0"/>
          <c:showCatName val="0"/>
          <c:showSerName val="0"/>
          <c:showPercent val="0"/>
          <c:showBubbleSize val="0"/>
        </c:dLbls>
        <c:gapWidth val="150"/>
        <c:overlap val="100"/>
        <c:axId val="-132621280"/>
        <c:axId val="-132614752"/>
      </c:barChart>
      <c:catAx>
        <c:axId val="-132621280"/>
        <c:scaling>
          <c:orientation val="minMax"/>
        </c:scaling>
        <c:delete val="0"/>
        <c:axPos val="b"/>
        <c:numFmt formatCode="General" sourceLinked="0"/>
        <c:majorTickMark val="out"/>
        <c:minorTickMark val="none"/>
        <c:tickLblPos val="nextTo"/>
        <c:crossAx val="-132614752"/>
        <c:crosses val="autoZero"/>
        <c:auto val="1"/>
        <c:lblAlgn val="ctr"/>
        <c:lblOffset val="100"/>
        <c:noMultiLvlLbl val="0"/>
      </c:catAx>
      <c:valAx>
        <c:axId val="-132614752"/>
        <c:scaling>
          <c:orientation val="minMax"/>
        </c:scaling>
        <c:delete val="0"/>
        <c:axPos val="l"/>
        <c:majorGridlines/>
        <c:numFmt formatCode="General" sourceLinked="1"/>
        <c:majorTickMark val="out"/>
        <c:minorTickMark val="none"/>
        <c:tickLblPos val="nextTo"/>
        <c:txPr>
          <a:bodyPr/>
          <a:lstStyle/>
          <a:p>
            <a:pPr>
              <a:defRPr sz="1200">
                <a:latin typeface="Arial" pitchFamily="34" charset="0"/>
                <a:cs typeface="Arial" pitchFamily="34" charset="0"/>
              </a:defRPr>
            </a:pPr>
            <a:endParaRPr lang="ru-RU"/>
          </a:p>
        </c:txPr>
        <c:crossAx val="-132621280"/>
        <c:crosses val="autoZero"/>
        <c:crossBetween val="between"/>
      </c:valAx>
    </c:plotArea>
    <c:plotVisOnly val="1"/>
    <c:dispBlanksAs val="gap"/>
    <c:showDLblsOverMax val="0"/>
  </c:chart>
  <c:spPr>
    <a:ln>
      <a:solidFill>
        <a:prstClr val="black"/>
      </a:solidFill>
    </a:ln>
  </c:spPr>
  <c:txPr>
    <a:bodyPr/>
    <a:lstStyle/>
    <a:p>
      <a:pPr>
        <a:defRPr sz="14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90981106529817"/>
          <c:y val="3.7421751968503988E-2"/>
          <c:w val="0.83355191363866965"/>
          <c:h val="0.79497957677165354"/>
        </c:manualLayout>
      </c:layout>
      <c:barChart>
        <c:barDir val="col"/>
        <c:grouping val="stacked"/>
        <c:varyColors val="0"/>
        <c:ser>
          <c:idx val="0"/>
          <c:order val="0"/>
          <c:tx>
            <c:strRef>
              <c:f>Лист1!$B$1</c:f>
              <c:strCache>
                <c:ptCount val="1"/>
                <c:pt idx="0">
                  <c:v>Столбец1</c:v>
                </c:pt>
              </c:strCache>
            </c:strRef>
          </c:tx>
          <c:spPr>
            <a:solidFill>
              <a:srgbClr val="002060"/>
            </a:solidFill>
          </c:spPr>
          <c:invertIfNegative val="0"/>
          <c:dLbls>
            <c:numFmt formatCode="#,##0" sourceLinked="0"/>
            <c:spPr>
              <a:noFill/>
              <a:ln>
                <a:noFill/>
              </a:ln>
              <a:effectLst/>
            </c:spPr>
            <c:txPr>
              <a:bodyPr/>
              <a:lstStyle/>
              <a:p>
                <a:pPr>
                  <a:defRPr sz="1199"/>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2009</c:v>
                </c:pt>
                <c:pt idx="1">
                  <c:v>2013</c:v>
                </c:pt>
                <c:pt idx="2">
                  <c:v>2015</c:v>
                </c:pt>
                <c:pt idx="3">
                  <c:v>2016-2017</c:v>
                </c:pt>
              </c:strCache>
            </c:strRef>
          </c:cat>
          <c:val>
            <c:numRef>
              <c:f>Лист1!$B$2:$B$5</c:f>
              <c:numCache>
                <c:formatCode>General</c:formatCode>
                <c:ptCount val="4"/>
                <c:pt idx="0">
                  <c:v>14757</c:v>
                </c:pt>
                <c:pt idx="1">
                  <c:v>14757</c:v>
                </c:pt>
                <c:pt idx="2">
                  <c:v>14757</c:v>
                </c:pt>
                <c:pt idx="3">
                  <c:v>14757</c:v>
                </c:pt>
              </c:numCache>
            </c:numRef>
          </c:val>
        </c:ser>
        <c:ser>
          <c:idx val="1"/>
          <c:order val="1"/>
          <c:tx>
            <c:strRef>
              <c:f>Лист1!$C$1</c:f>
              <c:strCache>
                <c:ptCount val="1"/>
                <c:pt idx="0">
                  <c:v>Столбец2</c:v>
                </c:pt>
              </c:strCache>
            </c:strRef>
          </c:tx>
          <c:spPr>
            <a:solidFill>
              <a:schemeClr val="accent5">
                <a:lumMod val="40000"/>
                <a:lumOff val="60000"/>
              </a:schemeClr>
            </a:solidFill>
          </c:spPr>
          <c:invertIfNegative val="0"/>
          <c:dLbls>
            <c:dLbl>
              <c:idx val="0"/>
              <c:delete val="1"/>
              <c:extLst>
                <c:ext xmlns:c15="http://schemas.microsoft.com/office/drawing/2012/chart" uri="{CE6537A1-D6FC-4f65-9D91-7224C49458BB}"/>
              </c:extLst>
            </c:dLbl>
            <c:dLbl>
              <c:idx val="1"/>
              <c:tx>
                <c:rich>
                  <a:bodyPr/>
                  <a:lstStyle/>
                  <a:p>
                    <a:r>
                      <a:rPr lang="en-US"/>
                      <a:t>1 </a:t>
                    </a:r>
                    <a:r>
                      <a:rPr lang="en-US" smtClean="0"/>
                      <a:t>776 </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ru-RU" smtClean="0"/>
                      <a:t>2584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3</a:t>
                    </a:r>
                    <a:r>
                      <a:rPr lang="ru-RU" dirty="0" smtClean="0"/>
                      <a:t>125</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numFmt formatCode="#,##0.00_ ;\-#,##0.00\ " sourceLinked="0"/>
            <c:spPr>
              <a:noFill/>
              <a:ln>
                <a:noFill/>
              </a:ln>
              <a:effectLst/>
            </c:spPr>
            <c:txPr>
              <a:bodyPr/>
              <a:lstStyle/>
              <a:p>
                <a:pPr>
                  <a:defRPr sz="1399"/>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2009</c:v>
                </c:pt>
                <c:pt idx="1">
                  <c:v>2013</c:v>
                </c:pt>
                <c:pt idx="2">
                  <c:v>2015</c:v>
                </c:pt>
                <c:pt idx="3">
                  <c:v>2016-2017</c:v>
                </c:pt>
              </c:strCache>
            </c:strRef>
          </c:cat>
          <c:val>
            <c:numRef>
              <c:f>Лист1!$C$2:$C$5</c:f>
              <c:numCache>
                <c:formatCode>General</c:formatCode>
                <c:ptCount val="4"/>
                <c:pt idx="0">
                  <c:v>0</c:v>
                </c:pt>
                <c:pt idx="1">
                  <c:v>1776</c:v>
                </c:pt>
                <c:pt idx="2">
                  <c:v>2584</c:v>
                </c:pt>
                <c:pt idx="3">
                  <c:v>3125</c:v>
                </c:pt>
              </c:numCache>
            </c:numRef>
          </c:val>
        </c:ser>
        <c:dLbls>
          <c:showLegendKey val="0"/>
          <c:showVal val="0"/>
          <c:showCatName val="0"/>
          <c:showSerName val="0"/>
          <c:showPercent val="0"/>
          <c:showBubbleSize val="0"/>
        </c:dLbls>
        <c:gapWidth val="150"/>
        <c:overlap val="100"/>
        <c:axId val="-132612032"/>
        <c:axId val="-32384928"/>
      </c:barChart>
      <c:scatterChart>
        <c:scatterStyle val="lineMarker"/>
        <c:varyColors val="0"/>
        <c:ser>
          <c:idx val="2"/>
          <c:order val="2"/>
          <c:tx>
            <c:strRef>
              <c:f>Лист1!$D$1</c:f>
              <c:strCache>
                <c:ptCount val="1"/>
                <c:pt idx="0">
                  <c:v>Столбец3</c:v>
                </c:pt>
              </c:strCache>
            </c:strRef>
          </c:tx>
          <c:spPr>
            <a:ln w="28545">
              <a:noFill/>
            </a:ln>
          </c:spPr>
          <c:marker>
            <c:symbol val="circle"/>
            <c:size val="3"/>
            <c:spPr>
              <a:solidFill>
                <a:schemeClr val="accent1"/>
              </a:solidFill>
            </c:spPr>
          </c:marker>
          <c:dLbls>
            <c:dLbl>
              <c:idx val="2"/>
              <c:tx>
                <c:rich>
                  <a:bodyPr/>
                  <a:lstStyle/>
                  <a:p>
                    <a:r>
                      <a:rPr lang="ru-RU" sz="1200" smtClean="0"/>
                      <a:t>17341</a:t>
                    </a:r>
                    <a:endParaRPr lang="en-US"/>
                  </a:p>
                </c:rich>
              </c:tx>
              <c:dLblPos val="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1"/>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Лист1!$A$2:$A$5</c:f>
              <c:strCache>
                <c:ptCount val="4"/>
                <c:pt idx="0">
                  <c:v>2009</c:v>
                </c:pt>
                <c:pt idx="1">
                  <c:v>2013</c:v>
                </c:pt>
                <c:pt idx="2">
                  <c:v>2015</c:v>
                </c:pt>
                <c:pt idx="3">
                  <c:v>2016-2017</c:v>
                </c:pt>
              </c:strCache>
            </c:strRef>
          </c:xVal>
          <c:yVal>
            <c:numRef>
              <c:f>Лист1!$D$2:$D$5</c:f>
              <c:numCache>
                <c:formatCode>General</c:formatCode>
                <c:ptCount val="4"/>
                <c:pt idx="0">
                  <c:v>14757</c:v>
                </c:pt>
                <c:pt idx="1">
                  <c:v>16533</c:v>
                </c:pt>
                <c:pt idx="2">
                  <c:v>17341</c:v>
                </c:pt>
                <c:pt idx="3">
                  <c:v>17882</c:v>
                </c:pt>
              </c:numCache>
            </c:numRef>
          </c:yVal>
          <c:smooth val="0"/>
        </c:ser>
        <c:dLbls>
          <c:showLegendKey val="0"/>
          <c:showVal val="0"/>
          <c:showCatName val="0"/>
          <c:showSerName val="0"/>
          <c:showPercent val="0"/>
          <c:showBubbleSize val="0"/>
        </c:dLbls>
        <c:axId val="-32378944"/>
        <c:axId val="-32384384"/>
      </c:scatterChart>
      <c:catAx>
        <c:axId val="-132612032"/>
        <c:scaling>
          <c:orientation val="minMax"/>
        </c:scaling>
        <c:delete val="0"/>
        <c:axPos val="b"/>
        <c:numFmt formatCode="General" sourceLinked="1"/>
        <c:majorTickMark val="out"/>
        <c:minorTickMark val="none"/>
        <c:tickLblPos val="nextTo"/>
        <c:txPr>
          <a:bodyPr/>
          <a:lstStyle/>
          <a:p>
            <a:pPr>
              <a:defRPr sz="1400"/>
            </a:pPr>
            <a:endParaRPr lang="ru-RU"/>
          </a:p>
        </c:txPr>
        <c:crossAx val="-32384928"/>
        <c:crosses val="autoZero"/>
        <c:auto val="1"/>
        <c:lblAlgn val="ctr"/>
        <c:lblOffset val="100"/>
        <c:noMultiLvlLbl val="0"/>
      </c:catAx>
      <c:valAx>
        <c:axId val="-32384928"/>
        <c:scaling>
          <c:orientation val="minMax"/>
        </c:scaling>
        <c:delete val="0"/>
        <c:axPos val="l"/>
        <c:majorGridlines/>
        <c:numFmt formatCode="#,##0" sourceLinked="0"/>
        <c:majorTickMark val="out"/>
        <c:minorTickMark val="none"/>
        <c:tickLblPos val="nextTo"/>
        <c:txPr>
          <a:bodyPr/>
          <a:lstStyle/>
          <a:p>
            <a:pPr>
              <a:defRPr sz="1400"/>
            </a:pPr>
            <a:endParaRPr lang="ru-RU"/>
          </a:p>
        </c:txPr>
        <c:crossAx val="-132612032"/>
        <c:crosses val="autoZero"/>
        <c:crossBetween val="between"/>
      </c:valAx>
      <c:valAx>
        <c:axId val="-32378944"/>
        <c:scaling>
          <c:orientation val="minMax"/>
        </c:scaling>
        <c:delete val="1"/>
        <c:axPos val="t"/>
        <c:majorTickMark val="out"/>
        <c:minorTickMark val="none"/>
        <c:tickLblPos val="nextTo"/>
        <c:crossAx val="-32384384"/>
        <c:crosses val="max"/>
        <c:crossBetween val="midCat"/>
      </c:valAx>
      <c:valAx>
        <c:axId val="-32384384"/>
        <c:scaling>
          <c:orientation val="minMax"/>
        </c:scaling>
        <c:delete val="1"/>
        <c:axPos val="r"/>
        <c:numFmt formatCode="General" sourceLinked="1"/>
        <c:majorTickMark val="out"/>
        <c:minorTickMark val="none"/>
        <c:tickLblPos val="nextTo"/>
        <c:crossAx val="-32378944"/>
        <c:crosses val="max"/>
        <c:crossBetween val="midCat"/>
      </c:valAx>
      <c:spPr>
        <a:noFill/>
        <a:ln w="25373">
          <a:solidFill>
            <a:prstClr val="black"/>
          </a:solidFill>
        </a:ln>
      </c:spPr>
    </c:plotArea>
    <c:plotVisOnly val="1"/>
    <c:dispBlanksAs val="gap"/>
    <c:showDLblsOverMax val="0"/>
  </c:chart>
  <c:txPr>
    <a:bodyPr/>
    <a:lstStyle/>
    <a:p>
      <a:pPr>
        <a:defRPr sz="1798"/>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C0E3A-FA11-4748-A647-91BEA364338E}" type="doc">
      <dgm:prSet loTypeId="urn:microsoft.com/office/officeart/2008/layout/VerticalCurvedList" loCatId="list" qsTypeId="urn:microsoft.com/office/officeart/2005/8/quickstyle/simple1#1" qsCatId="simple" csTypeId="urn:microsoft.com/office/officeart/2005/8/colors/accent0_3" csCatId="mainScheme" phldr="1"/>
      <dgm:spPr/>
      <dgm:t>
        <a:bodyPr/>
        <a:lstStyle/>
        <a:p>
          <a:endParaRPr lang="ru-RU"/>
        </a:p>
      </dgm:t>
    </dgm:pt>
    <dgm:pt modelId="{6CB9FC2B-FA80-4835-BCB2-EA16DEC8DB2C}">
      <dgm:prSet phldrT="[Текст]" custT="1"/>
      <dgm:spPr>
        <a:noFill/>
      </dgm:spPr>
      <dgm:t>
        <a:bodyPr/>
        <a:lstStyle/>
        <a:p>
          <a:pPr algn="just">
            <a:lnSpc>
              <a:spcPct val="100000"/>
            </a:lnSpc>
          </a:pPr>
          <a:r>
            <a:rPr lang="ru-RU" sz="1800" b="1" dirty="0" smtClean="0">
              <a:solidFill>
                <a:srgbClr val="002060"/>
              </a:solidFill>
              <a:latin typeface="Arial" pitchFamily="34" charset="0"/>
              <a:cs typeface="Arial" pitchFamily="34" charset="0"/>
            </a:rPr>
            <a:t>1995-1996 </a:t>
          </a:r>
          <a:r>
            <a:rPr lang="ru-RU" sz="1800" b="1" dirty="0" err="1" smtClean="0">
              <a:solidFill>
                <a:srgbClr val="002060"/>
              </a:solidFill>
              <a:latin typeface="Arial" pitchFamily="34" charset="0"/>
              <a:cs typeface="Arial" pitchFamily="34" charset="0"/>
            </a:rPr>
            <a:t>жылдары</a:t>
          </a:r>
          <a:r>
            <a:rPr lang="ru-RU" sz="1800" b="1" dirty="0" smtClean="0">
              <a:solidFill>
                <a:srgbClr val="002060"/>
              </a:solidFill>
              <a:latin typeface="Arial" pitchFamily="34" charset="0"/>
              <a:cs typeface="Arial" pitchFamily="34" charset="0"/>
            </a:rPr>
            <a:t> </a:t>
          </a:r>
          <a:r>
            <a:rPr lang="ru-RU" sz="1800" dirty="0" smtClean="0">
              <a:solidFill>
                <a:srgbClr val="002060"/>
              </a:solidFill>
              <a:latin typeface="Arial" pitchFamily="34" charset="0"/>
              <a:cs typeface="Arial" pitchFamily="34" charset="0"/>
            </a:rPr>
            <a:t>– электр </a:t>
          </a:r>
          <a:r>
            <a:rPr lang="ru-RU" sz="1800" dirty="0" err="1" smtClean="0">
              <a:solidFill>
                <a:srgbClr val="002060"/>
              </a:solidFill>
              <a:latin typeface="Arial" pitchFamily="34" charset="0"/>
              <a:cs typeface="Arial" pitchFamily="34" charset="0"/>
            </a:rPr>
            <a:t>станцияларды</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жекешелендіру</a:t>
          </a:r>
          <a:r>
            <a:rPr lang="ru-RU" sz="1800" dirty="0" smtClean="0">
              <a:solidFill>
                <a:srgbClr val="002060"/>
              </a:solidFill>
              <a:latin typeface="Arial" pitchFamily="34" charset="0"/>
              <a:cs typeface="Arial" pitchFamily="34" charset="0"/>
            </a:rPr>
            <a:t> бойынша </a:t>
          </a:r>
          <a:r>
            <a:rPr lang="ru-RU" sz="1800" dirty="0" err="1" smtClean="0">
              <a:solidFill>
                <a:srgbClr val="002060"/>
              </a:solidFill>
              <a:latin typeface="Arial" pitchFamily="34" charset="0"/>
              <a:cs typeface="Arial" pitchFamily="34" charset="0"/>
            </a:rPr>
            <a:t>үлкен</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көлемді</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жұмыстар</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жүргізілді</a:t>
          </a:r>
          <a:r>
            <a:rPr lang="ru-RU" sz="1800" dirty="0" smtClean="0">
              <a:solidFill>
                <a:schemeClr val="tx1"/>
              </a:solidFill>
              <a:latin typeface="Arial" pitchFamily="34" charset="0"/>
              <a:cs typeface="Arial" pitchFamily="34" charset="0"/>
            </a:rPr>
            <a:t/>
          </a:r>
          <a:br>
            <a:rPr lang="ru-RU" sz="1800" dirty="0" smtClean="0">
              <a:solidFill>
                <a:schemeClr val="tx1"/>
              </a:solidFill>
              <a:latin typeface="Arial" pitchFamily="34" charset="0"/>
              <a:cs typeface="Arial" pitchFamily="34" charset="0"/>
            </a:rPr>
          </a:br>
          <a:endParaRPr lang="ru-RU" sz="1800" b="0" dirty="0">
            <a:solidFill>
              <a:schemeClr val="tx1"/>
            </a:solidFill>
            <a:latin typeface="Arial" pitchFamily="34" charset="0"/>
            <a:cs typeface="Arial" pitchFamily="34" charset="0"/>
          </a:endParaRPr>
        </a:p>
      </dgm:t>
    </dgm:pt>
    <dgm:pt modelId="{C226BD90-7E39-4E69-BDD1-AF0910E33CD1}" type="parTrans" cxnId="{820A371C-69FB-4DC9-B568-A1D643CA6F78}">
      <dgm:prSet/>
      <dgm:spPr/>
      <dgm:t>
        <a:bodyPr/>
        <a:lstStyle/>
        <a:p>
          <a:endParaRPr lang="ru-RU"/>
        </a:p>
      </dgm:t>
    </dgm:pt>
    <dgm:pt modelId="{C1F38031-64A5-4CA9-A9A9-A3D7BE1BEAF8}" type="sibTrans" cxnId="{820A371C-69FB-4DC9-B568-A1D643CA6F78}">
      <dgm:prSet/>
      <dgm:spPr/>
      <dgm:t>
        <a:bodyPr/>
        <a:lstStyle/>
        <a:p>
          <a:endParaRPr lang="ru-RU"/>
        </a:p>
      </dgm:t>
    </dgm:pt>
    <dgm:pt modelId="{CB9AEF09-0EE3-4665-8E66-DF8A2767982A}">
      <dgm:prSet phldrT="[Текст]" custT="1"/>
      <dgm:spPr>
        <a:noFill/>
      </dgm:spPr>
      <dgm:t>
        <a:bodyPr/>
        <a:lstStyle/>
        <a:p>
          <a:pPr algn="just">
            <a:lnSpc>
              <a:spcPct val="100000"/>
            </a:lnSpc>
          </a:pPr>
          <a:r>
            <a:rPr lang="ru-RU" sz="1800" b="1" dirty="0" smtClean="0">
              <a:solidFill>
                <a:srgbClr val="002060"/>
              </a:solidFill>
              <a:latin typeface="Arial" pitchFamily="34" charset="0"/>
              <a:cs typeface="Arial" pitchFamily="34" charset="0"/>
            </a:rPr>
            <a:t>2008 </a:t>
          </a:r>
          <a:r>
            <a:rPr lang="ru-RU" sz="1800" b="1" dirty="0" err="1" smtClean="0">
              <a:solidFill>
                <a:srgbClr val="002060"/>
              </a:solidFill>
              <a:latin typeface="Arial" pitchFamily="34" charset="0"/>
              <a:cs typeface="Arial" pitchFamily="34" charset="0"/>
            </a:rPr>
            <a:t>жылдың</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желтоқсанда</a:t>
          </a:r>
          <a:r>
            <a:rPr lang="ru-RU" sz="1800" b="1" dirty="0" smtClean="0">
              <a:solidFill>
                <a:srgbClr val="002060"/>
              </a:solidFill>
              <a:latin typeface="Arial" pitchFamily="34" charset="0"/>
              <a:cs typeface="Arial" pitchFamily="34" charset="0"/>
            </a:rPr>
            <a:t> </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шекті</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тарифтер</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түсінігін</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анықтайтын</a:t>
          </a:r>
          <a:r>
            <a:rPr lang="ru-RU" sz="1800" b="0" dirty="0" smtClean="0">
              <a:solidFill>
                <a:srgbClr val="002060"/>
              </a:solidFill>
              <a:latin typeface="Arial" pitchFamily="34" charset="0"/>
              <a:cs typeface="Arial" pitchFamily="34" charset="0"/>
            </a:rPr>
            <a:t> «Электр энергетикасы </a:t>
          </a:r>
          <a:r>
            <a:rPr lang="ru-RU" sz="1800" b="0" dirty="0" err="1" smtClean="0">
              <a:solidFill>
                <a:srgbClr val="002060"/>
              </a:solidFill>
              <a:latin typeface="Arial" pitchFamily="34" charset="0"/>
              <a:cs typeface="Arial" pitchFamily="34" charset="0"/>
            </a:rPr>
            <a:t>туралы</a:t>
          </a:r>
          <a:r>
            <a:rPr lang="ru-RU" sz="1800" b="0" dirty="0" smtClean="0">
              <a:solidFill>
                <a:srgbClr val="002060"/>
              </a:solidFill>
              <a:latin typeface="Arial" pitchFamily="34" charset="0"/>
              <a:cs typeface="Arial" pitchFamily="34" charset="0"/>
            </a:rPr>
            <a:t>» </a:t>
          </a:r>
          <a:r>
            <a:rPr lang="kk-KZ" sz="1800" b="0" dirty="0" smtClean="0">
              <a:solidFill>
                <a:srgbClr val="002060"/>
              </a:solidFill>
              <a:latin typeface="Arial" pitchFamily="34" charset="0"/>
              <a:cs typeface="Arial" pitchFamily="34" charset="0"/>
            </a:rPr>
            <a:t>Заңына түзетулер енгізілді.</a:t>
          </a:r>
          <a:endParaRPr lang="ru-RU" sz="1800" b="0" dirty="0">
            <a:solidFill>
              <a:srgbClr val="002060"/>
            </a:solidFill>
            <a:latin typeface="Arial" pitchFamily="34" charset="0"/>
            <a:cs typeface="Arial" pitchFamily="34" charset="0"/>
          </a:endParaRPr>
        </a:p>
      </dgm:t>
    </dgm:pt>
    <dgm:pt modelId="{14BB0C7F-AF6A-4605-92E4-F2C7BA10D00A}" type="parTrans" cxnId="{E64E12AC-7083-486E-9A51-B5E9D52823BE}">
      <dgm:prSet/>
      <dgm:spPr/>
      <dgm:t>
        <a:bodyPr/>
        <a:lstStyle/>
        <a:p>
          <a:endParaRPr lang="ru-RU"/>
        </a:p>
      </dgm:t>
    </dgm:pt>
    <dgm:pt modelId="{9E60CCAF-CF71-4328-AF2B-1E357BEE7992}" type="sibTrans" cxnId="{E64E12AC-7083-486E-9A51-B5E9D52823BE}">
      <dgm:prSet/>
      <dgm:spPr/>
      <dgm:t>
        <a:bodyPr/>
        <a:lstStyle/>
        <a:p>
          <a:endParaRPr lang="ru-RU"/>
        </a:p>
      </dgm:t>
    </dgm:pt>
    <dgm:pt modelId="{8ACB056E-2DDF-4DCD-84EC-04EB3F26BBC1}">
      <dgm:prSet phldrT="[Текст]" custT="1"/>
      <dgm:spPr>
        <a:noFill/>
      </dgm:spPr>
      <dgm:t>
        <a:bodyPr/>
        <a:lstStyle/>
        <a:p>
          <a:pPr algn="just">
            <a:lnSpc>
              <a:spcPct val="100000"/>
            </a:lnSpc>
          </a:pPr>
          <a:r>
            <a:rPr lang="ru-RU" sz="1800" b="1" dirty="0" smtClean="0">
              <a:solidFill>
                <a:srgbClr val="002060"/>
              </a:solidFill>
              <a:latin typeface="Arial" pitchFamily="34" charset="0"/>
              <a:cs typeface="Arial" pitchFamily="34" charset="0"/>
            </a:rPr>
            <a:t>1997 –  2003  </a:t>
          </a:r>
          <a:r>
            <a:rPr lang="ru-RU" sz="1800" b="1" dirty="0" err="1" smtClean="0">
              <a:solidFill>
                <a:srgbClr val="002060"/>
              </a:solidFill>
              <a:latin typeface="Arial" pitchFamily="34" charset="0"/>
              <a:cs typeface="Arial" pitchFamily="34" charset="0"/>
            </a:rPr>
            <a:t>жылдар</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аралығында</a:t>
          </a:r>
          <a:r>
            <a:rPr lang="ru-RU" sz="1800" b="0" dirty="0" smtClean="0">
              <a:solidFill>
                <a:srgbClr val="002060"/>
              </a:solidFill>
              <a:latin typeface="Arial" pitchFamily="34" charset="0"/>
              <a:cs typeface="Arial" pitchFamily="34" charset="0"/>
            </a:rPr>
            <a:t>– электр </a:t>
          </a:r>
          <a:r>
            <a:rPr lang="ru-RU" sz="1800" b="0" dirty="0" err="1" smtClean="0">
              <a:solidFill>
                <a:srgbClr val="002060"/>
              </a:solidFill>
              <a:latin typeface="Arial" pitchFamily="34" charset="0"/>
              <a:cs typeface="Arial" pitchFamily="34" charset="0"/>
            </a:rPr>
            <a:t>энергиясының</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көтерме</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нарығы</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құрылды</a:t>
          </a:r>
          <a:endParaRPr lang="ru-RU" sz="1800" b="0" dirty="0">
            <a:solidFill>
              <a:srgbClr val="002060"/>
            </a:solidFill>
            <a:latin typeface="Arial" pitchFamily="34" charset="0"/>
            <a:cs typeface="Arial" pitchFamily="34" charset="0"/>
          </a:endParaRPr>
        </a:p>
      </dgm:t>
    </dgm:pt>
    <dgm:pt modelId="{AA43A407-4797-4514-9C0E-AF8650EC9E6F}" type="parTrans" cxnId="{2F6CF060-0246-4AA1-9166-9D693CF54956}">
      <dgm:prSet/>
      <dgm:spPr/>
      <dgm:t>
        <a:bodyPr/>
        <a:lstStyle/>
        <a:p>
          <a:endParaRPr lang="ru-RU"/>
        </a:p>
      </dgm:t>
    </dgm:pt>
    <dgm:pt modelId="{D28E2729-082D-4693-9409-0336F85E1AA7}" type="sibTrans" cxnId="{2F6CF060-0246-4AA1-9166-9D693CF54956}">
      <dgm:prSet/>
      <dgm:spPr/>
      <dgm:t>
        <a:bodyPr/>
        <a:lstStyle/>
        <a:p>
          <a:endParaRPr lang="ru-RU"/>
        </a:p>
      </dgm:t>
    </dgm:pt>
    <dgm:pt modelId="{31C06AB9-4109-4F0F-A0E7-1B6EE6DA4FE0}">
      <dgm:prSet phldrT="[Текст]" custT="1"/>
      <dgm:spPr>
        <a:noFill/>
      </dgm:spPr>
      <dgm:t>
        <a:bodyPr/>
        <a:lstStyle/>
        <a:p>
          <a:pPr>
            <a:lnSpc>
              <a:spcPct val="100000"/>
            </a:lnSpc>
          </a:pPr>
          <a:r>
            <a:rPr lang="ru-RU" sz="1800" b="1" dirty="0" smtClean="0">
              <a:solidFill>
                <a:srgbClr val="002060"/>
              </a:solidFill>
              <a:latin typeface="Arial" pitchFamily="34" charset="0"/>
              <a:cs typeface="Arial" pitchFamily="34" charset="0"/>
            </a:rPr>
            <a:t>2009 </a:t>
          </a:r>
          <a:r>
            <a:rPr lang="ru-RU" sz="1800" b="1" dirty="0" err="1" smtClean="0">
              <a:solidFill>
                <a:srgbClr val="002060"/>
              </a:solidFill>
              <a:latin typeface="Arial" pitchFamily="34" charset="0"/>
              <a:cs typeface="Arial" pitchFamily="34" charset="0"/>
            </a:rPr>
            <a:t>жыл</a:t>
          </a:r>
          <a:r>
            <a:rPr lang="ru-RU" sz="1800" b="1" dirty="0" smtClean="0">
              <a:solidFill>
                <a:srgbClr val="002060"/>
              </a:solidFill>
              <a:latin typeface="Arial" pitchFamily="34" charset="0"/>
              <a:cs typeface="Arial" pitchFamily="34" charset="0"/>
            </a:rPr>
            <a:t> – </a:t>
          </a:r>
          <a:r>
            <a:rPr lang="ru-RU" sz="1800" b="0" dirty="0" smtClean="0">
              <a:solidFill>
                <a:srgbClr val="002060"/>
              </a:solidFill>
              <a:latin typeface="Arial" pitchFamily="34" charset="0"/>
              <a:cs typeface="Arial" pitchFamily="34" charset="0"/>
            </a:rPr>
            <a:t>ҚР </a:t>
          </a:r>
          <a:r>
            <a:rPr lang="ru-RU" sz="1800" b="0" dirty="0" err="1" smtClean="0">
              <a:solidFill>
                <a:srgbClr val="002060"/>
              </a:solidFill>
              <a:latin typeface="Arial" pitchFamily="34" charset="0"/>
              <a:cs typeface="Arial" pitchFamily="34" charset="0"/>
            </a:rPr>
            <a:t>Үкіметімен шекті</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тарифтер</a:t>
          </a:r>
          <a:r>
            <a:rPr lang="ru-RU" sz="1800" b="0" dirty="0" smtClean="0">
              <a:solidFill>
                <a:srgbClr val="002060"/>
              </a:solidFill>
              <a:latin typeface="Arial" pitchFamily="34" charset="0"/>
              <a:cs typeface="Arial" pitchFamily="34" charset="0"/>
            </a:rPr>
            <a:t> </a:t>
          </a:r>
          <a:r>
            <a:rPr lang="ru-RU" sz="1800" b="0" dirty="0" err="1" smtClean="0">
              <a:solidFill>
                <a:srgbClr val="002060"/>
              </a:solidFill>
              <a:latin typeface="Arial" pitchFamily="34" charset="0"/>
              <a:cs typeface="Arial" pitchFamily="34" charset="0"/>
            </a:rPr>
            <a:t>бекітілді</a:t>
          </a:r>
          <a:r>
            <a:rPr lang="ru-RU" sz="1800" b="0" dirty="0" smtClean="0">
              <a:solidFill>
                <a:srgbClr val="002060"/>
              </a:solidFill>
              <a:latin typeface="Arial" pitchFamily="34" charset="0"/>
              <a:cs typeface="Arial" pitchFamily="34" charset="0"/>
            </a:rPr>
            <a:t> </a:t>
          </a:r>
          <a:endParaRPr lang="ru-RU" sz="1800" b="0" dirty="0">
            <a:solidFill>
              <a:srgbClr val="002060"/>
            </a:solidFill>
            <a:latin typeface="Arial" pitchFamily="34" charset="0"/>
            <a:cs typeface="Arial" pitchFamily="34" charset="0"/>
          </a:endParaRPr>
        </a:p>
      </dgm:t>
    </dgm:pt>
    <dgm:pt modelId="{C19F1580-1E79-4409-B440-3597FA6625DE}" type="parTrans" cxnId="{D7724DF9-CE5A-49A4-BF68-7D56F52C5885}">
      <dgm:prSet/>
      <dgm:spPr/>
      <dgm:t>
        <a:bodyPr/>
        <a:lstStyle/>
        <a:p>
          <a:endParaRPr lang="ru-RU"/>
        </a:p>
      </dgm:t>
    </dgm:pt>
    <dgm:pt modelId="{C392C046-0041-43C3-9EE0-CC3F4CBA180F}" type="sibTrans" cxnId="{D7724DF9-CE5A-49A4-BF68-7D56F52C5885}">
      <dgm:prSet/>
      <dgm:spPr/>
      <dgm:t>
        <a:bodyPr/>
        <a:lstStyle/>
        <a:p>
          <a:endParaRPr lang="ru-RU"/>
        </a:p>
      </dgm:t>
    </dgm:pt>
    <dgm:pt modelId="{A7FADF56-1620-4156-9814-6B0BBFCEE383}" type="pres">
      <dgm:prSet presAssocID="{C22C0E3A-FA11-4748-A647-91BEA364338E}" presName="Name0" presStyleCnt="0">
        <dgm:presLayoutVars>
          <dgm:chMax val="7"/>
          <dgm:chPref val="7"/>
          <dgm:dir/>
        </dgm:presLayoutVars>
      </dgm:prSet>
      <dgm:spPr/>
      <dgm:t>
        <a:bodyPr/>
        <a:lstStyle/>
        <a:p>
          <a:endParaRPr lang="ru-RU"/>
        </a:p>
      </dgm:t>
    </dgm:pt>
    <dgm:pt modelId="{7EF77C40-0749-4AA9-AF96-573432DA8F12}" type="pres">
      <dgm:prSet presAssocID="{C22C0E3A-FA11-4748-A647-91BEA364338E}" presName="Name1" presStyleCnt="0"/>
      <dgm:spPr/>
      <dgm:t>
        <a:bodyPr/>
        <a:lstStyle/>
        <a:p>
          <a:endParaRPr lang="ru-RU"/>
        </a:p>
      </dgm:t>
    </dgm:pt>
    <dgm:pt modelId="{7A5CC43C-9B09-4B5E-BE65-BAB953A2635D}" type="pres">
      <dgm:prSet presAssocID="{C22C0E3A-FA11-4748-A647-91BEA364338E}" presName="cycle" presStyleCnt="0"/>
      <dgm:spPr/>
      <dgm:t>
        <a:bodyPr/>
        <a:lstStyle/>
        <a:p>
          <a:endParaRPr lang="ru-RU"/>
        </a:p>
      </dgm:t>
    </dgm:pt>
    <dgm:pt modelId="{EAB02968-B071-4E53-80B3-7C077C385691}" type="pres">
      <dgm:prSet presAssocID="{C22C0E3A-FA11-4748-A647-91BEA364338E}" presName="srcNode" presStyleLbl="node1" presStyleIdx="0" presStyleCnt="4"/>
      <dgm:spPr/>
      <dgm:t>
        <a:bodyPr/>
        <a:lstStyle/>
        <a:p>
          <a:endParaRPr lang="ru-RU"/>
        </a:p>
      </dgm:t>
    </dgm:pt>
    <dgm:pt modelId="{1E7B1F7E-BEFA-439E-A553-FF87AF21D1BB}" type="pres">
      <dgm:prSet presAssocID="{C22C0E3A-FA11-4748-A647-91BEA364338E}" presName="conn" presStyleLbl="parChTrans1D2" presStyleIdx="0" presStyleCnt="1"/>
      <dgm:spPr/>
      <dgm:t>
        <a:bodyPr/>
        <a:lstStyle/>
        <a:p>
          <a:endParaRPr lang="ru-RU"/>
        </a:p>
      </dgm:t>
    </dgm:pt>
    <dgm:pt modelId="{71C733DF-A665-4BBA-ACC2-B898C4946970}" type="pres">
      <dgm:prSet presAssocID="{C22C0E3A-FA11-4748-A647-91BEA364338E}" presName="extraNode" presStyleLbl="node1" presStyleIdx="0" presStyleCnt="4"/>
      <dgm:spPr/>
      <dgm:t>
        <a:bodyPr/>
        <a:lstStyle/>
        <a:p>
          <a:endParaRPr lang="ru-RU"/>
        </a:p>
      </dgm:t>
    </dgm:pt>
    <dgm:pt modelId="{DA6984A5-8655-48C5-AE60-807F8C9AB0F5}" type="pres">
      <dgm:prSet presAssocID="{C22C0E3A-FA11-4748-A647-91BEA364338E}" presName="dstNode" presStyleLbl="node1" presStyleIdx="0" presStyleCnt="4"/>
      <dgm:spPr/>
      <dgm:t>
        <a:bodyPr/>
        <a:lstStyle/>
        <a:p>
          <a:endParaRPr lang="ru-RU"/>
        </a:p>
      </dgm:t>
    </dgm:pt>
    <dgm:pt modelId="{0DA72652-DB5B-44C4-A82E-2CDD9C161923}" type="pres">
      <dgm:prSet presAssocID="{6CB9FC2B-FA80-4835-BCB2-EA16DEC8DB2C}" presName="text_1" presStyleLbl="node1" presStyleIdx="0" presStyleCnt="4" custScaleX="98108" custScaleY="131002">
        <dgm:presLayoutVars>
          <dgm:bulletEnabled val="1"/>
        </dgm:presLayoutVars>
      </dgm:prSet>
      <dgm:spPr/>
      <dgm:t>
        <a:bodyPr/>
        <a:lstStyle/>
        <a:p>
          <a:endParaRPr lang="ru-RU"/>
        </a:p>
      </dgm:t>
    </dgm:pt>
    <dgm:pt modelId="{7F0D83B2-3ED5-4CCE-A68D-81C95B49ACF0}" type="pres">
      <dgm:prSet presAssocID="{6CB9FC2B-FA80-4835-BCB2-EA16DEC8DB2C}" presName="accent_1" presStyleCnt="0"/>
      <dgm:spPr/>
    </dgm:pt>
    <dgm:pt modelId="{0B8594B5-2EB6-4D72-BFAB-8D5117FB9F3E}" type="pres">
      <dgm:prSet presAssocID="{6CB9FC2B-FA80-4835-BCB2-EA16DEC8DB2C}" presName="accentRepeatNode" presStyleLbl="solidFgAcc1" presStyleIdx="0" presStyleCnt="4"/>
      <dgm:spPr/>
    </dgm:pt>
    <dgm:pt modelId="{B4B07509-B559-4EBF-BE33-3DAC7532D799}" type="pres">
      <dgm:prSet presAssocID="{8ACB056E-2DDF-4DCD-84EC-04EB3F26BBC1}" presName="text_2" presStyleLbl="node1" presStyleIdx="1" presStyleCnt="4" custScaleY="129486">
        <dgm:presLayoutVars>
          <dgm:bulletEnabled val="1"/>
        </dgm:presLayoutVars>
      </dgm:prSet>
      <dgm:spPr/>
      <dgm:t>
        <a:bodyPr/>
        <a:lstStyle/>
        <a:p>
          <a:endParaRPr lang="ru-RU"/>
        </a:p>
      </dgm:t>
    </dgm:pt>
    <dgm:pt modelId="{ABD5BCC4-FDE3-4BFD-A089-0F6217089B0D}" type="pres">
      <dgm:prSet presAssocID="{8ACB056E-2DDF-4DCD-84EC-04EB3F26BBC1}" presName="accent_2" presStyleCnt="0"/>
      <dgm:spPr/>
    </dgm:pt>
    <dgm:pt modelId="{9FC8F899-E2FA-44C2-90E9-B06315215D40}" type="pres">
      <dgm:prSet presAssocID="{8ACB056E-2DDF-4DCD-84EC-04EB3F26BBC1}" presName="accentRepeatNode" presStyleLbl="solidFgAcc1" presStyleIdx="1" presStyleCnt="4"/>
      <dgm:spPr/>
    </dgm:pt>
    <dgm:pt modelId="{1DA66DE1-D882-44D5-9FFC-48D3E09EB099}" type="pres">
      <dgm:prSet presAssocID="{CB9AEF09-0EE3-4665-8E66-DF8A2767982A}" presName="text_3" presStyleLbl="node1" presStyleIdx="2" presStyleCnt="4" custScaleX="95805" custScaleY="132990">
        <dgm:presLayoutVars>
          <dgm:bulletEnabled val="1"/>
        </dgm:presLayoutVars>
      </dgm:prSet>
      <dgm:spPr/>
      <dgm:t>
        <a:bodyPr/>
        <a:lstStyle/>
        <a:p>
          <a:endParaRPr lang="ru-RU"/>
        </a:p>
      </dgm:t>
    </dgm:pt>
    <dgm:pt modelId="{C355E567-FB54-4345-A03D-B6569FB79087}" type="pres">
      <dgm:prSet presAssocID="{CB9AEF09-0EE3-4665-8E66-DF8A2767982A}" presName="accent_3" presStyleCnt="0"/>
      <dgm:spPr/>
    </dgm:pt>
    <dgm:pt modelId="{1E6C7488-8EF9-49DD-860D-716846183AAB}" type="pres">
      <dgm:prSet presAssocID="{CB9AEF09-0EE3-4665-8E66-DF8A2767982A}" presName="accentRepeatNode" presStyleLbl="solidFgAcc1" presStyleIdx="2" presStyleCnt="4"/>
      <dgm:spPr/>
    </dgm:pt>
    <dgm:pt modelId="{C36194B2-6DE2-45D7-AEBC-9A91C50B4839}" type="pres">
      <dgm:prSet presAssocID="{31C06AB9-4109-4F0F-A0E7-1B6EE6DA4FE0}" presName="text_4" presStyleLbl="node1" presStyleIdx="3" presStyleCnt="4" custScaleX="96951" custScaleY="94353" custLinFactNeighborX="-1449" custLinFactNeighborY="1113">
        <dgm:presLayoutVars>
          <dgm:bulletEnabled val="1"/>
        </dgm:presLayoutVars>
      </dgm:prSet>
      <dgm:spPr/>
      <dgm:t>
        <a:bodyPr/>
        <a:lstStyle/>
        <a:p>
          <a:endParaRPr lang="ru-RU"/>
        </a:p>
      </dgm:t>
    </dgm:pt>
    <dgm:pt modelId="{F3835AB6-B9F2-4796-8D05-F26F51F21037}" type="pres">
      <dgm:prSet presAssocID="{31C06AB9-4109-4F0F-A0E7-1B6EE6DA4FE0}" presName="accent_4" presStyleCnt="0"/>
      <dgm:spPr/>
    </dgm:pt>
    <dgm:pt modelId="{8D3BE523-1BB3-4DC9-AB7C-328BEB8615C6}" type="pres">
      <dgm:prSet presAssocID="{31C06AB9-4109-4F0F-A0E7-1B6EE6DA4FE0}" presName="accentRepeatNode" presStyleLbl="solidFgAcc1" presStyleIdx="3" presStyleCnt="4"/>
      <dgm:spPr/>
    </dgm:pt>
  </dgm:ptLst>
  <dgm:cxnLst>
    <dgm:cxn modelId="{A3C31001-5FAC-45F2-B093-AFD764E7D35B}" type="presOf" srcId="{C22C0E3A-FA11-4748-A647-91BEA364338E}" destId="{A7FADF56-1620-4156-9814-6B0BBFCEE383}" srcOrd="0" destOrd="0" presId="urn:microsoft.com/office/officeart/2008/layout/VerticalCurvedList"/>
    <dgm:cxn modelId="{CD4BCBF9-41B8-4053-B572-3F5D55BF99A0}" type="presOf" srcId="{31C06AB9-4109-4F0F-A0E7-1B6EE6DA4FE0}" destId="{C36194B2-6DE2-45D7-AEBC-9A91C50B4839}" srcOrd="0" destOrd="0" presId="urn:microsoft.com/office/officeart/2008/layout/VerticalCurvedList"/>
    <dgm:cxn modelId="{A5538DF8-415F-4BBE-9071-777D20A661BF}" type="presOf" srcId="{CB9AEF09-0EE3-4665-8E66-DF8A2767982A}" destId="{1DA66DE1-D882-44D5-9FFC-48D3E09EB099}" srcOrd="0" destOrd="0" presId="urn:microsoft.com/office/officeart/2008/layout/VerticalCurvedList"/>
    <dgm:cxn modelId="{820A5744-5DF8-4178-979D-88AEA4F76085}" type="presOf" srcId="{C1F38031-64A5-4CA9-A9A9-A3D7BE1BEAF8}" destId="{1E7B1F7E-BEFA-439E-A553-FF87AF21D1BB}" srcOrd="0" destOrd="0" presId="urn:microsoft.com/office/officeart/2008/layout/VerticalCurvedList"/>
    <dgm:cxn modelId="{2F6CF060-0246-4AA1-9166-9D693CF54956}" srcId="{C22C0E3A-FA11-4748-A647-91BEA364338E}" destId="{8ACB056E-2DDF-4DCD-84EC-04EB3F26BBC1}" srcOrd="1" destOrd="0" parTransId="{AA43A407-4797-4514-9C0E-AF8650EC9E6F}" sibTransId="{D28E2729-082D-4693-9409-0336F85E1AA7}"/>
    <dgm:cxn modelId="{ACA5812E-B1A2-4E77-862E-172E4E731053}" type="presOf" srcId="{8ACB056E-2DDF-4DCD-84EC-04EB3F26BBC1}" destId="{B4B07509-B559-4EBF-BE33-3DAC7532D799}" srcOrd="0" destOrd="0" presId="urn:microsoft.com/office/officeart/2008/layout/VerticalCurvedList"/>
    <dgm:cxn modelId="{364617B4-AC6C-4DD3-B928-209E94E2A8E4}" type="presOf" srcId="{6CB9FC2B-FA80-4835-BCB2-EA16DEC8DB2C}" destId="{0DA72652-DB5B-44C4-A82E-2CDD9C161923}" srcOrd="0" destOrd="0" presId="urn:microsoft.com/office/officeart/2008/layout/VerticalCurvedList"/>
    <dgm:cxn modelId="{E64E12AC-7083-486E-9A51-B5E9D52823BE}" srcId="{C22C0E3A-FA11-4748-A647-91BEA364338E}" destId="{CB9AEF09-0EE3-4665-8E66-DF8A2767982A}" srcOrd="2" destOrd="0" parTransId="{14BB0C7F-AF6A-4605-92E4-F2C7BA10D00A}" sibTransId="{9E60CCAF-CF71-4328-AF2B-1E357BEE7992}"/>
    <dgm:cxn modelId="{D7724DF9-CE5A-49A4-BF68-7D56F52C5885}" srcId="{C22C0E3A-FA11-4748-A647-91BEA364338E}" destId="{31C06AB9-4109-4F0F-A0E7-1B6EE6DA4FE0}" srcOrd="3" destOrd="0" parTransId="{C19F1580-1E79-4409-B440-3597FA6625DE}" sibTransId="{C392C046-0041-43C3-9EE0-CC3F4CBA180F}"/>
    <dgm:cxn modelId="{820A371C-69FB-4DC9-B568-A1D643CA6F78}" srcId="{C22C0E3A-FA11-4748-A647-91BEA364338E}" destId="{6CB9FC2B-FA80-4835-BCB2-EA16DEC8DB2C}" srcOrd="0" destOrd="0" parTransId="{C226BD90-7E39-4E69-BDD1-AF0910E33CD1}" sibTransId="{C1F38031-64A5-4CA9-A9A9-A3D7BE1BEAF8}"/>
    <dgm:cxn modelId="{14537855-AD87-47F3-A806-7D0559D94F49}" type="presParOf" srcId="{A7FADF56-1620-4156-9814-6B0BBFCEE383}" destId="{7EF77C40-0749-4AA9-AF96-573432DA8F12}" srcOrd="0" destOrd="0" presId="urn:microsoft.com/office/officeart/2008/layout/VerticalCurvedList"/>
    <dgm:cxn modelId="{01D816C4-C392-44C0-871B-C2DDA6A729E0}" type="presParOf" srcId="{7EF77C40-0749-4AA9-AF96-573432DA8F12}" destId="{7A5CC43C-9B09-4B5E-BE65-BAB953A2635D}" srcOrd="0" destOrd="0" presId="urn:microsoft.com/office/officeart/2008/layout/VerticalCurvedList"/>
    <dgm:cxn modelId="{5BE47F90-033E-4E9B-981C-88ED639C7DED}" type="presParOf" srcId="{7A5CC43C-9B09-4B5E-BE65-BAB953A2635D}" destId="{EAB02968-B071-4E53-80B3-7C077C385691}" srcOrd="0" destOrd="0" presId="urn:microsoft.com/office/officeart/2008/layout/VerticalCurvedList"/>
    <dgm:cxn modelId="{FA3A834E-A47B-4EB5-81E4-F2B45CA6A486}" type="presParOf" srcId="{7A5CC43C-9B09-4B5E-BE65-BAB953A2635D}" destId="{1E7B1F7E-BEFA-439E-A553-FF87AF21D1BB}" srcOrd="1" destOrd="0" presId="urn:microsoft.com/office/officeart/2008/layout/VerticalCurvedList"/>
    <dgm:cxn modelId="{48790712-2C85-46C4-BE16-CCCCA3832D60}" type="presParOf" srcId="{7A5CC43C-9B09-4B5E-BE65-BAB953A2635D}" destId="{71C733DF-A665-4BBA-ACC2-B898C4946970}" srcOrd="2" destOrd="0" presId="urn:microsoft.com/office/officeart/2008/layout/VerticalCurvedList"/>
    <dgm:cxn modelId="{BDD91B44-DF3A-45BD-A806-073E76717EEC}" type="presParOf" srcId="{7A5CC43C-9B09-4B5E-BE65-BAB953A2635D}" destId="{DA6984A5-8655-48C5-AE60-807F8C9AB0F5}" srcOrd="3" destOrd="0" presId="urn:microsoft.com/office/officeart/2008/layout/VerticalCurvedList"/>
    <dgm:cxn modelId="{9218FFE1-6254-4CE7-8B7A-0B2B12352E25}" type="presParOf" srcId="{7EF77C40-0749-4AA9-AF96-573432DA8F12}" destId="{0DA72652-DB5B-44C4-A82E-2CDD9C161923}" srcOrd="1" destOrd="0" presId="urn:microsoft.com/office/officeart/2008/layout/VerticalCurvedList"/>
    <dgm:cxn modelId="{E8A2B1CF-1B52-4E32-B643-BFE77A2953A4}" type="presParOf" srcId="{7EF77C40-0749-4AA9-AF96-573432DA8F12}" destId="{7F0D83B2-3ED5-4CCE-A68D-81C95B49ACF0}" srcOrd="2" destOrd="0" presId="urn:microsoft.com/office/officeart/2008/layout/VerticalCurvedList"/>
    <dgm:cxn modelId="{E7F85A42-6204-4BF1-AF70-9C9A2F923660}" type="presParOf" srcId="{7F0D83B2-3ED5-4CCE-A68D-81C95B49ACF0}" destId="{0B8594B5-2EB6-4D72-BFAB-8D5117FB9F3E}" srcOrd="0" destOrd="0" presId="urn:microsoft.com/office/officeart/2008/layout/VerticalCurvedList"/>
    <dgm:cxn modelId="{4631C4E5-2F24-45B6-A38F-9DE4DAD349BF}" type="presParOf" srcId="{7EF77C40-0749-4AA9-AF96-573432DA8F12}" destId="{B4B07509-B559-4EBF-BE33-3DAC7532D799}" srcOrd="3" destOrd="0" presId="urn:microsoft.com/office/officeart/2008/layout/VerticalCurvedList"/>
    <dgm:cxn modelId="{5A8F5445-DF67-48AC-BE91-BF3E55BF0FD1}" type="presParOf" srcId="{7EF77C40-0749-4AA9-AF96-573432DA8F12}" destId="{ABD5BCC4-FDE3-4BFD-A089-0F6217089B0D}" srcOrd="4" destOrd="0" presId="urn:microsoft.com/office/officeart/2008/layout/VerticalCurvedList"/>
    <dgm:cxn modelId="{9FD8A215-164B-4996-8DB7-92E0721E8BD2}" type="presParOf" srcId="{ABD5BCC4-FDE3-4BFD-A089-0F6217089B0D}" destId="{9FC8F899-E2FA-44C2-90E9-B06315215D40}" srcOrd="0" destOrd="0" presId="urn:microsoft.com/office/officeart/2008/layout/VerticalCurvedList"/>
    <dgm:cxn modelId="{2EE40870-A652-4DDB-9A42-BAFACE171D67}" type="presParOf" srcId="{7EF77C40-0749-4AA9-AF96-573432DA8F12}" destId="{1DA66DE1-D882-44D5-9FFC-48D3E09EB099}" srcOrd="5" destOrd="0" presId="urn:microsoft.com/office/officeart/2008/layout/VerticalCurvedList"/>
    <dgm:cxn modelId="{176E8C17-D1BB-486B-9383-0FE0A59DD49B}" type="presParOf" srcId="{7EF77C40-0749-4AA9-AF96-573432DA8F12}" destId="{C355E567-FB54-4345-A03D-B6569FB79087}" srcOrd="6" destOrd="0" presId="urn:microsoft.com/office/officeart/2008/layout/VerticalCurvedList"/>
    <dgm:cxn modelId="{4338AE77-8C56-4AB0-ACA2-A881731D06FE}" type="presParOf" srcId="{C355E567-FB54-4345-A03D-B6569FB79087}" destId="{1E6C7488-8EF9-49DD-860D-716846183AAB}" srcOrd="0" destOrd="0" presId="urn:microsoft.com/office/officeart/2008/layout/VerticalCurvedList"/>
    <dgm:cxn modelId="{7AA8A672-F083-40F0-AC71-6FACE0D5B8EF}" type="presParOf" srcId="{7EF77C40-0749-4AA9-AF96-573432DA8F12}" destId="{C36194B2-6DE2-45D7-AEBC-9A91C50B4839}" srcOrd="7" destOrd="0" presId="urn:microsoft.com/office/officeart/2008/layout/VerticalCurvedList"/>
    <dgm:cxn modelId="{D9111174-2DC4-49FA-8884-8F5F3C51701B}" type="presParOf" srcId="{7EF77C40-0749-4AA9-AF96-573432DA8F12}" destId="{F3835AB6-B9F2-4796-8D05-F26F51F21037}" srcOrd="8" destOrd="0" presId="urn:microsoft.com/office/officeart/2008/layout/VerticalCurvedList"/>
    <dgm:cxn modelId="{4A057D7A-F0C4-4D8E-B837-3B50F5557A3E}" type="presParOf" srcId="{F3835AB6-B9F2-4796-8D05-F26F51F21037}" destId="{8D3BE523-1BB3-4DC9-AB7C-328BEB8615C6}" srcOrd="0" destOrd="0" presId="urn:microsoft.com/office/officeart/2008/layout/VerticalCurvedList"/>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28995" cy="497126"/>
          </a:xfrm>
          <a:prstGeom prst="rect">
            <a:avLst/>
          </a:prstGeom>
        </p:spPr>
        <p:txBody>
          <a:bodyPr vert="horz" lIns="91600" tIns="45800" rIns="91600" bIns="45800" rtlCol="0"/>
          <a:lstStyle>
            <a:lvl1pPr algn="l" defTabSz="935220">
              <a:defRPr sz="1200"/>
            </a:lvl1pPr>
          </a:lstStyle>
          <a:p>
            <a:pPr>
              <a:defRPr/>
            </a:pPr>
            <a:endParaRPr lang="ru-RU"/>
          </a:p>
        </p:txBody>
      </p:sp>
      <p:sp>
        <p:nvSpPr>
          <p:cNvPr id="3" name="Дата 2"/>
          <p:cNvSpPr>
            <a:spLocks noGrp="1"/>
          </p:cNvSpPr>
          <p:nvPr>
            <p:ph type="dt" sz="quarter" idx="1"/>
          </p:nvPr>
        </p:nvSpPr>
        <p:spPr>
          <a:xfrm>
            <a:off x="3829011" y="1"/>
            <a:ext cx="2930574" cy="497126"/>
          </a:xfrm>
          <a:prstGeom prst="rect">
            <a:avLst/>
          </a:prstGeom>
        </p:spPr>
        <p:txBody>
          <a:bodyPr vert="horz" lIns="91600" tIns="45800" rIns="91600" bIns="45800" rtlCol="0"/>
          <a:lstStyle>
            <a:lvl1pPr algn="r" defTabSz="935220">
              <a:defRPr sz="1200"/>
            </a:lvl1pPr>
          </a:lstStyle>
          <a:p>
            <a:pPr>
              <a:defRPr/>
            </a:pPr>
            <a:fld id="{FCC9E96A-1C7A-47E5-A532-E04853859A1D}" type="datetimeFigureOut">
              <a:rPr lang="ru-RU"/>
              <a:pPr>
                <a:defRPr/>
              </a:pPr>
              <a:t>26.01.2015</a:t>
            </a:fld>
            <a:endParaRPr lang="ru-RU"/>
          </a:p>
        </p:txBody>
      </p:sp>
      <p:sp>
        <p:nvSpPr>
          <p:cNvPr id="4" name="Нижний колонтитул 3"/>
          <p:cNvSpPr>
            <a:spLocks noGrp="1"/>
          </p:cNvSpPr>
          <p:nvPr>
            <p:ph type="ftr" sz="quarter" idx="2"/>
          </p:nvPr>
        </p:nvSpPr>
        <p:spPr>
          <a:xfrm>
            <a:off x="1" y="9443790"/>
            <a:ext cx="2928995" cy="497126"/>
          </a:xfrm>
          <a:prstGeom prst="rect">
            <a:avLst/>
          </a:prstGeom>
        </p:spPr>
        <p:txBody>
          <a:bodyPr vert="horz" lIns="91600" tIns="45800" rIns="91600" bIns="45800" rtlCol="0" anchor="b"/>
          <a:lstStyle>
            <a:lvl1pPr algn="l" defTabSz="935220">
              <a:defRPr sz="1200"/>
            </a:lvl1pPr>
          </a:lstStyle>
          <a:p>
            <a:pPr>
              <a:defRPr/>
            </a:pPr>
            <a:endParaRPr lang="ru-RU"/>
          </a:p>
        </p:txBody>
      </p:sp>
      <p:sp>
        <p:nvSpPr>
          <p:cNvPr id="5" name="Номер слайда 4"/>
          <p:cNvSpPr>
            <a:spLocks noGrp="1"/>
          </p:cNvSpPr>
          <p:nvPr>
            <p:ph type="sldNum" sz="quarter" idx="3"/>
          </p:nvPr>
        </p:nvSpPr>
        <p:spPr>
          <a:xfrm>
            <a:off x="3829011" y="9443790"/>
            <a:ext cx="2930574" cy="497126"/>
          </a:xfrm>
          <a:prstGeom prst="rect">
            <a:avLst/>
          </a:prstGeom>
        </p:spPr>
        <p:txBody>
          <a:bodyPr vert="horz" lIns="91600" tIns="45800" rIns="91600" bIns="45800" rtlCol="0" anchor="b"/>
          <a:lstStyle>
            <a:lvl1pPr algn="r" defTabSz="935220">
              <a:defRPr sz="1200"/>
            </a:lvl1pPr>
          </a:lstStyle>
          <a:p>
            <a:pPr>
              <a:defRPr/>
            </a:pPr>
            <a:fld id="{FBF641D3-F226-434F-A333-95F21BE0FAED}" type="slidenum">
              <a:rPr lang="ru-RU"/>
              <a:pPr>
                <a:defRPr/>
              </a:pPr>
              <a:t>‹#›</a:t>
            </a:fld>
            <a:endParaRPr lang="ru-RU"/>
          </a:p>
        </p:txBody>
      </p:sp>
    </p:spTree>
    <p:extLst>
      <p:ext uri="{BB962C8B-B14F-4D97-AF65-F5344CB8AC3E}">
        <p14:creationId xmlns:p14="http://schemas.microsoft.com/office/powerpoint/2010/main" val="6584525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30574" cy="497126"/>
          </a:xfrm>
          <a:prstGeom prst="rect">
            <a:avLst/>
          </a:prstGeom>
        </p:spPr>
        <p:txBody>
          <a:bodyPr vert="horz" lIns="92467" tIns="46232" rIns="92467" bIns="46232" rtlCol="0"/>
          <a:lstStyle>
            <a:lvl1pPr algn="l" defTabSz="1294537"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29011" y="1"/>
            <a:ext cx="2930574" cy="497126"/>
          </a:xfrm>
          <a:prstGeom prst="rect">
            <a:avLst/>
          </a:prstGeom>
        </p:spPr>
        <p:txBody>
          <a:bodyPr vert="horz" lIns="92467" tIns="46232" rIns="92467" bIns="46232" rtlCol="0"/>
          <a:lstStyle>
            <a:lvl1pPr algn="r" defTabSz="1294537" fontAlgn="auto">
              <a:spcBef>
                <a:spcPts val="0"/>
              </a:spcBef>
              <a:spcAft>
                <a:spcPts val="0"/>
              </a:spcAft>
              <a:defRPr sz="1200">
                <a:latin typeface="+mn-lt"/>
              </a:defRPr>
            </a:lvl1pPr>
          </a:lstStyle>
          <a:p>
            <a:pPr>
              <a:defRPr/>
            </a:pPr>
            <a:fld id="{EB37961A-F9A8-4D68-9E79-AEEDF1F49F5F}" type="datetimeFigureOut">
              <a:rPr lang="ru-RU"/>
              <a:pPr>
                <a:defRPr/>
              </a:pPr>
              <a:t>26.01.2015</a:t>
            </a:fld>
            <a:endParaRPr lang="ru-RU"/>
          </a:p>
        </p:txBody>
      </p:sp>
      <p:sp>
        <p:nvSpPr>
          <p:cNvPr id="4" name="Образ слайда 3"/>
          <p:cNvSpPr>
            <a:spLocks noGrp="1" noRot="1" noChangeAspect="1"/>
          </p:cNvSpPr>
          <p:nvPr>
            <p:ph type="sldImg" idx="2"/>
          </p:nvPr>
        </p:nvSpPr>
        <p:spPr>
          <a:xfrm>
            <a:off x="688975" y="747713"/>
            <a:ext cx="5383213" cy="3727450"/>
          </a:xfrm>
          <a:prstGeom prst="rect">
            <a:avLst/>
          </a:prstGeom>
          <a:noFill/>
          <a:ln w="12700">
            <a:solidFill>
              <a:prstClr val="black"/>
            </a:solidFill>
          </a:ln>
        </p:spPr>
        <p:txBody>
          <a:bodyPr vert="horz" lIns="92467" tIns="46232" rIns="92467" bIns="46232" rtlCol="0" anchor="ctr"/>
          <a:lstStyle/>
          <a:p>
            <a:pPr lvl="0"/>
            <a:endParaRPr lang="ru-RU" noProof="0"/>
          </a:p>
        </p:txBody>
      </p:sp>
      <p:sp>
        <p:nvSpPr>
          <p:cNvPr id="5" name="Заметки 4"/>
          <p:cNvSpPr>
            <a:spLocks noGrp="1"/>
          </p:cNvSpPr>
          <p:nvPr>
            <p:ph type="body" sz="quarter" idx="3"/>
          </p:nvPr>
        </p:nvSpPr>
        <p:spPr>
          <a:xfrm>
            <a:off x="675801" y="4721895"/>
            <a:ext cx="5409562" cy="4474131"/>
          </a:xfrm>
          <a:prstGeom prst="rect">
            <a:avLst/>
          </a:prstGeom>
        </p:spPr>
        <p:txBody>
          <a:bodyPr vert="horz" lIns="92467" tIns="46232" rIns="92467" bIns="46232"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43790"/>
            <a:ext cx="2930574" cy="497126"/>
          </a:xfrm>
          <a:prstGeom prst="rect">
            <a:avLst/>
          </a:prstGeom>
        </p:spPr>
        <p:txBody>
          <a:bodyPr vert="horz" lIns="92467" tIns="46232" rIns="92467" bIns="46232" rtlCol="0" anchor="b"/>
          <a:lstStyle>
            <a:lvl1pPr algn="l" defTabSz="1294537"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29011" y="9443790"/>
            <a:ext cx="2930574" cy="497126"/>
          </a:xfrm>
          <a:prstGeom prst="rect">
            <a:avLst/>
          </a:prstGeom>
        </p:spPr>
        <p:txBody>
          <a:bodyPr vert="horz" lIns="92467" tIns="46232" rIns="92467" bIns="46232" rtlCol="0" anchor="b"/>
          <a:lstStyle>
            <a:lvl1pPr algn="r" defTabSz="1294537" fontAlgn="auto">
              <a:spcBef>
                <a:spcPts val="0"/>
              </a:spcBef>
              <a:spcAft>
                <a:spcPts val="0"/>
              </a:spcAft>
              <a:defRPr sz="1200">
                <a:latin typeface="+mn-lt"/>
              </a:defRPr>
            </a:lvl1pPr>
          </a:lstStyle>
          <a:p>
            <a:pPr>
              <a:defRPr/>
            </a:pPr>
            <a:fld id="{A388668D-E293-410B-9473-2E86F44DC61D}" type="slidenum">
              <a:rPr lang="ru-RU"/>
              <a:pPr>
                <a:defRPr/>
              </a:pPr>
              <a:t>‹#›</a:t>
            </a:fld>
            <a:endParaRPr lang="ru-RU"/>
          </a:p>
        </p:txBody>
      </p:sp>
    </p:spTree>
    <p:extLst>
      <p:ext uri="{BB962C8B-B14F-4D97-AF65-F5344CB8AC3E}">
        <p14:creationId xmlns:p14="http://schemas.microsoft.com/office/powerpoint/2010/main" val="963003107"/>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300" kern="1200">
        <a:solidFill>
          <a:schemeClr val="tx1"/>
        </a:solidFill>
        <a:latin typeface="+mn-lt"/>
        <a:ea typeface="+mn-ea"/>
        <a:cs typeface="+mn-cs"/>
      </a:defRPr>
    </a:lvl1pPr>
    <a:lvl2pPr marL="461963" algn="l" defTabSz="933450" rtl="0" eaLnBrk="0" fontAlgn="base" hangingPunct="0">
      <a:spcBef>
        <a:spcPct val="30000"/>
      </a:spcBef>
      <a:spcAft>
        <a:spcPct val="0"/>
      </a:spcAft>
      <a:defRPr sz="1300" kern="1200">
        <a:solidFill>
          <a:schemeClr val="tx1"/>
        </a:solidFill>
        <a:latin typeface="+mn-lt"/>
        <a:ea typeface="+mn-ea"/>
        <a:cs typeface="+mn-cs"/>
      </a:defRPr>
    </a:lvl2pPr>
    <a:lvl3pPr marL="933450" algn="l" defTabSz="933450" rtl="0" eaLnBrk="0" fontAlgn="base" hangingPunct="0">
      <a:spcBef>
        <a:spcPct val="30000"/>
      </a:spcBef>
      <a:spcAft>
        <a:spcPct val="0"/>
      </a:spcAft>
      <a:defRPr sz="1300" kern="1200">
        <a:solidFill>
          <a:schemeClr val="tx1"/>
        </a:solidFill>
        <a:latin typeface="+mn-lt"/>
        <a:ea typeface="+mn-ea"/>
        <a:cs typeface="+mn-cs"/>
      </a:defRPr>
    </a:lvl3pPr>
    <a:lvl4pPr marL="1404938" algn="l" defTabSz="933450" rtl="0" eaLnBrk="0" fontAlgn="base" hangingPunct="0">
      <a:spcBef>
        <a:spcPct val="30000"/>
      </a:spcBef>
      <a:spcAft>
        <a:spcPct val="0"/>
      </a:spcAft>
      <a:defRPr sz="1300" kern="1200">
        <a:solidFill>
          <a:schemeClr val="tx1"/>
        </a:solidFill>
        <a:latin typeface="+mn-lt"/>
        <a:ea typeface="+mn-ea"/>
        <a:cs typeface="+mn-cs"/>
      </a:defRPr>
    </a:lvl4pPr>
    <a:lvl5pPr marL="1873250" algn="l" defTabSz="933450" rtl="0" eaLnBrk="0" fontAlgn="base" hangingPunct="0">
      <a:spcBef>
        <a:spcPct val="30000"/>
      </a:spcBef>
      <a:spcAft>
        <a:spcPct val="0"/>
      </a:spcAft>
      <a:defRPr sz="1300" kern="1200">
        <a:solidFill>
          <a:schemeClr val="tx1"/>
        </a:solidFill>
        <a:latin typeface="+mn-lt"/>
        <a:ea typeface="+mn-ea"/>
        <a:cs typeface="+mn-cs"/>
      </a:defRPr>
    </a:lvl5pPr>
    <a:lvl6pPr marL="2350975" algn="l" defTabSz="940377" rtl="0" eaLnBrk="1" latinLnBrk="0" hangingPunct="1">
      <a:defRPr sz="1300" kern="1200">
        <a:solidFill>
          <a:schemeClr val="tx1"/>
        </a:solidFill>
        <a:latin typeface="+mn-lt"/>
        <a:ea typeface="+mn-ea"/>
        <a:cs typeface="+mn-cs"/>
      </a:defRPr>
    </a:lvl6pPr>
    <a:lvl7pPr marL="2821168" algn="l" defTabSz="940377" rtl="0" eaLnBrk="1" latinLnBrk="0" hangingPunct="1">
      <a:defRPr sz="1300" kern="1200">
        <a:solidFill>
          <a:schemeClr val="tx1"/>
        </a:solidFill>
        <a:latin typeface="+mn-lt"/>
        <a:ea typeface="+mn-ea"/>
        <a:cs typeface="+mn-cs"/>
      </a:defRPr>
    </a:lvl7pPr>
    <a:lvl8pPr marL="3291365" algn="l" defTabSz="940377" rtl="0" eaLnBrk="1" latinLnBrk="0" hangingPunct="1">
      <a:defRPr sz="1300" kern="1200">
        <a:solidFill>
          <a:schemeClr val="tx1"/>
        </a:solidFill>
        <a:latin typeface="+mn-lt"/>
        <a:ea typeface="+mn-ea"/>
        <a:cs typeface="+mn-cs"/>
      </a:defRPr>
    </a:lvl8pPr>
    <a:lvl9pPr marL="3761558" algn="l" defTabSz="94037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a:noFill/>
          <a:ln/>
        </p:spPr>
        <p:txBody>
          <a:bodyPr/>
          <a:lstStyle/>
          <a:p>
            <a:endParaRPr lang="ru-RU" smtClean="0"/>
          </a:p>
        </p:txBody>
      </p:sp>
    </p:spTree>
    <p:extLst>
      <p:ext uri="{BB962C8B-B14F-4D97-AF65-F5344CB8AC3E}">
        <p14:creationId xmlns:p14="http://schemas.microsoft.com/office/powerpoint/2010/main" val="253809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747713"/>
            <a:ext cx="5383213" cy="3727450"/>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297449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xfrm>
            <a:off x="687388" y="746125"/>
            <a:ext cx="5386387"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Tree>
    <p:extLst>
      <p:ext uri="{BB962C8B-B14F-4D97-AF65-F5344CB8AC3E}">
        <p14:creationId xmlns:p14="http://schemas.microsoft.com/office/powerpoint/2010/main" val="358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29762" y="9444277"/>
            <a:ext cx="2929837" cy="4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94" tIns="43348" rIns="86694" bIns="43348" anchor="b"/>
          <a:lstStyle>
            <a:lvl1pPr defTabSz="919163">
              <a:defRPr>
                <a:solidFill>
                  <a:schemeClr val="tx1"/>
                </a:solidFill>
                <a:latin typeface="Calibri" pitchFamily="34" charset="0"/>
              </a:defRPr>
            </a:lvl1pPr>
            <a:lvl2pPr marL="742950" indent="-285750" defTabSz="919163">
              <a:defRPr>
                <a:solidFill>
                  <a:schemeClr val="tx1"/>
                </a:solidFill>
                <a:latin typeface="Calibri" pitchFamily="34" charset="0"/>
              </a:defRPr>
            </a:lvl2pPr>
            <a:lvl3pPr marL="1143000" indent="-228600" defTabSz="919163">
              <a:defRPr>
                <a:solidFill>
                  <a:schemeClr val="tx1"/>
                </a:solidFill>
                <a:latin typeface="Calibri" pitchFamily="34" charset="0"/>
              </a:defRPr>
            </a:lvl3pPr>
            <a:lvl4pPr marL="1600200" indent="-228600" defTabSz="919163">
              <a:defRPr>
                <a:solidFill>
                  <a:schemeClr val="tx1"/>
                </a:solidFill>
                <a:latin typeface="Calibri" pitchFamily="34" charset="0"/>
              </a:defRPr>
            </a:lvl4pPr>
            <a:lvl5pPr marL="2057400" indent="-228600" defTabSz="919163">
              <a:defRPr>
                <a:solidFill>
                  <a:schemeClr val="tx1"/>
                </a:solidFill>
                <a:latin typeface="Calibri" pitchFamily="34" charset="0"/>
              </a:defRPr>
            </a:lvl5pPr>
            <a:lvl6pPr marL="2514600" indent="-228600" defTabSz="919163" fontAlgn="base">
              <a:spcBef>
                <a:spcPct val="0"/>
              </a:spcBef>
              <a:spcAft>
                <a:spcPct val="0"/>
              </a:spcAft>
              <a:defRPr>
                <a:solidFill>
                  <a:schemeClr val="tx1"/>
                </a:solidFill>
                <a:latin typeface="Calibri" pitchFamily="34" charset="0"/>
              </a:defRPr>
            </a:lvl6pPr>
            <a:lvl7pPr marL="2971800" indent="-228600" defTabSz="919163" fontAlgn="base">
              <a:spcBef>
                <a:spcPct val="0"/>
              </a:spcBef>
              <a:spcAft>
                <a:spcPct val="0"/>
              </a:spcAft>
              <a:defRPr>
                <a:solidFill>
                  <a:schemeClr val="tx1"/>
                </a:solidFill>
                <a:latin typeface="Calibri" pitchFamily="34" charset="0"/>
              </a:defRPr>
            </a:lvl7pPr>
            <a:lvl8pPr marL="3429000" indent="-228600" defTabSz="919163" fontAlgn="base">
              <a:spcBef>
                <a:spcPct val="0"/>
              </a:spcBef>
              <a:spcAft>
                <a:spcPct val="0"/>
              </a:spcAft>
              <a:defRPr>
                <a:solidFill>
                  <a:schemeClr val="tx1"/>
                </a:solidFill>
                <a:latin typeface="Calibri" pitchFamily="34" charset="0"/>
              </a:defRPr>
            </a:lvl8pPr>
            <a:lvl9pPr marL="3886200" indent="-228600" defTabSz="919163" fontAlgn="base">
              <a:spcBef>
                <a:spcPct val="0"/>
              </a:spcBef>
              <a:spcAft>
                <a:spcPct val="0"/>
              </a:spcAft>
              <a:defRPr>
                <a:solidFill>
                  <a:schemeClr val="tx1"/>
                </a:solidFill>
                <a:latin typeface="Calibri" pitchFamily="34" charset="0"/>
              </a:defRPr>
            </a:lvl9pPr>
          </a:lstStyle>
          <a:p>
            <a:pPr algn="r"/>
            <a:fld id="{4201D8DB-1392-4764-8754-AE9A3B2F9D66}" type="slidenum">
              <a:rPr lang="ru-RU" altLang="ru-RU" sz="1100">
                <a:solidFill>
                  <a:prstClr val="black"/>
                </a:solidFill>
                <a:latin typeface="Arial" charset="0"/>
                <a:cs typeface="Arial" charset="0"/>
              </a:rPr>
              <a:pPr algn="r"/>
              <a:t>10</a:t>
            </a:fld>
            <a:endParaRPr lang="ru-RU" altLang="ru-RU" sz="1100">
              <a:solidFill>
                <a:prstClr val="black"/>
              </a:solidFill>
              <a:latin typeface="Arial" charset="0"/>
              <a:cs typeface="Arial" charset="0"/>
            </a:endParaRPr>
          </a:p>
        </p:txBody>
      </p:sp>
      <p:sp>
        <p:nvSpPr>
          <p:cNvPr id="19459" name="Rectangle 2"/>
          <p:cNvSpPr>
            <a:spLocks noGrp="1" noRot="1" noChangeAspect="1" noChangeArrowheads="1" noTextEdit="1"/>
          </p:cNvSpPr>
          <p:nvPr>
            <p:ph type="sldImg"/>
          </p:nvPr>
        </p:nvSpPr>
        <p:spPr bwMode="auto">
          <a:xfrm>
            <a:off x="687388" y="746125"/>
            <a:ext cx="5386387"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ru-RU" dirty="0" smtClean="0"/>
          </a:p>
        </p:txBody>
      </p:sp>
    </p:spTree>
    <p:extLst>
      <p:ext uri="{BB962C8B-B14F-4D97-AF65-F5344CB8AC3E}">
        <p14:creationId xmlns:p14="http://schemas.microsoft.com/office/powerpoint/2010/main" val="252062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747713"/>
            <a:ext cx="5383213" cy="3727450"/>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330958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2601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747713"/>
            <a:ext cx="5383213" cy="3727450"/>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2221425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747713"/>
            <a:ext cx="5383213" cy="3727450"/>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407686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8975" y="747713"/>
            <a:ext cx="5383213" cy="3727450"/>
          </a:xfrm>
        </p:spPr>
      </p:sp>
      <p:sp>
        <p:nvSpPr>
          <p:cNvPr id="3" name="Заметки 2"/>
          <p:cNvSpPr>
            <a:spLocks noGrp="1"/>
          </p:cNvSpPr>
          <p:nvPr>
            <p:ph type="body" idx="1"/>
          </p:nvPr>
        </p:nvSpPr>
        <p:spPr/>
        <p:txBody>
          <a:bodyPr>
            <a:normAutofit/>
          </a:bodyPr>
          <a:lstStyle/>
          <a:p>
            <a:endParaRPr lang="ru-RU" dirty="0"/>
          </a:p>
        </p:txBody>
      </p:sp>
    </p:spTree>
    <p:extLst>
      <p:ext uri="{BB962C8B-B14F-4D97-AF65-F5344CB8AC3E}">
        <p14:creationId xmlns:p14="http://schemas.microsoft.com/office/powerpoint/2010/main" val="186167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533"/>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74127" indent="0" algn="ctr">
              <a:buNone/>
              <a:defRPr/>
            </a:lvl2pPr>
            <a:lvl3pPr marL="948302" indent="0" algn="ctr">
              <a:buNone/>
              <a:defRPr/>
            </a:lvl3pPr>
            <a:lvl4pPr marL="1422476" indent="0" algn="ctr">
              <a:buNone/>
              <a:defRPr/>
            </a:lvl4pPr>
            <a:lvl5pPr marL="1896641" indent="0" algn="ctr">
              <a:buNone/>
              <a:defRPr/>
            </a:lvl5pPr>
            <a:lvl6pPr marL="2370806" indent="0" algn="ctr">
              <a:buNone/>
              <a:defRPr/>
            </a:lvl6pPr>
            <a:lvl7pPr marL="2844968" indent="0" algn="ctr">
              <a:buNone/>
              <a:defRPr/>
            </a:lvl7pPr>
            <a:lvl8pPr marL="3319133" indent="0" algn="ctr">
              <a:buNone/>
              <a:defRPr/>
            </a:lvl8pPr>
            <a:lvl9pPr marL="3793297"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425E387E-28BC-4BAE-A989-FD037B97B486}"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BE8053CB-C394-43DB-ADD7-DC5C44523C6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702"/>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702"/>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2E9BF6F2-2BBF-4F50-A490-DD1C9F5C4AA8}"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34C2D69C-1F64-4C9B-9E41-AF665C27594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525"/>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74645" indent="0" algn="ctr">
              <a:buNone/>
              <a:defRPr/>
            </a:lvl2pPr>
            <a:lvl3pPr marL="949328" indent="0" algn="ctr">
              <a:buNone/>
              <a:defRPr/>
            </a:lvl3pPr>
            <a:lvl4pPr marL="1424012" indent="0" algn="ctr">
              <a:buNone/>
              <a:defRPr/>
            </a:lvl4pPr>
            <a:lvl5pPr marL="1898691" indent="0" algn="ctr">
              <a:buNone/>
              <a:defRPr/>
            </a:lvl5pPr>
            <a:lvl6pPr marL="2373370" indent="0" algn="ctr">
              <a:buNone/>
              <a:defRPr/>
            </a:lvl6pPr>
            <a:lvl7pPr marL="2848043" indent="0" algn="ctr">
              <a:buNone/>
              <a:defRPr/>
            </a:lvl7pPr>
            <a:lvl8pPr marL="3322717" indent="0" algn="ctr">
              <a:buNone/>
              <a:defRPr/>
            </a:lvl8pPr>
            <a:lvl9pPr marL="3797397"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6274879B-3BCF-4866-A8A1-BC825C253FA4}"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ED74450-F556-44DD-9894-62DCBF0716EB}"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89076575-53B7-482D-A29E-7EDACBA18258}"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6E0CADE-03D4-478D-9736-74D04BD3691F}"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7000"/>
            <a:ext cx="8420100" cy="1362075"/>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22"/>
            <a:ext cx="8420100" cy="1500187"/>
          </a:xfrm>
        </p:spPr>
        <p:txBody>
          <a:bodyPr anchor="b"/>
          <a:lstStyle>
            <a:lvl1pPr marL="0" indent="0">
              <a:buNone/>
              <a:defRPr sz="2100"/>
            </a:lvl1pPr>
            <a:lvl2pPr marL="474645" indent="0">
              <a:buNone/>
              <a:defRPr sz="1900"/>
            </a:lvl2pPr>
            <a:lvl3pPr marL="949328" indent="0">
              <a:buNone/>
              <a:defRPr sz="1600"/>
            </a:lvl3pPr>
            <a:lvl4pPr marL="1424012" indent="0">
              <a:buNone/>
              <a:defRPr sz="1500"/>
            </a:lvl4pPr>
            <a:lvl5pPr marL="1898691" indent="0">
              <a:buNone/>
              <a:defRPr sz="1500"/>
            </a:lvl5pPr>
            <a:lvl6pPr marL="2373370" indent="0">
              <a:buNone/>
              <a:defRPr sz="1500"/>
            </a:lvl6pPr>
            <a:lvl7pPr marL="2848043" indent="0">
              <a:buNone/>
              <a:defRPr sz="1500"/>
            </a:lvl7pPr>
            <a:lvl8pPr marL="3322717" indent="0">
              <a:buNone/>
              <a:defRPr sz="1500"/>
            </a:lvl8pPr>
            <a:lvl9pPr marL="3797397" indent="0">
              <a:buNone/>
              <a:defRPr sz="15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467584D5-95AD-4BA6-93E1-BE1A2F883EA0}"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E670B83C-E0B9-405E-B517-489E9AAD064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3" y="1600204"/>
            <a:ext cx="43815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4"/>
            <a:ext cx="43815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D30C522F-9C51-4662-BB08-7B50B43C1A5D}"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A0102A23-EF10-4CC6-8F0E-92FA2E9F936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500" b="1"/>
            </a:lvl1pPr>
            <a:lvl2pPr marL="474645" indent="0">
              <a:buNone/>
              <a:defRPr sz="2100" b="1"/>
            </a:lvl2pPr>
            <a:lvl3pPr marL="949328" indent="0">
              <a:buNone/>
              <a:defRPr sz="1900" b="1"/>
            </a:lvl3pPr>
            <a:lvl4pPr marL="1424012" indent="0">
              <a:buNone/>
              <a:defRPr sz="1600" b="1"/>
            </a:lvl4pPr>
            <a:lvl5pPr marL="1898691" indent="0">
              <a:buNone/>
              <a:defRPr sz="1600" b="1"/>
            </a:lvl5pPr>
            <a:lvl6pPr marL="2373370" indent="0">
              <a:buNone/>
              <a:defRPr sz="1600" b="1"/>
            </a:lvl6pPr>
            <a:lvl7pPr marL="2848043" indent="0">
              <a:buNone/>
              <a:defRPr sz="1600" b="1"/>
            </a:lvl7pPr>
            <a:lvl8pPr marL="3322717" indent="0">
              <a:buNone/>
              <a:defRPr sz="1600" b="1"/>
            </a:lvl8pPr>
            <a:lvl9pPr marL="3797397"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470" y="1535113"/>
            <a:ext cx="4378325" cy="639762"/>
          </a:xfrm>
        </p:spPr>
        <p:txBody>
          <a:bodyPr anchor="b"/>
          <a:lstStyle>
            <a:lvl1pPr marL="0" indent="0">
              <a:buNone/>
              <a:defRPr sz="2500" b="1"/>
            </a:lvl1pPr>
            <a:lvl2pPr marL="474645" indent="0">
              <a:buNone/>
              <a:defRPr sz="2100" b="1"/>
            </a:lvl2pPr>
            <a:lvl3pPr marL="949328" indent="0">
              <a:buNone/>
              <a:defRPr sz="1900" b="1"/>
            </a:lvl3pPr>
            <a:lvl4pPr marL="1424012" indent="0">
              <a:buNone/>
              <a:defRPr sz="1600" b="1"/>
            </a:lvl4pPr>
            <a:lvl5pPr marL="1898691" indent="0">
              <a:buNone/>
              <a:defRPr sz="1600" b="1"/>
            </a:lvl5pPr>
            <a:lvl6pPr marL="2373370" indent="0">
              <a:buNone/>
              <a:defRPr sz="1600" b="1"/>
            </a:lvl6pPr>
            <a:lvl7pPr marL="2848043" indent="0">
              <a:buNone/>
              <a:defRPr sz="1600" b="1"/>
            </a:lvl7pPr>
            <a:lvl8pPr marL="3322717" indent="0">
              <a:buNone/>
              <a:defRPr sz="1600" b="1"/>
            </a:lvl8pPr>
            <a:lvl9pPr marL="3797397"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470" y="2174875"/>
            <a:ext cx="4378325"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fld id="{5A4F9799-2501-4D12-8ECF-F771B3797C02}" type="datetime1">
              <a:rPr lang="ru-RU" smtClean="0"/>
              <a:pPr>
                <a:defRPr/>
              </a:pPr>
              <a:t>26.01.2015</a:t>
            </a:fld>
            <a:endParaRPr lang="ru-RU"/>
          </a:p>
        </p:txBody>
      </p:sp>
      <p:sp>
        <p:nvSpPr>
          <p:cNvPr id="8"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3A67D3E9-1194-41DF-9AD9-EA847601671A}"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fld id="{F364DC68-C977-45CF-A6E2-8EDC9322E96C}" type="datetime1">
              <a:rPr lang="ru-RU" smtClean="0"/>
              <a:pPr>
                <a:defRPr/>
              </a:pPr>
              <a:t>26.01.2015</a:t>
            </a:fld>
            <a:endParaRPr lang="ru-RU"/>
          </a:p>
        </p:txBody>
      </p:sp>
      <p:sp>
        <p:nvSpPr>
          <p:cNvPr id="4"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FB6B815B-946A-421B-A8E7-10FB92F3C78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8" y="273050"/>
            <a:ext cx="3259138" cy="1162050"/>
          </a:xfrm>
        </p:spPr>
        <p:txBody>
          <a:bodyPr anchor="b"/>
          <a:lstStyle>
            <a:lvl1pPr algn="l">
              <a:defRPr sz="2100" b="1"/>
            </a:lvl1pPr>
          </a:lstStyle>
          <a:p>
            <a:r>
              <a:rPr lang="ru-RU" smtClean="0"/>
              <a:t>Образец заголовка</a:t>
            </a:r>
            <a:endParaRPr lang="ru-RU"/>
          </a:p>
        </p:txBody>
      </p:sp>
      <p:sp>
        <p:nvSpPr>
          <p:cNvPr id="3" name="Объект 2"/>
          <p:cNvSpPr>
            <a:spLocks noGrp="1"/>
          </p:cNvSpPr>
          <p:nvPr>
            <p:ph idx="1"/>
          </p:nvPr>
        </p:nvSpPr>
        <p:spPr>
          <a:xfrm>
            <a:off x="3873500" y="273052"/>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8" y="1435102"/>
            <a:ext cx="3259138" cy="4691063"/>
          </a:xfrm>
        </p:spPr>
        <p:txBody>
          <a:bodyPr/>
          <a:lstStyle>
            <a:lvl1pPr marL="0" indent="0">
              <a:buNone/>
              <a:defRPr sz="1500"/>
            </a:lvl1pPr>
            <a:lvl2pPr marL="474645" indent="0">
              <a:buNone/>
              <a:defRPr sz="1300"/>
            </a:lvl2pPr>
            <a:lvl3pPr marL="949328" indent="0">
              <a:buNone/>
              <a:defRPr sz="1000"/>
            </a:lvl3pPr>
            <a:lvl4pPr marL="1424012" indent="0">
              <a:buNone/>
              <a:defRPr sz="1000"/>
            </a:lvl4pPr>
            <a:lvl5pPr marL="1898691" indent="0">
              <a:buNone/>
              <a:defRPr sz="1000"/>
            </a:lvl5pPr>
            <a:lvl6pPr marL="2373370" indent="0">
              <a:buNone/>
              <a:defRPr sz="1000"/>
            </a:lvl6pPr>
            <a:lvl7pPr marL="2848043" indent="0">
              <a:buNone/>
              <a:defRPr sz="1000"/>
            </a:lvl7pPr>
            <a:lvl8pPr marL="3322717" indent="0">
              <a:buNone/>
              <a:defRPr sz="1000"/>
            </a:lvl8pPr>
            <a:lvl9pPr marL="3797397"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F119770C-5C1B-4431-816E-8ACA54857AD6}"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5D945201-4046-4353-89C8-576BD2AD50E7}"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lIns="94929" tIns="47503" rIns="94929" bIns="47503"/>
          <a:lstStyle>
            <a:lvl1pPr marL="0" indent="0">
              <a:buNone/>
              <a:defRPr sz="3400"/>
            </a:lvl1pPr>
            <a:lvl2pPr marL="474645" indent="0">
              <a:buNone/>
              <a:defRPr sz="2900"/>
            </a:lvl2pPr>
            <a:lvl3pPr marL="949328" indent="0">
              <a:buNone/>
              <a:defRPr sz="2500"/>
            </a:lvl3pPr>
            <a:lvl4pPr marL="1424012" indent="0">
              <a:buNone/>
              <a:defRPr sz="2100"/>
            </a:lvl4pPr>
            <a:lvl5pPr marL="1898691" indent="0">
              <a:buNone/>
              <a:defRPr sz="2100"/>
            </a:lvl5pPr>
            <a:lvl6pPr marL="2373370" indent="0">
              <a:buNone/>
              <a:defRPr sz="2100"/>
            </a:lvl6pPr>
            <a:lvl7pPr marL="2848043" indent="0">
              <a:buNone/>
              <a:defRPr sz="2100"/>
            </a:lvl7pPr>
            <a:lvl8pPr marL="3322717" indent="0">
              <a:buNone/>
              <a:defRPr sz="2100"/>
            </a:lvl8pPr>
            <a:lvl9pPr marL="3797397" indent="0">
              <a:buNone/>
              <a:defRPr sz="21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500"/>
            </a:lvl1pPr>
            <a:lvl2pPr marL="474645" indent="0">
              <a:buNone/>
              <a:defRPr sz="1300"/>
            </a:lvl2pPr>
            <a:lvl3pPr marL="949328" indent="0">
              <a:buNone/>
              <a:defRPr sz="1000"/>
            </a:lvl3pPr>
            <a:lvl4pPr marL="1424012" indent="0">
              <a:buNone/>
              <a:defRPr sz="1000"/>
            </a:lvl4pPr>
            <a:lvl5pPr marL="1898691" indent="0">
              <a:buNone/>
              <a:defRPr sz="1000"/>
            </a:lvl5pPr>
            <a:lvl6pPr marL="2373370" indent="0">
              <a:buNone/>
              <a:defRPr sz="1000"/>
            </a:lvl6pPr>
            <a:lvl7pPr marL="2848043" indent="0">
              <a:buNone/>
              <a:defRPr sz="1000"/>
            </a:lvl7pPr>
            <a:lvl8pPr marL="3322717" indent="0">
              <a:buNone/>
              <a:defRPr sz="1000"/>
            </a:lvl8pPr>
            <a:lvl9pPr marL="3797397"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9E0468C1-A675-435A-B9F1-CD7696EFEC95}"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36C12BC4-2125-47C4-BAA5-249F00BDE017}"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D5CB12A4-BA9C-4E18-A913-1B0F2D41DE7C}"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4178E63F-2005-4526-A0A0-8E8375FED3C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7008"/>
            <a:ext cx="8420100" cy="1362075"/>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22"/>
            <a:ext cx="8420100" cy="1500187"/>
          </a:xfrm>
        </p:spPr>
        <p:txBody>
          <a:bodyPr anchor="b"/>
          <a:lstStyle>
            <a:lvl1pPr marL="0" indent="0">
              <a:buNone/>
              <a:defRPr sz="2100"/>
            </a:lvl1pPr>
            <a:lvl2pPr marL="474127" indent="0">
              <a:buNone/>
              <a:defRPr sz="1900"/>
            </a:lvl2pPr>
            <a:lvl3pPr marL="948302" indent="0">
              <a:buNone/>
              <a:defRPr sz="1600"/>
            </a:lvl3pPr>
            <a:lvl4pPr marL="1422476" indent="0">
              <a:buNone/>
              <a:defRPr sz="1500"/>
            </a:lvl4pPr>
            <a:lvl5pPr marL="1896641" indent="0">
              <a:buNone/>
              <a:defRPr sz="1500"/>
            </a:lvl5pPr>
            <a:lvl6pPr marL="2370806" indent="0">
              <a:buNone/>
              <a:defRPr sz="1500"/>
            </a:lvl6pPr>
            <a:lvl7pPr marL="2844968" indent="0">
              <a:buNone/>
              <a:defRPr sz="1500"/>
            </a:lvl7pPr>
            <a:lvl8pPr marL="3319133" indent="0">
              <a:buNone/>
              <a:defRPr sz="1500"/>
            </a:lvl8pPr>
            <a:lvl9pPr marL="3793297" indent="0">
              <a:buNone/>
              <a:defRPr sz="15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2F2B3E5C-2684-4ADB-8A4B-6936793E44F6}"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9BC9498-7935-426A-B79C-E12115826CC8}"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702"/>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8" y="274702"/>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5D863697-0E5A-4B06-ACBF-5EF619E5CE5E}"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606FD430-35B9-4D55-80FD-9589F3CEDB50}"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521"/>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lvl1pPr>
            <a:lvl2pPr marL="474876" indent="0" algn="ctr">
              <a:buNone/>
              <a:defRPr/>
            </a:lvl2pPr>
            <a:lvl3pPr marL="949784" indent="0" algn="ctr">
              <a:buNone/>
              <a:defRPr/>
            </a:lvl3pPr>
            <a:lvl4pPr marL="1424696" indent="0" algn="ctr">
              <a:buNone/>
              <a:defRPr/>
            </a:lvl4pPr>
            <a:lvl5pPr marL="1899602" indent="0" algn="ctr">
              <a:buNone/>
              <a:defRPr/>
            </a:lvl5pPr>
            <a:lvl6pPr marL="2374509" indent="0" algn="ctr">
              <a:buNone/>
              <a:defRPr/>
            </a:lvl6pPr>
            <a:lvl7pPr marL="2849410" indent="0" algn="ctr">
              <a:buNone/>
              <a:defRPr/>
            </a:lvl7pPr>
            <a:lvl8pPr marL="3324313" indent="0" algn="ctr">
              <a:buNone/>
              <a:defRPr/>
            </a:lvl8pPr>
            <a:lvl9pPr marL="379922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1984F52A-8BA8-4649-9554-CAA387DE303E}"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1D3585A2-27DB-4DC0-901C-7246DE439E7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ECB70371-C420-4FD3-B750-D3401F3FAC1C}"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8B175BBC-C956-48BB-86C5-E0B948F0B256}"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38" y="4406996"/>
            <a:ext cx="8420100" cy="1362075"/>
          </a:xfrm>
        </p:spPr>
        <p:txBody>
          <a:bodyPr anchor="t"/>
          <a:lstStyle>
            <a:lvl1pPr algn="l">
              <a:defRPr sz="4200" b="1" cap="all"/>
            </a:lvl1pPr>
          </a:lstStyle>
          <a:p>
            <a:r>
              <a:rPr lang="ru-RU" smtClean="0"/>
              <a:t>Образец заголовка</a:t>
            </a:r>
            <a:endParaRPr lang="ru-RU"/>
          </a:p>
        </p:txBody>
      </p:sp>
      <p:sp>
        <p:nvSpPr>
          <p:cNvPr id="3" name="Текст 2"/>
          <p:cNvSpPr>
            <a:spLocks noGrp="1"/>
          </p:cNvSpPr>
          <p:nvPr>
            <p:ph type="body" idx="1"/>
          </p:nvPr>
        </p:nvSpPr>
        <p:spPr>
          <a:xfrm>
            <a:off x="782638" y="2906722"/>
            <a:ext cx="8420100" cy="1500187"/>
          </a:xfrm>
        </p:spPr>
        <p:txBody>
          <a:bodyPr anchor="b"/>
          <a:lstStyle>
            <a:lvl1pPr marL="0" indent="0">
              <a:buNone/>
              <a:defRPr sz="2100"/>
            </a:lvl1pPr>
            <a:lvl2pPr marL="474876" indent="0">
              <a:buNone/>
              <a:defRPr sz="1900"/>
            </a:lvl2pPr>
            <a:lvl3pPr marL="949784" indent="0">
              <a:buNone/>
              <a:defRPr sz="1600"/>
            </a:lvl3pPr>
            <a:lvl4pPr marL="1424696" indent="0">
              <a:buNone/>
              <a:defRPr sz="1500"/>
            </a:lvl4pPr>
            <a:lvl5pPr marL="1899602" indent="0">
              <a:buNone/>
              <a:defRPr sz="1500"/>
            </a:lvl5pPr>
            <a:lvl6pPr marL="2374509" indent="0">
              <a:buNone/>
              <a:defRPr sz="1500"/>
            </a:lvl6pPr>
            <a:lvl7pPr marL="2849410" indent="0">
              <a:buNone/>
              <a:defRPr sz="1500"/>
            </a:lvl7pPr>
            <a:lvl8pPr marL="3324313" indent="0">
              <a:buNone/>
              <a:defRPr sz="1500"/>
            </a:lvl8pPr>
            <a:lvl9pPr marL="3799220" indent="0">
              <a:buNone/>
              <a:defRPr sz="1500"/>
            </a:lvl9pPr>
          </a:lstStyle>
          <a:p>
            <a:pPr lvl="0"/>
            <a:r>
              <a:rPr lang="ru-RU" smtClean="0"/>
              <a:t>Образец текста</a:t>
            </a:r>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7CA9DF97-DFCD-466C-B8FB-5C2CE7B89258}"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FAF23C87-34B5-4A29-B6DF-7A22AF76E48E}"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3" y="1600204"/>
            <a:ext cx="43815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29200" y="1600204"/>
            <a:ext cx="4381501"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D198F195-F5C3-4564-A550-4C7D6B4CCEAF}"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1C5B2CCE-1ABE-43C4-9B9E-2188DDFBC945}"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738" cy="639762"/>
          </a:xfrm>
        </p:spPr>
        <p:txBody>
          <a:bodyPr anchor="b"/>
          <a:lstStyle>
            <a:lvl1pPr marL="0" indent="0">
              <a:buNone/>
              <a:defRPr sz="2500" b="1"/>
            </a:lvl1pPr>
            <a:lvl2pPr marL="474876" indent="0">
              <a:buNone/>
              <a:defRPr sz="2100" b="1"/>
            </a:lvl2pPr>
            <a:lvl3pPr marL="949784" indent="0">
              <a:buNone/>
              <a:defRPr sz="1900" b="1"/>
            </a:lvl3pPr>
            <a:lvl4pPr marL="1424696" indent="0">
              <a:buNone/>
              <a:defRPr sz="1600" b="1"/>
            </a:lvl4pPr>
            <a:lvl5pPr marL="1899602" indent="0">
              <a:buNone/>
              <a:defRPr sz="1600" b="1"/>
            </a:lvl5pPr>
            <a:lvl6pPr marL="2374509" indent="0">
              <a:buNone/>
              <a:defRPr sz="1600" b="1"/>
            </a:lvl6pPr>
            <a:lvl7pPr marL="2849410" indent="0">
              <a:buNone/>
              <a:defRPr sz="1600" b="1"/>
            </a:lvl7pPr>
            <a:lvl8pPr marL="3324313" indent="0">
              <a:buNone/>
              <a:defRPr sz="1600" b="1"/>
            </a:lvl8pPr>
            <a:lvl9pPr marL="379922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738"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466" y="1535113"/>
            <a:ext cx="4378325" cy="639762"/>
          </a:xfrm>
        </p:spPr>
        <p:txBody>
          <a:bodyPr anchor="b"/>
          <a:lstStyle>
            <a:lvl1pPr marL="0" indent="0">
              <a:buNone/>
              <a:defRPr sz="2500" b="1"/>
            </a:lvl1pPr>
            <a:lvl2pPr marL="474876" indent="0">
              <a:buNone/>
              <a:defRPr sz="2100" b="1"/>
            </a:lvl2pPr>
            <a:lvl3pPr marL="949784" indent="0">
              <a:buNone/>
              <a:defRPr sz="1900" b="1"/>
            </a:lvl3pPr>
            <a:lvl4pPr marL="1424696" indent="0">
              <a:buNone/>
              <a:defRPr sz="1600" b="1"/>
            </a:lvl4pPr>
            <a:lvl5pPr marL="1899602" indent="0">
              <a:buNone/>
              <a:defRPr sz="1600" b="1"/>
            </a:lvl5pPr>
            <a:lvl6pPr marL="2374509" indent="0">
              <a:buNone/>
              <a:defRPr sz="1600" b="1"/>
            </a:lvl6pPr>
            <a:lvl7pPr marL="2849410" indent="0">
              <a:buNone/>
              <a:defRPr sz="1600" b="1"/>
            </a:lvl7pPr>
            <a:lvl8pPr marL="3324313" indent="0">
              <a:buNone/>
              <a:defRPr sz="1600" b="1"/>
            </a:lvl8pPr>
            <a:lvl9pPr marL="379922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466" y="2174875"/>
            <a:ext cx="4378325"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fld id="{02383363-5E3E-48F8-B53A-F563EAC44E57}" type="datetime1">
              <a:rPr lang="ru-RU" smtClean="0"/>
              <a:pPr>
                <a:defRPr/>
              </a:pPr>
              <a:t>26.01.2015</a:t>
            </a:fld>
            <a:endParaRPr lang="ru-RU"/>
          </a:p>
        </p:txBody>
      </p:sp>
      <p:sp>
        <p:nvSpPr>
          <p:cNvPr id="8"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vl1pPr>
          </a:lstStyle>
          <a:p>
            <a:pPr>
              <a:defRPr/>
            </a:pPr>
            <a:fld id="{15A32E7E-3E5E-430E-AA4C-1FAB44016ECB}"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fld id="{955E1261-58B7-45B7-A309-B5753F5AF3BD}" type="datetime1">
              <a:rPr lang="ru-RU" smtClean="0"/>
              <a:pPr>
                <a:defRPr/>
              </a:pPr>
              <a:t>26.01.2015</a:t>
            </a:fld>
            <a:endParaRPr lang="ru-RU"/>
          </a:p>
        </p:txBody>
      </p:sp>
      <p:sp>
        <p:nvSpPr>
          <p:cNvPr id="4"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vl1pPr>
          </a:lstStyle>
          <a:p>
            <a:pPr>
              <a:defRPr/>
            </a:pPr>
            <a:fld id="{4C7235C7-990C-47AC-BCFF-A4F6169D8C37}"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8" y="273050"/>
            <a:ext cx="3259138" cy="1162050"/>
          </a:xfrm>
        </p:spPr>
        <p:txBody>
          <a:bodyPr anchor="b"/>
          <a:lstStyle>
            <a:lvl1pPr algn="l">
              <a:defRPr sz="2100" b="1"/>
            </a:lvl1pPr>
          </a:lstStyle>
          <a:p>
            <a:r>
              <a:rPr lang="ru-RU" smtClean="0"/>
              <a:t>Образец заголовка</a:t>
            </a:r>
            <a:endParaRPr lang="ru-RU"/>
          </a:p>
        </p:txBody>
      </p:sp>
      <p:sp>
        <p:nvSpPr>
          <p:cNvPr id="3" name="Объект 2"/>
          <p:cNvSpPr>
            <a:spLocks noGrp="1"/>
          </p:cNvSpPr>
          <p:nvPr>
            <p:ph idx="1"/>
          </p:nvPr>
        </p:nvSpPr>
        <p:spPr>
          <a:xfrm>
            <a:off x="3873500" y="273052"/>
            <a:ext cx="5537201"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8" y="1435102"/>
            <a:ext cx="3259138" cy="4691063"/>
          </a:xfrm>
        </p:spPr>
        <p:txBody>
          <a:bodyPr/>
          <a:lstStyle>
            <a:lvl1pPr marL="0" indent="0">
              <a:buNone/>
              <a:defRPr sz="1500"/>
            </a:lvl1pPr>
            <a:lvl2pPr marL="474876" indent="0">
              <a:buNone/>
              <a:defRPr sz="1300"/>
            </a:lvl2pPr>
            <a:lvl3pPr marL="949784" indent="0">
              <a:buNone/>
              <a:defRPr sz="1000"/>
            </a:lvl3pPr>
            <a:lvl4pPr marL="1424696" indent="0">
              <a:buNone/>
              <a:defRPr sz="1000"/>
            </a:lvl4pPr>
            <a:lvl5pPr marL="1899602" indent="0">
              <a:buNone/>
              <a:defRPr sz="1000"/>
            </a:lvl5pPr>
            <a:lvl6pPr marL="2374509" indent="0">
              <a:buNone/>
              <a:defRPr sz="1000"/>
            </a:lvl6pPr>
            <a:lvl7pPr marL="2849410" indent="0">
              <a:buNone/>
              <a:defRPr sz="1000"/>
            </a:lvl7pPr>
            <a:lvl8pPr marL="3324313" indent="0">
              <a:buNone/>
              <a:defRPr sz="1000"/>
            </a:lvl8pPr>
            <a:lvl9pPr marL="379922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87780423-958F-47BE-A4F4-CCABAD053D8F}"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B558C84D-E6F3-4CE0-BF50-FCDE106D43FA}"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13" y="4800600"/>
            <a:ext cx="5943600" cy="566738"/>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941513" y="612775"/>
            <a:ext cx="5943600" cy="4114800"/>
          </a:xfrm>
        </p:spPr>
        <p:txBody>
          <a:bodyPr lIns="94975" tIns="47524" rIns="94975" bIns="47524"/>
          <a:lstStyle>
            <a:lvl1pPr marL="0" indent="0">
              <a:buNone/>
              <a:defRPr sz="3400"/>
            </a:lvl1pPr>
            <a:lvl2pPr marL="474876" indent="0">
              <a:buNone/>
              <a:defRPr sz="2900"/>
            </a:lvl2pPr>
            <a:lvl3pPr marL="949784" indent="0">
              <a:buNone/>
              <a:defRPr sz="2500"/>
            </a:lvl3pPr>
            <a:lvl4pPr marL="1424696" indent="0">
              <a:buNone/>
              <a:defRPr sz="2100"/>
            </a:lvl4pPr>
            <a:lvl5pPr marL="1899602" indent="0">
              <a:buNone/>
              <a:defRPr sz="2100"/>
            </a:lvl5pPr>
            <a:lvl6pPr marL="2374509" indent="0">
              <a:buNone/>
              <a:defRPr sz="2100"/>
            </a:lvl6pPr>
            <a:lvl7pPr marL="2849410" indent="0">
              <a:buNone/>
              <a:defRPr sz="2100"/>
            </a:lvl7pPr>
            <a:lvl8pPr marL="3324313" indent="0">
              <a:buNone/>
              <a:defRPr sz="2100"/>
            </a:lvl8pPr>
            <a:lvl9pPr marL="3799220" indent="0">
              <a:buNone/>
              <a:defRPr sz="2100"/>
            </a:lvl9pPr>
          </a:lstStyle>
          <a:p>
            <a:pPr lvl="0"/>
            <a:endParaRPr lang="ru-RU" noProof="0" smtClean="0"/>
          </a:p>
        </p:txBody>
      </p:sp>
      <p:sp>
        <p:nvSpPr>
          <p:cNvPr id="4" name="Текст 3"/>
          <p:cNvSpPr>
            <a:spLocks noGrp="1"/>
          </p:cNvSpPr>
          <p:nvPr>
            <p:ph type="body" sz="half" idx="2"/>
          </p:nvPr>
        </p:nvSpPr>
        <p:spPr>
          <a:xfrm>
            <a:off x="1941513" y="5367338"/>
            <a:ext cx="5943600" cy="804862"/>
          </a:xfrm>
        </p:spPr>
        <p:txBody>
          <a:bodyPr/>
          <a:lstStyle>
            <a:lvl1pPr marL="0" indent="0">
              <a:buNone/>
              <a:defRPr sz="1500"/>
            </a:lvl1pPr>
            <a:lvl2pPr marL="474876" indent="0">
              <a:buNone/>
              <a:defRPr sz="1300"/>
            </a:lvl2pPr>
            <a:lvl3pPr marL="949784" indent="0">
              <a:buNone/>
              <a:defRPr sz="1000"/>
            </a:lvl3pPr>
            <a:lvl4pPr marL="1424696" indent="0">
              <a:buNone/>
              <a:defRPr sz="1000"/>
            </a:lvl4pPr>
            <a:lvl5pPr marL="1899602" indent="0">
              <a:buNone/>
              <a:defRPr sz="1000"/>
            </a:lvl5pPr>
            <a:lvl6pPr marL="2374509" indent="0">
              <a:buNone/>
              <a:defRPr sz="1000"/>
            </a:lvl6pPr>
            <a:lvl7pPr marL="2849410" indent="0">
              <a:buNone/>
              <a:defRPr sz="1000"/>
            </a:lvl7pPr>
            <a:lvl8pPr marL="3324313" indent="0">
              <a:buNone/>
              <a:defRPr sz="1000"/>
            </a:lvl8pPr>
            <a:lvl9pPr marL="379922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64677379-AA8D-41AB-813E-6EAA63F23439}"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47781286-6F37-4897-B51D-9AE534776204}"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0D8C33B9-7768-46C9-8698-A22E05949B6E}"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045DF0CA-66B7-4E1E-A184-420702A6AA3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95300" y="1600204"/>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035550" y="1600204"/>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F6293906-A3CA-41EF-8240-F9BF8DA2B63E}"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21C99012-1832-4878-A65D-456EB2355BC4}"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702"/>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8" y="274702"/>
            <a:ext cx="65341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BB6D151C-5F97-4CBD-B3C2-2321ED026C27}"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A006CD26-1451-47AD-B1DC-B5E791C1ECAD}"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413F442-9446-41DF-B3F4-875D3163AAD0}" type="datetime1">
              <a:rPr lang="ru-RU" smtClean="0">
                <a:solidFill>
                  <a:prstClr val="black">
                    <a:tint val="75000"/>
                  </a:prstClr>
                </a:solidFill>
              </a:rPr>
              <a:pPr>
                <a:defRPr/>
              </a:pPr>
              <a:t>26.01.2015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D19E423-40BA-4CA7-B510-5DBA37B04C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63325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BB0E1F-7300-402D-A68D-0211AC521751}" type="datetime1">
              <a:rPr lang="ru-RU" smtClean="0">
                <a:solidFill>
                  <a:prstClr val="black">
                    <a:tint val="75000"/>
                  </a:prstClr>
                </a:solidFill>
              </a:rPr>
              <a:pPr>
                <a:defRPr/>
              </a:pPr>
              <a:t>26.01.2015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20EDFFF-9727-4951-BD58-3C4B17A50C4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623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1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BF16957-CA52-4FF3-8E56-385B182075BD}" type="datetime1">
              <a:rPr lang="ru-RU" smtClean="0">
                <a:solidFill>
                  <a:prstClr val="black">
                    <a:tint val="75000"/>
                  </a:prstClr>
                </a:solidFill>
              </a:rPr>
              <a:pPr>
                <a:defRPr/>
              </a:pPr>
              <a:t>26.01.2015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A60A92E-0FA7-4ADF-8FA2-51E5ACFBEB8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638853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577837E-42DF-4FC2-99F5-89FB49CFB84D}" type="datetime1">
              <a:rPr lang="ru-RU" smtClean="0">
                <a:solidFill>
                  <a:prstClr val="black">
                    <a:tint val="75000"/>
                  </a:prstClr>
                </a:solidFill>
              </a:rPr>
              <a:pPr>
                <a:defRPr/>
              </a:pPr>
              <a:t>26.01.2015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CEC729C-1EB2-4940-8013-536EF4A310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0065847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806EC00-DB12-4AA4-9955-F2E325B08338}" type="datetime1">
              <a:rPr lang="ru-RU" smtClean="0">
                <a:solidFill>
                  <a:prstClr val="black">
                    <a:tint val="75000"/>
                  </a:prstClr>
                </a:solidFill>
              </a:rPr>
              <a:pPr>
                <a:defRPr/>
              </a:pPr>
              <a:t>26.01.2015</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ADAF504-09C8-4EEF-ABBE-13B186045FB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92865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2606B25-CADB-4323-A201-D63E6056C2BE}" type="datetime1">
              <a:rPr lang="ru-RU" smtClean="0">
                <a:solidFill>
                  <a:prstClr val="black">
                    <a:tint val="75000"/>
                  </a:prstClr>
                </a:solidFill>
              </a:rPr>
              <a:pPr>
                <a:defRPr/>
              </a:pPr>
              <a:t>26.01.2015</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59EE0B98-9255-4E57-A8AE-7BF9A9351A1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0418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3819FEA-D6AB-47CE-AEBB-3EDB858882BD}" type="datetime1">
              <a:rPr lang="ru-RU" smtClean="0">
                <a:solidFill>
                  <a:prstClr val="black">
                    <a:tint val="75000"/>
                  </a:prstClr>
                </a:solidFill>
              </a:rPr>
              <a:pPr>
                <a:defRPr/>
              </a:pPr>
              <a:t>26.01.2015</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9B18416A-6E8F-45F7-961C-9EF4C5B5921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955202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502DC82-9B84-4716-A039-D76858EA8C2A}" type="datetime1">
              <a:rPr lang="ru-RU" smtClean="0">
                <a:solidFill>
                  <a:prstClr val="black">
                    <a:tint val="75000"/>
                  </a:prstClr>
                </a:solidFill>
              </a:rPr>
              <a:pPr>
                <a:defRPr/>
              </a:pPr>
              <a:t>26.01.2015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263A3E1-AA8D-4D34-989A-50A00B4E7B0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73518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1D67EF8-2817-4F64-8C1E-BA770EE84CF9}" type="datetime1">
              <a:rPr lang="ru-RU" smtClean="0">
                <a:solidFill>
                  <a:prstClr val="black">
                    <a:tint val="75000"/>
                  </a:prstClr>
                </a:solidFill>
              </a:rPr>
              <a:pPr>
                <a:defRPr/>
              </a:pPr>
              <a:t>26.01.2015</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D6A519B-32B0-4B22-8A24-CCBC4729C0E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3382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500" b="1"/>
            </a:lvl1pPr>
            <a:lvl2pPr marL="474127" indent="0">
              <a:buNone/>
              <a:defRPr sz="2100" b="1"/>
            </a:lvl2pPr>
            <a:lvl3pPr marL="948302" indent="0">
              <a:buNone/>
              <a:defRPr sz="1900" b="1"/>
            </a:lvl3pPr>
            <a:lvl4pPr marL="1422476" indent="0">
              <a:buNone/>
              <a:defRPr sz="1600" b="1"/>
            </a:lvl4pPr>
            <a:lvl5pPr marL="1896641" indent="0">
              <a:buNone/>
              <a:defRPr sz="1600" b="1"/>
            </a:lvl5pPr>
            <a:lvl6pPr marL="2370806" indent="0">
              <a:buNone/>
              <a:defRPr sz="1600" b="1"/>
            </a:lvl6pPr>
            <a:lvl7pPr marL="2844968" indent="0">
              <a:buNone/>
              <a:defRPr sz="1600" b="1"/>
            </a:lvl7pPr>
            <a:lvl8pPr marL="3319133" indent="0">
              <a:buNone/>
              <a:defRPr sz="1600" b="1"/>
            </a:lvl8pPr>
            <a:lvl9pPr marL="3793297"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83" y="1535113"/>
            <a:ext cx="4378590" cy="639762"/>
          </a:xfrm>
        </p:spPr>
        <p:txBody>
          <a:bodyPr anchor="b"/>
          <a:lstStyle>
            <a:lvl1pPr marL="0" indent="0">
              <a:buNone/>
              <a:defRPr sz="2500" b="1"/>
            </a:lvl1pPr>
            <a:lvl2pPr marL="474127" indent="0">
              <a:buNone/>
              <a:defRPr sz="2100" b="1"/>
            </a:lvl2pPr>
            <a:lvl3pPr marL="948302" indent="0">
              <a:buNone/>
              <a:defRPr sz="1900" b="1"/>
            </a:lvl3pPr>
            <a:lvl4pPr marL="1422476" indent="0">
              <a:buNone/>
              <a:defRPr sz="1600" b="1"/>
            </a:lvl4pPr>
            <a:lvl5pPr marL="1896641" indent="0">
              <a:buNone/>
              <a:defRPr sz="1600" b="1"/>
            </a:lvl5pPr>
            <a:lvl6pPr marL="2370806" indent="0">
              <a:buNone/>
              <a:defRPr sz="1600" b="1"/>
            </a:lvl6pPr>
            <a:lvl7pPr marL="2844968" indent="0">
              <a:buNone/>
              <a:defRPr sz="1600" b="1"/>
            </a:lvl7pPr>
            <a:lvl8pPr marL="3319133" indent="0">
              <a:buNone/>
              <a:defRPr sz="1600" b="1"/>
            </a:lvl8pPr>
            <a:lvl9pPr marL="3793297"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83"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p:txBody>
          <a:bodyPr/>
          <a:lstStyle>
            <a:lvl1pPr>
              <a:defRPr>
                <a:latin typeface="Calibri" pitchFamily="34" charset="0"/>
              </a:defRPr>
            </a:lvl1pPr>
          </a:lstStyle>
          <a:p>
            <a:pPr>
              <a:defRPr/>
            </a:pPr>
            <a:fld id="{3C28B4E5-E953-4A20-BC4D-7164049A167D}" type="datetime1">
              <a:rPr lang="ru-RU" smtClean="0"/>
              <a:pPr>
                <a:defRPr/>
              </a:pPr>
              <a:t>26.01.2015</a:t>
            </a:fld>
            <a:endParaRPr lang="ru-RU"/>
          </a:p>
        </p:txBody>
      </p:sp>
      <p:sp>
        <p:nvSpPr>
          <p:cNvPr id="8"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9" name="Rectangle 6"/>
          <p:cNvSpPr>
            <a:spLocks noGrp="1" noChangeArrowheads="1"/>
          </p:cNvSpPr>
          <p:nvPr>
            <p:ph type="sldNum" sz="quarter" idx="12"/>
          </p:nvPr>
        </p:nvSpPr>
        <p:spPr/>
        <p:txBody>
          <a:bodyPr/>
          <a:lstStyle>
            <a:lvl1pPr>
              <a:defRPr>
                <a:latin typeface="Calibri" pitchFamily="34" charset="0"/>
              </a:defRPr>
            </a:lvl1pPr>
          </a:lstStyle>
          <a:p>
            <a:pPr>
              <a:defRPr/>
            </a:pPr>
            <a:fld id="{8BB42EB0-1C71-4B5A-B502-02439F73EF6F}"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B5DC15D-21C0-43A7-8851-FE155094A143}" type="datetime1">
              <a:rPr lang="ru-RU" smtClean="0">
                <a:solidFill>
                  <a:prstClr val="black">
                    <a:tint val="75000"/>
                  </a:prstClr>
                </a:solidFill>
              </a:rPr>
              <a:pPr>
                <a:defRPr/>
              </a:pPr>
              <a:t>26.01.2015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C384025C-FEA8-44DC-BF58-A63EF0D681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55514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0CEDFF-E073-4F05-A943-AC3B3A08A57F}" type="datetime1">
              <a:rPr lang="ru-RU" smtClean="0">
                <a:solidFill>
                  <a:prstClr val="black">
                    <a:tint val="75000"/>
                  </a:prstClr>
                </a:solidFill>
              </a:rPr>
              <a:pPr>
                <a:defRPr/>
              </a:pPr>
              <a:t>26.01.2015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6113E9B-9D1F-4CEB-8807-71AD808138E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310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34"/>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B58574EB-1880-40D1-830B-66E316EC58FB}" type="datetime1">
              <a:rPr lang="ru-RU" smtClean="0"/>
              <a:pPr>
                <a:defRPr/>
              </a:pPr>
              <a:t>26.01.2015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CDFB9F2-DAA3-43D4-A565-B3E083403BD4}" type="slidenum">
              <a:rPr lang="ru-RU" smtClean="0"/>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5C91887-9A1D-4831-B0BD-C5BB4EB66A9A}" type="datetime1">
              <a:rPr lang="ru-RU" smtClean="0"/>
              <a:pPr>
                <a:defRPr/>
              </a:pPr>
              <a:t>26.01.2015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073E4F0-9D36-4481-BC2C-E98DA556E32B}" type="slidenum">
              <a:rPr lang="ru-RU" smtClean="0"/>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9"/>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1E40BDA8-C6B7-4680-A1F1-1BA37BE7E8EF}" type="datetime1">
              <a:rPr lang="ru-RU" smtClean="0"/>
              <a:pPr>
                <a:defRPr/>
              </a:pPr>
              <a:t>26.01.2015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35E69F5-9C8F-44FD-894B-508E37658B47}" type="slidenum">
              <a:rPr lang="ru-RU" smtClean="0"/>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D0EB57A3-F1A5-4B1F-AD59-4F889FE9B7AE}" type="datetime1">
              <a:rPr lang="ru-RU" smtClean="0"/>
              <a:pPr>
                <a:defRPr/>
              </a:pPr>
              <a:t>26.01.2015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A7D506D-9D34-49CA-B21B-7AA91C33747E}" type="slidenum">
              <a:rPr lang="ru-RU" smtClean="0"/>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6D25A03D-93D5-44F4-9300-EDF28E64C237}" type="datetime1">
              <a:rPr lang="ru-RU" smtClean="0"/>
              <a:pPr>
                <a:defRPr/>
              </a:pPr>
              <a:t>26.01.2015</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E6F07BB9-91F4-4484-97AF-67515E466969}" type="slidenum">
              <a:rPr lang="ru-RU" smtClean="0"/>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5E2C58D-EE48-46E3-9DBB-C0A2E343A210}" type="datetime1">
              <a:rPr lang="ru-RU" smtClean="0"/>
              <a:pPr>
                <a:defRPr/>
              </a:pPr>
              <a:t>26.01.2015</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982502A8-3BF4-4423-B099-ED450609FB01}" type="slidenum">
              <a:rPr lang="ru-RU" smtClean="0"/>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1C817DEE-C0DD-4D6A-88C5-4AAF308DA47A}" type="datetime1">
              <a:rPr lang="ru-RU" smtClean="0"/>
              <a:pPr>
                <a:defRPr/>
              </a:pPr>
              <a:t>26.01.2015</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5D65FA5-94AE-4A7F-AD0F-4421D4B88FA1}" type="slidenum">
              <a:rPr lang="ru-RU" smtClean="0"/>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E3FEB54B-E1E5-40B5-8FC7-5EEC554CB639}" type="datetime1">
              <a:rPr lang="ru-RU" smtClean="0"/>
              <a:pPr>
                <a:defRPr/>
              </a:pPr>
              <a:t>26.01.2015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862991F-DEF9-40A5-9261-A13C4BD2AA08}"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p:txBody>
          <a:bodyPr/>
          <a:lstStyle>
            <a:lvl1pPr>
              <a:defRPr>
                <a:latin typeface="Calibri" pitchFamily="34" charset="0"/>
              </a:defRPr>
            </a:lvl1pPr>
          </a:lstStyle>
          <a:p>
            <a:pPr>
              <a:defRPr/>
            </a:pPr>
            <a:fld id="{EE64ED5E-1BA5-4200-89B0-ACE9A8FCA391}" type="datetime1">
              <a:rPr lang="ru-RU" smtClean="0"/>
              <a:pPr>
                <a:defRPr/>
              </a:pPr>
              <a:t>26.01.2015</a:t>
            </a:fld>
            <a:endParaRPr lang="ru-RU"/>
          </a:p>
        </p:txBody>
      </p:sp>
      <p:sp>
        <p:nvSpPr>
          <p:cNvPr id="4"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5" name="Rectangle 6"/>
          <p:cNvSpPr>
            <a:spLocks noGrp="1" noChangeArrowheads="1"/>
          </p:cNvSpPr>
          <p:nvPr>
            <p:ph type="sldNum" sz="quarter" idx="12"/>
          </p:nvPr>
        </p:nvSpPr>
        <p:spPr/>
        <p:txBody>
          <a:bodyPr/>
          <a:lstStyle>
            <a:lvl1pPr>
              <a:defRPr>
                <a:latin typeface="Calibri" pitchFamily="34" charset="0"/>
              </a:defRPr>
            </a:lvl1pPr>
          </a:lstStyle>
          <a:p>
            <a:pPr>
              <a:defRPr/>
            </a:pPr>
            <a:fld id="{3E0C7CA5-3338-45FB-A1FA-1DF22CAAB363}"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A06DA34-C0EF-408E-A158-A9B95E0B8373}" type="datetime1">
              <a:rPr lang="ru-RU" smtClean="0"/>
              <a:pPr>
                <a:defRPr/>
              </a:pPr>
              <a:t>26.01.2015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3BC9D19-77FB-4442-B8D2-A417BC996AB1}" type="slidenum">
              <a:rPr lang="ru-RU" smtClean="0"/>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2B764F9-5E6B-40E6-A710-5FB5F85102A1}" type="datetime1">
              <a:rPr lang="ru-RU" smtClean="0"/>
              <a:pPr>
                <a:defRPr/>
              </a:pPr>
              <a:t>26.01.2015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5380660-F655-4E92-954E-0A9951BBDF56}" type="slidenum">
              <a:rPr lang="ru-RU" smtClean="0"/>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39"/>
            <a:ext cx="2414588"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6578" y="274639"/>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1A74336-5BB3-4874-B486-A9A539A88CB7}" type="datetime1">
              <a:rPr lang="ru-RU" smtClean="0"/>
              <a:pPr>
                <a:defRPr/>
              </a:pPr>
              <a:t>26.01.2015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ABD648B-57AC-4F4B-A89B-0AB1E63969C0}"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Calibri" pitchFamily="34" charset="0"/>
              </a:defRPr>
            </a:lvl1pPr>
          </a:lstStyle>
          <a:p>
            <a:pPr>
              <a:defRPr/>
            </a:pPr>
            <a:fld id="{C9467DCF-C18E-4DE8-8BA5-17BD91DA2775}" type="datetime1">
              <a:rPr lang="ru-RU" smtClean="0"/>
              <a:pPr>
                <a:defRPr/>
              </a:pPr>
              <a:t>26.01.2015</a:t>
            </a:fld>
            <a:endParaRPr lang="ru-RU"/>
          </a:p>
        </p:txBody>
      </p:sp>
      <p:sp>
        <p:nvSpPr>
          <p:cNvPr id="3"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4" name="Rectangle 6"/>
          <p:cNvSpPr>
            <a:spLocks noGrp="1" noChangeArrowheads="1"/>
          </p:cNvSpPr>
          <p:nvPr>
            <p:ph type="sldNum" sz="quarter" idx="12"/>
          </p:nvPr>
        </p:nvSpPr>
        <p:spPr/>
        <p:txBody>
          <a:bodyPr/>
          <a:lstStyle>
            <a:lvl1pPr>
              <a:defRPr>
                <a:latin typeface="Calibri" pitchFamily="34" charset="0"/>
              </a:defRPr>
            </a:lvl1pPr>
          </a:lstStyle>
          <a:p>
            <a:pPr>
              <a:defRPr/>
            </a:pPr>
            <a:fld id="{E2BEC999-FEF1-4B83-8A9C-4EAB884D377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9" y="273050"/>
            <a:ext cx="3259006" cy="1162050"/>
          </a:xfrm>
        </p:spPr>
        <p:txBody>
          <a:bodyPr anchor="b"/>
          <a:lstStyle>
            <a:lvl1pPr algn="l">
              <a:defRPr sz="2100" b="1"/>
            </a:lvl1pPr>
          </a:lstStyle>
          <a:p>
            <a:r>
              <a:rPr lang="ru-RU" smtClean="0"/>
              <a:t>Образец заголовка</a:t>
            </a:r>
            <a:endParaRPr lang="ru-RU"/>
          </a:p>
        </p:txBody>
      </p:sp>
      <p:sp>
        <p:nvSpPr>
          <p:cNvPr id="3" name="Содержимое 2"/>
          <p:cNvSpPr>
            <a:spLocks noGrp="1"/>
          </p:cNvSpPr>
          <p:nvPr>
            <p:ph idx="1"/>
          </p:nvPr>
        </p:nvSpPr>
        <p:spPr>
          <a:xfrm>
            <a:off x="3872972" y="273052"/>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9" y="1435102"/>
            <a:ext cx="3259006" cy="4691063"/>
          </a:xfrm>
        </p:spPr>
        <p:txBody>
          <a:bodyPr/>
          <a:lstStyle>
            <a:lvl1pPr marL="0" indent="0">
              <a:buNone/>
              <a:defRPr sz="1500"/>
            </a:lvl1pPr>
            <a:lvl2pPr marL="474127" indent="0">
              <a:buNone/>
              <a:defRPr sz="1300"/>
            </a:lvl2pPr>
            <a:lvl3pPr marL="948302" indent="0">
              <a:buNone/>
              <a:defRPr sz="1000"/>
            </a:lvl3pPr>
            <a:lvl4pPr marL="1422476" indent="0">
              <a:buNone/>
              <a:defRPr sz="1000"/>
            </a:lvl4pPr>
            <a:lvl5pPr marL="1896641" indent="0">
              <a:buNone/>
              <a:defRPr sz="1000"/>
            </a:lvl5pPr>
            <a:lvl6pPr marL="2370806" indent="0">
              <a:buNone/>
              <a:defRPr sz="1000"/>
            </a:lvl6pPr>
            <a:lvl7pPr marL="2844968" indent="0">
              <a:buNone/>
              <a:defRPr sz="1000"/>
            </a:lvl7pPr>
            <a:lvl8pPr marL="3319133" indent="0">
              <a:buNone/>
              <a:defRPr sz="1000"/>
            </a:lvl8pPr>
            <a:lvl9pPr marL="3793297"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00C15A6D-1B8A-465C-9CFA-F4B4D3A3612B}"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482D5F30-7609-45D6-B5A6-F75ED599FD0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lIns="94825" tIns="47456" rIns="94825" bIns="47456"/>
          <a:lstStyle>
            <a:lvl1pPr marL="0" indent="0">
              <a:buNone/>
              <a:defRPr sz="3400"/>
            </a:lvl1pPr>
            <a:lvl2pPr marL="474127" indent="0">
              <a:buNone/>
              <a:defRPr sz="2900"/>
            </a:lvl2pPr>
            <a:lvl3pPr marL="948302" indent="0">
              <a:buNone/>
              <a:defRPr sz="2500"/>
            </a:lvl3pPr>
            <a:lvl4pPr marL="1422476" indent="0">
              <a:buNone/>
              <a:defRPr sz="2100"/>
            </a:lvl4pPr>
            <a:lvl5pPr marL="1896641" indent="0">
              <a:buNone/>
              <a:defRPr sz="2100"/>
            </a:lvl5pPr>
            <a:lvl6pPr marL="2370806" indent="0">
              <a:buNone/>
              <a:defRPr sz="2100"/>
            </a:lvl6pPr>
            <a:lvl7pPr marL="2844968" indent="0">
              <a:buNone/>
              <a:defRPr sz="2100"/>
            </a:lvl7pPr>
            <a:lvl8pPr marL="3319133" indent="0">
              <a:buNone/>
              <a:defRPr sz="2100"/>
            </a:lvl8pPr>
            <a:lvl9pPr marL="3793297" indent="0">
              <a:buNone/>
              <a:defRPr sz="2100"/>
            </a:lvl9pPr>
          </a:lstStyle>
          <a:p>
            <a:pPr lvl="0"/>
            <a:endParaRPr lang="ru-RU" noProof="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500"/>
            </a:lvl1pPr>
            <a:lvl2pPr marL="474127" indent="0">
              <a:buNone/>
              <a:defRPr sz="1300"/>
            </a:lvl2pPr>
            <a:lvl3pPr marL="948302" indent="0">
              <a:buNone/>
              <a:defRPr sz="1000"/>
            </a:lvl3pPr>
            <a:lvl4pPr marL="1422476" indent="0">
              <a:buNone/>
              <a:defRPr sz="1000"/>
            </a:lvl4pPr>
            <a:lvl5pPr marL="1896641" indent="0">
              <a:buNone/>
              <a:defRPr sz="1000"/>
            </a:lvl5pPr>
            <a:lvl6pPr marL="2370806" indent="0">
              <a:buNone/>
              <a:defRPr sz="1000"/>
            </a:lvl6pPr>
            <a:lvl7pPr marL="2844968" indent="0">
              <a:buNone/>
              <a:defRPr sz="1000"/>
            </a:lvl7pPr>
            <a:lvl8pPr marL="3319133" indent="0">
              <a:buNone/>
              <a:defRPr sz="1000"/>
            </a:lvl8pPr>
            <a:lvl9pPr marL="3793297"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p:txBody>
          <a:bodyPr/>
          <a:lstStyle>
            <a:lvl1pPr>
              <a:defRPr>
                <a:latin typeface="Calibri" pitchFamily="34" charset="0"/>
              </a:defRPr>
            </a:lvl1pPr>
          </a:lstStyle>
          <a:p>
            <a:pPr>
              <a:defRPr/>
            </a:pPr>
            <a:fld id="{9F157BB5-9206-4A1A-91F6-CF640C1AF80A}" type="datetime1">
              <a:rPr lang="ru-RU" smtClean="0"/>
              <a:pPr>
                <a:defRPr/>
              </a:pPr>
              <a:t>26.01.2015</a:t>
            </a:fld>
            <a:endParaRPr lang="ru-RU"/>
          </a:p>
        </p:txBody>
      </p:sp>
      <p:sp>
        <p:nvSpPr>
          <p:cNvPr id="6"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atin typeface="Calibri" pitchFamily="34" charset="0"/>
              </a:defRPr>
            </a:lvl1pPr>
          </a:lstStyle>
          <a:p>
            <a:pPr>
              <a:defRPr/>
            </a:pPr>
            <a:fld id="{774D3162-0854-4F73-84B6-A3FBFA0142E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p:txBody>
          <a:bodyPr/>
          <a:lstStyle>
            <a:lvl1pPr>
              <a:defRPr>
                <a:latin typeface="Calibri" pitchFamily="34" charset="0"/>
              </a:defRPr>
            </a:lvl1pPr>
          </a:lstStyle>
          <a:p>
            <a:pPr>
              <a:defRPr/>
            </a:pPr>
            <a:fld id="{94FD0D61-615E-459A-98DC-8E8CAAF03C7E}" type="datetime1">
              <a:rPr lang="ru-RU" smtClean="0"/>
              <a:pPr>
                <a:defRPr/>
              </a:pPr>
              <a:t>26.01.2015</a:t>
            </a:fld>
            <a:endParaRPr lang="ru-RU"/>
          </a:p>
        </p:txBody>
      </p:sp>
      <p:sp>
        <p:nvSpPr>
          <p:cNvPr id="5" name="Rectangle 5"/>
          <p:cNvSpPr>
            <a:spLocks noGrp="1" noChangeArrowheads="1"/>
          </p:cNvSpPr>
          <p:nvPr>
            <p:ph type="ftr" sz="quarter" idx="11"/>
          </p:nvPr>
        </p:nvSpPr>
        <p:spPr/>
        <p:txBody>
          <a:bodyPr/>
          <a:lstStyle>
            <a:lvl1pPr>
              <a:defRPr>
                <a:latin typeface="Calibri" pitchFamily="34" charset="0"/>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atin typeface="Calibri" pitchFamily="34" charset="0"/>
              </a:defRPr>
            </a:lvl1pPr>
          </a:lstStyle>
          <a:p>
            <a:pPr>
              <a:defRPr/>
            </a:pPr>
            <a:fld id="{AF07215C-4879-4826-A553-A8B27C0008D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4808" tIns="47447" rIns="94808" bIns="47447" numCol="1" anchor="ctr" anchorCtr="0" compatLnSpc="1">
            <a:prstTxWarp prst="textNoShape">
              <a:avLst/>
            </a:prstTxWarp>
          </a:bodyPr>
          <a:lstStyle/>
          <a:p>
            <a:pPr lvl="0"/>
            <a:r>
              <a:rPr lang="ru-RU" smtClean="0"/>
              <a:t>Образец заголовка</a:t>
            </a:r>
          </a:p>
        </p:txBody>
      </p:sp>
      <p:sp>
        <p:nvSpPr>
          <p:cNvPr id="13315"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4808" tIns="47447" rIns="94808" bIns="47447"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p:spPr>
        <p:txBody>
          <a:bodyPr vert="horz" wrap="square" lIns="94808" tIns="47447" rIns="94808" bIns="47447" numCol="1" anchor="t" anchorCtr="0" compatLnSpc="1">
            <a:prstTxWarp prst="textNoShape">
              <a:avLst/>
            </a:prstTxWarp>
          </a:bodyPr>
          <a:lstStyle>
            <a:lvl1pPr defTabSz="933585">
              <a:defRPr sz="1500">
                <a:solidFill>
                  <a:srgbClr val="000000"/>
                </a:solidFill>
                <a:latin typeface="Arial" charset="0"/>
              </a:defRPr>
            </a:lvl1pPr>
          </a:lstStyle>
          <a:p>
            <a:pPr>
              <a:defRPr/>
            </a:pPr>
            <a:fld id="{3454A4D4-D84A-49A4-9342-2539E11FD59D}" type="datetime1">
              <a:rPr lang="ru-RU" smtClean="0"/>
              <a:pPr>
                <a:defRPr/>
              </a:pPr>
              <a:t>26.01.2015</a:t>
            </a:fld>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p:spPr>
        <p:txBody>
          <a:bodyPr vert="horz" wrap="square" lIns="94808" tIns="47447" rIns="94808" bIns="47447" numCol="1" anchor="t" anchorCtr="0" compatLnSpc="1">
            <a:prstTxWarp prst="textNoShape">
              <a:avLst/>
            </a:prstTxWarp>
          </a:bodyPr>
          <a:lstStyle>
            <a:lvl1pPr algn="ctr">
              <a:defRPr sz="1500">
                <a:solidFill>
                  <a:srgbClr val="000000"/>
                </a:solidFill>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p:spPr>
        <p:txBody>
          <a:bodyPr vert="horz" wrap="square" lIns="94808" tIns="47447" rIns="94808" bIns="47447" numCol="1" anchor="t" anchorCtr="0" compatLnSpc="1">
            <a:prstTxWarp prst="textNoShape">
              <a:avLst/>
            </a:prstTxWarp>
          </a:bodyPr>
          <a:lstStyle>
            <a:lvl1pPr algn="r" defTabSz="933585">
              <a:defRPr sz="1500">
                <a:solidFill>
                  <a:srgbClr val="000000"/>
                </a:solidFill>
                <a:latin typeface="Arial" charset="0"/>
              </a:defRPr>
            </a:lvl1pPr>
          </a:lstStyle>
          <a:p>
            <a:pPr>
              <a:defRPr/>
            </a:pPr>
            <a:fld id="{6CFA35AA-685D-4108-8E48-0E1C0D56EC2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504" r:id="rId1"/>
    <p:sldLayoutId id="2147486505" r:id="rId2"/>
    <p:sldLayoutId id="2147486506" r:id="rId3"/>
    <p:sldLayoutId id="2147486507" r:id="rId4"/>
    <p:sldLayoutId id="2147486508" r:id="rId5"/>
    <p:sldLayoutId id="2147486509" r:id="rId6"/>
    <p:sldLayoutId id="2147486510" r:id="rId7"/>
    <p:sldLayoutId id="2147486511" r:id="rId8"/>
    <p:sldLayoutId id="2147486512" r:id="rId9"/>
    <p:sldLayoutId id="2147486513" r:id="rId10"/>
  </p:sldLayoutIdLst>
  <p:hf hdr="0" ftr="0" dt="0"/>
  <p:txStyles>
    <p:titleStyle>
      <a:lvl1pPr algn="ctr" rtl="0" eaLnBrk="0" fontAlgn="base" hangingPunct="0">
        <a:spcBef>
          <a:spcPct val="0"/>
        </a:spcBef>
        <a:spcAft>
          <a:spcPct val="0"/>
        </a:spcAft>
        <a:defRPr sz="4600">
          <a:solidFill>
            <a:schemeClr val="tx2"/>
          </a:solidFill>
          <a:latin typeface="+mj-lt"/>
          <a:ea typeface="+mj-ea"/>
          <a:cs typeface="+mj-cs"/>
        </a:defRPr>
      </a:lvl1pPr>
      <a:lvl2pPr algn="ctr" rtl="0" eaLnBrk="0" fontAlgn="base" hangingPunct="0">
        <a:spcBef>
          <a:spcPct val="0"/>
        </a:spcBef>
        <a:spcAft>
          <a:spcPct val="0"/>
        </a:spcAft>
        <a:defRPr sz="4600">
          <a:solidFill>
            <a:schemeClr val="tx2"/>
          </a:solidFill>
          <a:latin typeface="Arial" charset="0"/>
        </a:defRPr>
      </a:lvl2pPr>
      <a:lvl3pPr algn="ctr" rtl="0" eaLnBrk="0" fontAlgn="base" hangingPunct="0">
        <a:spcBef>
          <a:spcPct val="0"/>
        </a:spcBef>
        <a:spcAft>
          <a:spcPct val="0"/>
        </a:spcAft>
        <a:defRPr sz="4600">
          <a:solidFill>
            <a:schemeClr val="tx2"/>
          </a:solidFill>
          <a:latin typeface="Arial" charset="0"/>
        </a:defRPr>
      </a:lvl3pPr>
      <a:lvl4pPr algn="ctr" rtl="0" eaLnBrk="0" fontAlgn="base" hangingPunct="0">
        <a:spcBef>
          <a:spcPct val="0"/>
        </a:spcBef>
        <a:spcAft>
          <a:spcPct val="0"/>
        </a:spcAft>
        <a:defRPr sz="4600">
          <a:solidFill>
            <a:schemeClr val="tx2"/>
          </a:solidFill>
          <a:latin typeface="Arial" charset="0"/>
        </a:defRPr>
      </a:lvl4pPr>
      <a:lvl5pPr algn="ctr" rtl="0" eaLnBrk="0" fontAlgn="base" hangingPunct="0">
        <a:spcBef>
          <a:spcPct val="0"/>
        </a:spcBef>
        <a:spcAft>
          <a:spcPct val="0"/>
        </a:spcAft>
        <a:defRPr sz="4600">
          <a:solidFill>
            <a:schemeClr val="tx2"/>
          </a:solidFill>
          <a:latin typeface="Arial" charset="0"/>
        </a:defRPr>
      </a:lvl5pPr>
      <a:lvl6pPr marL="474127" algn="ctr" rtl="0" fontAlgn="base">
        <a:spcBef>
          <a:spcPct val="0"/>
        </a:spcBef>
        <a:spcAft>
          <a:spcPct val="0"/>
        </a:spcAft>
        <a:defRPr sz="4600">
          <a:solidFill>
            <a:schemeClr val="tx2"/>
          </a:solidFill>
          <a:latin typeface="Arial" charset="0"/>
        </a:defRPr>
      </a:lvl6pPr>
      <a:lvl7pPr marL="948302" algn="ctr" rtl="0" fontAlgn="base">
        <a:spcBef>
          <a:spcPct val="0"/>
        </a:spcBef>
        <a:spcAft>
          <a:spcPct val="0"/>
        </a:spcAft>
        <a:defRPr sz="4600">
          <a:solidFill>
            <a:schemeClr val="tx2"/>
          </a:solidFill>
          <a:latin typeface="Arial" charset="0"/>
        </a:defRPr>
      </a:lvl7pPr>
      <a:lvl8pPr marL="1422476" algn="ctr" rtl="0" fontAlgn="base">
        <a:spcBef>
          <a:spcPct val="0"/>
        </a:spcBef>
        <a:spcAft>
          <a:spcPct val="0"/>
        </a:spcAft>
        <a:defRPr sz="4600">
          <a:solidFill>
            <a:schemeClr val="tx2"/>
          </a:solidFill>
          <a:latin typeface="Arial" charset="0"/>
        </a:defRPr>
      </a:lvl8pPr>
      <a:lvl9pPr marL="1896641" algn="ctr" rtl="0" fontAlgn="base">
        <a:spcBef>
          <a:spcPct val="0"/>
        </a:spcBef>
        <a:spcAft>
          <a:spcPct val="0"/>
        </a:spcAft>
        <a:defRPr sz="4600">
          <a:solidFill>
            <a:schemeClr val="tx2"/>
          </a:solidFill>
          <a:latin typeface="Arial" charset="0"/>
        </a:defRPr>
      </a:lvl9pPr>
    </p:titleStyle>
    <p:bodyStyle>
      <a:lvl1pPr marL="352425" indent="-352425" algn="l" rtl="0" eaLnBrk="0" fontAlgn="base" hangingPunct="0">
        <a:spcBef>
          <a:spcPct val="20000"/>
        </a:spcBef>
        <a:spcAft>
          <a:spcPct val="0"/>
        </a:spcAft>
        <a:buChar char="•"/>
        <a:defRPr sz="3400">
          <a:solidFill>
            <a:schemeClr val="tx1"/>
          </a:solidFill>
          <a:latin typeface="+mn-lt"/>
          <a:ea typeface="+mn-ea"/>
          <a:cs typeface="+mn-cs"/>
        </a:defRPr>
      </a:lvl1pPr>
      <a:lvl2pPr marL="768350" indent="-293688" algn="l" rtl="0" eaLnBrk="0" fontAlgn="base" hangingPunct="0">
        <a:spcBef>
          <a:spcPct val="20000"/>
        </a:spcBef>
        <a:spcAft>
          <a:spcPct val="0"/>
        </a:spcAft>
        <a:buChar char="–"/>
        <a:defRPr sz="2900">
          <a:solidFill>
            <a:schemeClr val="tx1"/>
          </a:solidFill>
          <a:latin typeface="+mn-lt"/>
        </a:defRPr>
      </a:lvl2pPr>
      <a:lvl3pPr marL="1182688" indent="-233363" algn="l" rtl="0" eaLnBrk="0" fontAlgn="base" hangingPunct="0">
        <a:spcBef>
          <a:spcPct val="20000"/>
        </a:spcBef>
        <a:spcAft>
          <a:spcPct val="0"/>
        </a:spcAft>
        <a:buChar char="•"/>
        <a:defRPr sz="2500">
          <a:solidFill>
            <a:schemeClr val="tx1"/>
          </a:solidFill>
          <a:latin typeface="+mn-lt"/>
        </a:defRPr>
      </a:lvl3pPr>
      <a:lvl4pPr marL="1655763" indent="-233363" algn="l" rtl="0" eaLnBrk="0" fontAlgn="base" hangingPunct="0">
        <a:spcBef>
          <a:spcPct val="20000"/>
        </a:spcBef>
        <a:spcAft>
          <a:spcPct val="0"/>
        </a:spcAft>
        <a:buChar char="–"/>
        <a:defRPr sz="2100">
          <a:solidFill>
            <a:schemeClr val="tx1"/>
          </a:solidFill>
          <a:latin typeface="+mn-lt"/>
        </a:defRPr>
      </a:lvl4pPr>
      <a:lvl5pPr marL="2130425" indent="-233363" algn="l" rtl="0" eaLnBrk="0" fontAlgn="base" hangingPunct="0">
        <a:spcBef>
          <a:spcPct val="20000"/>
        </a:spcBef>
        <a:spcAft>
          <a:spcPct val="0"/>
        </a:spcAft>
        <a:buChar char="»"/>
        <a:defRPr sz="2100">
          <a:solidFill>
            <a:schemeClr val="tx1"/>
          </a:solidFill>
          <a:latin typeface="+mn-lt"/>
        </a:defRPr>
      </a:lvl5pPr>
      <a:lvl6pPr marL="2607888" indent="-237073" algn="l" rtl="0" fontAlgn="base">
        <a:spcBef>
          <a:spcPct val="20000"/>
        </a:spcBef>
        <a:spcAft>
          <a:spcPct val="0"/>
        </a:spcAft>
        <a:buChar char="»"/>
        <a:defRPr sz="2100">
          <a:solidFill>
            <a:schemeClr val="tx1"/>
          </a:solidFill>
          <a:latin typeface="+mn-lt"/>
        </a:defRPr>
      </a:lvl6pPr>
      <a:lvl7pPr marL="3082050" indent="-237073" algn="l" rtl="0" fontAlgn="base">
        <a:spcBef>
          <a:spcPct val="20000"/>
        </a:spcBef>
        <a:spcAft>
          <a:spcPct val="0"/>
        </a:spcAft>
        <a:buChar char="»"/>
        <a:defRPr sz="2100">
          <a:solidFill>
            <a:schemeClr val="tx1"/>
          </a:solidFill>
          <a:latin typeface="+mn-lt"/>
        </a:defRPr>
      </a:lvl7pPr>
      <a:lvl8pPr marL="3556208" indent="-237073" algn="l" rtl="0" fontAlgn="base">
        <a:spcBef>
          <a:spcPct val="20000"/>
        </a:spcBef>
        <a:spcAft>
          <a:spcPct val="0"/>
        </a:spcAft>
        <a:buChar char="»"/>
        <a:defRPr sz="2100">
          <a:solidFill>
            <a:schemeClr val="tx1"/>
          </a:solidFill>
          <a:latin typeface="+mn-lt"/>
        </a:defRPr>
      </a:lvl8pPr>
      <a:lvl9pPr marL="4030376" indent="-237073" algn="l" rtl="0" fontAlgn="base">
        <a:spcBef>
          <a:spcPct val="20000"/>
        </a:spcBef>
        <a:spcAft>
          <a:spcPct val="0"/>
        </a:spcAft>
        <a:buChar char="»"/>
        <a:defRPr sz="2100">
          <a:solidFill>
            <a:schemeClr val="tx1"/>
          </a:solidFill>
          <a:latin typeface="+mn-lt"/>
        </a:defRPr>
      </a:lvl9pPr>
    </p:bodyStyle>
    <p:otherStyle>
      <a:defPPr>
        <a:defRPr lang="ru-RU"/>
      </a:defPPr>
      <a:lvl1pPr marL="0" algn="l" defTabSz="948302" rtl="0" eaLnBrk="1" latinLnBrk="0" hangingPunct="1">
        <a:defRPr sz="1900" kern="1200">
          <a:solidFill>
            <a:schemeClr val="tx1"/>
          </a:solidFill>
          <a:latin typeface="+mn-lt"/>
          <a:ea typeface="+mn-ea"/>
          <a:cs typeface="+mn-cs"/>
        </a:defRPr>
      </a:lvl1pPr>
      <a:lvl2pPr marL="474127" algn="l" defTabSz="948302" rtl="0" eaLnBrk="1" latinLnBrk="0" hangingPunct="1">
        <a:defRPr sz="1900" kern="1200">
          <a:solidFill>
            <a:schemeClr val="tx1"/>
          </a:solidFill>
          <a:latin typeface="+mn-lt"/>
          <a:ea typeface="+mn-ea"/>
          <a:cs typeface="+mn-cs"/>
        </a:defRPr>
      </a:lvl2pPr>
      <a:lvl3pPr marL="948302" algn="l" defTabSz="948302" rtl="0" eaLnBrk="1" latinLnBrk="0" hangingPunct="1">
        <a:defRPr sz="1900" kern="1200">
          <a:solidFill>
            <a:schemeClr val="tx1"/>
          </a:solidFill>
          <a:latin typeface="+mn-lt"/>
          <a:ea typeface="+mn-ea"/>
          <a:cs typeface="+mn-cs"/>
        </a:defRPr>
      </a:lvl3pPr>
      <a:lvl4pPr marL="1422476" algn="l" defTabSz="948302" rtl="0" eaLnBrk="1" latinLnBrk="0" hangingPunct="1">
        <a:defRPr sz="1900" kern="1200">
          <a:solidFill>
            <a:schemeClr val="tx1"/>
          </a:solidFill>
          <a:latin typeface="+mn-lt"/>
          <a:ea typeface="+mn-ea"/>
          <a:cs typeface="+mn-cs"/>
        </a:defRPr>
      </a:lvl4pPr>
      <a:lvl5pPr marL="1896641" algn="l" defTabSz="948302" rtl="0" eaLnBrk="1" latinLnBrk="0" hangingPunct="1">
        <a:defRPr sz="1900" kern="1200">
          <a:solidFill>
            <a:schemeClr val="tx1"/>
          </a:solidFill>
          <a:latin typeface="+mn-lt"/>
          <a:ea typeface="+mn-ea"/>
          <a:cs typeface="+mn-cs"/>
        </a:defRPr>
      </a:lvl5pPr>
      <a:lvl6pPr marL="2370806" algn="l" defTabSz="948302" rtl="0" eaLnBrk="1" latinLnBrk="0" hangingPunct="1">
        <a:defRPr sz="1900" kern="1200">
          <a:solidFill>
            <a:schemeClr val="tx1"/>
          </a:solidFill>
          <a:latin typeface="+mn-lt"/>
          <a:ea typeface="+mn-ea"/>
          <a:cs typeface="+mn-cs"/>
        </a:defRPr>
      </a:lvl6pPr>
      <a:lvl7pPr marL="2844968" algn="l" defTabSz="948302" rtl="0" eaLnBrk="1" latinLnBrk="0" hangingPunct="1">
        <a:defRPr sz="1900" kern="1200">
          <a:solidFill>
            <a:schemeClr val="tx1"/>
          </a:solidFill>
          <a:latin typeface="+mn-lt"/>
          <a:ea typeface="+mn-ea"/>
          <a:cs typeface="+mn-cs"/>
        </a:defRPr>
      </a:lvl7pPr>
      <a:lvl8pPr marL="3319133" algn="l" defTabSz="948302" rtl="0" eaLnBrk="1" latinLnBrk="0" hangingPunct="1">
        <a:defRPr sz="1900" kern="1200">
          <a:solidFill>
            <a:schemeClr val="tx1"/>
          </a:solidFill>
          <a:latin typeface="+mn-lt"/>
          <a:ea typeface="+mn-ea"/>
          <a:cs typeface="+mn-cs"/>
        </a:defRPr>
      </a:lvl8pPr>
      <a:lvl9pPr marL="3793297" algn="l" defTabSz="94830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4912" tIns="47494" rIns="94912" bIns="47494" numCol="1" anchor="ctr" anchorCtr="0" compatLnSpc="1">
            <a:prstTxWarp prst="textNoShape">
              <a:avLst/>
            </a:prstTxWarp>
          </a:bodyPr>
          <a:lstStyle/>
          <a:p>
            <a:pPr lvl="0"/>
            <a:r>
              <a:rPr lang="ru-RU" smtClean="0"/>
              <a:t>Образец заголовка</a:t>
            </a:r>
          </a:p>
        </p:txBody>
      </p:sp>
      <p:sp>
        <p:nvSpPr>
          <p:cNvPr id="36867"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4912" tIns="47494" rIns="94912" bIns="47494"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p:spPr>
        <p:txBody>
          <a:bodyPr vert="horz" wrap="square" lIns="94912" tIns="47494" rIns="94912" bIns="47494" numCol="1" anchor="t" anchorCtr="0" compatLnSpc="1">
            <a:prstTxWarp prst="textNoShape">
              <a:avLst/>
            </a:prstTxWarp>
          </a:bodyPr>
          <a:lstStyle>
            <a:lvl1pPr defTabSz="933585">
              <a:defRPr sz="1500">
                <a:solidFill>
                  <a:srgbClr val="000000"/>
                </a:solidFill>
                <a:latin typeface="Arial" charset="0"/>
              </a:defRPr>
            </a:lvl1pPr>
          </a:lstStyle>
          <a:p>
            <a:pPr>
              <a:defRPr/>
            </a:pPr>
            <a:fld id="{2F54A380-D284-4F6F-8B35-5D1E8F0940A6}" type="datetime1">
              <a:rPr lang="ru-RU" smtClean="0"/>
              <a:pPr>
                <a:defRPr/>
              </a:pPr>
              <a:t>26.01.2015</a:t>
            </a:fld>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p:spPr>
        <p:txBody>
          <a:bodyPr vert="horz" wrap="square" lIns="94912" tIns="47494" rIns="94912" bIns="47494" numCol="1" anchor="t" anchorCtr="0" compatLnSpc="1">
            <a:prstTxWarp prst="textNoShape">
              <a:avLst/>
            </a:prstTxWarp>
          </a:bodyPr>
          <a:lstStyle>
            <a:lvl1pPr algn="ctr">
              <a:defRPr sz="1500">
                <a:solidFill>
                  <a:srgbClr val="000000"/>
                </a:solidFill>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p:spPr>
        <p:txBody>
          <a:bodyPr vert="horz" wrap="square" lIns="94912" tIns="47494" rIns="94912" bIns="47494" numCol="1" anchor="t" anchorCtr="0" compatLnSpc="1">
            <a:prstTxWarp prst="textNoShape">
              <a:avLst/>
            </a:prstTxWarp>
          </a:bodyPr>
          <a:lstStyle>
            <a:lvl1pPr algn="r" defTabSz="933585">
              <a:defRPr sz="1500">
                <a:solidFill>
                  <a:srgbClr val="000000"/>
                </a:solidFill>
                <a:latin typeface="Arial" charset="0"/>
              </a:defRPr>
            </a:lvl1pPr>
          </a:lstStyle>
          <a:p>
            <a:pPr>
              <a:defRPr/>
            </a:pPr>
            <a:fld id="{9AB3A9DD-6172-4069-AA15-0F87C38BB5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Lst>
  <p:hf hdr="0" ftr="0" dt="0"/>
  <p:txStyles>
    <p:titleStyle>
      <a:lvl1pPr algn="ctr" rtl="0" eaLnBrk="0" fontAlgn="base" hangingPunct="0">
        <a:spcBef>
          <a:spcPct val="0"/>
        </a:spcBef>
        <a:spcAft>
          <a:spcPct val="0"/>
        </a:spcAft>
        <a:defRPr kumimoji="1" sz="4600">
          <a:solidFill>
            <a:schemeClr val="tx2"/>
          </a:solidFill>
          <a:latin typeface="+mj-lt"/>
          <a:ea typeface="+mj-ea"/>
          <a:cs typeface="+mj-cs"/>
        </a:defRPr>
      </a:lvl1pPr>
      <a:lvl2pPr algn="ctr" rtl="0" eaLnBrk="0" fontAlgn="base" hangingPunct="0">
        <a:spcBef>
          <a:spcPct val="0"/>
        </a:spcBef>
        <a:spcAft>
          <a:spcPct val="0"/>
        </a:spcAft>
        <a:defRPr kumimoji="1" sz="4600">
          <a:solidFill>
            <a:schemeClr val="tx2"/>
          </a:solidFill>
          <a:latin typeface="Arial" pitchFamily="34" charset="0"/>
          <a:cs typeface="Arial" pitchFamily="34" charset="0"/>
        </a:defRPr>
      </a:lvl2pPr>
      <a:lvl3pPr algn="ctr" rtl="0" eaLnBrk="0" fontAlgn="base" hangingPunct="0">
        <a:spcBef>
          <a:spcPct val="0"/>
        </a:spcBef>
        <a:spcAft>
          <a:spcPct val="0"/>
        </a:spcAft>
        <a:defRPr kumimoji="1" sz="4600">
          <a:solidFill>
            <a:schemeClr val="tx2"/>
          </a:solidFill>
          <a:latin typeface="Arial" pitchFamily="34" charset="0"/>
          <a:cs typeface="Arial" pitchFamily="34" charset="0"/>
        </a:defRPr>
      </a:lvl3pPr>
      <a:lvl4pPr algn="ctr" rtl="0" eaLnBrk="0" fontAlgn="base" hangingPunct="0">
        <a:spcBef>
          <a:spcPct val="0"/>
        </a:spcBef>
        <a:spcAft>
          <a:spcPct val="0"/>
        </a:spcAft>
        <a:defRPr kumimoji="1" sz="4600">
          <a:solidFill>
            <a:schemeClr val="tx2"/>
          </a:solidFill>
          <a:latin typeface="Arial" pitchFamily="34" charset="0"/>
          <a:cs typeface="Arial" pitchFamily="34" charset="0"/>
        </a:defRPr>
      </a:lvl4pPr>
      <a:lvl5pPr algn="ctr" rtl="0" eaLnBrk="0" fontAlgn="base" hangingPunct="0">
        <a:spcBef>
          <a:spcPct val="0"/>
        </a:spcBef>
        <a:spcAft>
          <a:spcPct val="0"/>
        </a:spcAft>
        <a:defRPr kumimoji="1" sz="4600">
          <a:solidFill>
            <a:schemeClr val="tx2"/>
          </a:solidFill>
          <a:latin typeface="Arial" pitchFamily="34" charset="0"/>
          <a:cs typeface="Arial" pitchFamily="34" charset="0"/>
        </a:defRPr>
      </a:lvl5pPr>
      <a:lvl6pPr marL="474645" algn="ctr" rtl="0" eaLnBrk="0" fontAlgn="base" hangingPunct="0">
        <a:spcBef>
          <a:spcPct val="0"/>
        </a:spcBef>
        <a:spcAft>
          <a:spcPct val="0"/>
        </a:spcAft>
        <a:defRPr kumimoji="1" sz="4600">
          <a:solidFill>
            <a:schemeClr val="tx2"/>
          </a:solidFill>
          <a:latin typeface="Arial" pitchFamily="34" charset="0"/>
          <a:cs typeface="Arial" pitchFamily="34" charset="0"/>
        </a:defRPr>
      </a:lvl6pPr>
      <a:lvl7pPr marL="949328" algn="ctr" rtl="0" eaLnBrk="0" fontAlgn="base" hangingPunct="0">
        <a:spcBef>
          <a:spcPct val="0"/>
        </a:spcBef>
        <a:spcAft>
          <a:spcPct val="0"/>
        </a:spcAft>
        <a:defRPr kumimoji="1" sz="4600">
          <a:solidFill>
            <a:schemeClr val="tx2"/>
          </a:solidFill>
          <a:latin typeface="Arial" pitchFamily="34" charset="0"/>
          <a:cs typeface="Arial" pitchFamily="34" charset="0"/>
        </a:defRPr>
      </a:lvl7pPr>
      <a:lvl8pPr marL="1424012" algn="ctr" rtl="0" eaLnBrk="0" fontAlgn="base" hangingPunct="0">
        <a:spcBef>
          <a:spcPct val="0"/>
        </a:spcBef>
        <a:spcAft>
          <a:spcPct val="0"/>
        </a:spcAft>
        <a:defRPr kumimoji="1" sz="4600">
          <a:solidFill>
            <a:schemeClr val="tx2"/>
          </a:solidFill>
          <a:latin typeface="Arial" pitchFamily="34" charset="0"/>
          <a:cs typeface="Arial" pitchFamily="34" charset="0"/>
        </a:defRPr>
      </a:lvl8pPr>
      <a:lvl9pPr marL="1898691" algn="ctr" rtl="0" eaLnBrk="0" fontAlgn="base" hangingPunct="0">
        <a:spcBef>
          <a:spcPct val="0"/>
        </a:spcBef>
        <a:spcAft>
          <a:spcPct val="0"/>
        </a:spcAft>
        <a:defRPr kumimoji="1" sz="4600">
          <a:solidFill>
            <a:schemeClr val="tx2"/>
          </a:solidFill>
          <a:latin typeface="Arial" pitchFamily="34" charset="0"/>
          <a:cs typeface="Arial" pitchFamily="34" charset="0"/>
        </a:defRPr>
      </a:lvl9pPr>
    </p:titleStyle>
    <p:bodyStyle>
      <a:lvl1pPr marL="352425" indent="-352425" algn="l" rtl="0" eaLnBrk="0" fontAlgn="base" hangingPunct="0">
        <a:spcBef>
          <a:spcPct val="20000"/>
        </a:spcBef>
        <a:spcAft>
          <a:spcPct val="0"/>
        </a:spcAft>
        <a:buChar char="•"/>
        <a:defRPr kumimoji="1" sz="3400">
          <a:solidFill>
            <a:schemeClr val="tx1"/>
          </a:solidFill>
          <a:latin typeface="+mn-lt"/>
          <a:ea typeface="+mn-ea"/>
          <a:cs typeface="+mn-cs"/>
        </a:defRPr>
      </a:lvl1pPr>
      <a:lvl2pPr marL="768350" indent="-295275" algn="l" rtl="0" eaLnBrk="0" fontAlgn="base" hangingPunct="0">
        <a:spcBef>
          <a:spcPct val="20000"/>
        </a:spcBef>
        <a:spcAft>
          <a:spcPct val="0"/>
        </a:spcAft>
        <a:buChar char="–"/>
        <a:defRPr kumimoji="1" sz="2900">
          <a:solidFill>
            <a:schemeClr val="tx1"/>
          </a:solidFill>
          <a:latin typeface="+mn-lt"/>
          <a:cs typeface="+mn-cs"/>
        </a:defRPr>
      </a:lvl2pPr>
      <a:lvl3pPr marL="1185863" indent="-234950" algn="l" rtl="0" eaLnBrk="0" fontAlgn="base" hangingPunct="0">
        <a:spcBef>
          <a:spcPct val="20000"/>
        </a:spcBef>
        <a:spcAft>
          <a:spcPct val="0"/>
        </a:spcAft>
        <a:buChar char="•"/>
        <a:defRPr kumimoji="1" sz="2500">
          <a:solidFill>
            <a:schemeClr val="tx1"/>
          </a:solidFill>
          <a:latin typeface="+mn-lt"/>
          <a:cs typeface="+mn-cs"/>
        </a:defRPr>
      </a:lvl3pPr>
      <a:lvl4pPr marL="1657350" indent="-233363" algn="l" rtl="0" eaLnBrk="0" fontAlgn="base" hangingPunct="0">
        <a:spcBef>
          <a:spcPct val="20000"/>
        </a:spcBef>
        <a:spcAft>
          <a:spcPct val="0"/>
        </a:spcAft>
        <a:buChar char="–"/>
        <a:defRPr kumimoji="1" sz="2100">
          <a:solidFill>
            <a:schemeClr val="tx1"/>
          </a:solidFill>
          <a:latin typeface="+mn-lt"/>
          <a:cs typeface="+mn-cs"/>
        </a:defRPr>
      </a:lvl4pPr>
      <a:lvl5pPr marL="2133600" indent="-234950" algn="l" rtl="0" eaLnBrk="0" fontAlgn="base" hangingPunct="0">
        <a:spcBef>
          <a:spcPct val="20000"/>
        </a:spcBef>
        <a:spcAft>
          <a:spcPct val="0"/>
        </a:spcAft>
        <a:buChar char="»"/>
        <a:defRPr kumimoji="1" sz="2100">
          <a:solidFill>
            <a:schemeClr val="tx1"/>
          </a:solidFill>
          <a:latin typeface="+mn-lt"/>
          <a:cs typeface="+mn-cs"/>
        </a:defRPr>
      </a:lvl5pPr>
      <a:lvl6pPr marL="2610707" indent="-237328" algn="l" rtl="0" eaLnBrk="0" fontAlgn="base" hangingPunct="0">
        <a:spcBef>
          <a:spcPct val="20000"/>
        </a:spcBef>
        <a:spcAft>
          <a:spcPct val="0"/>
        </a:spcAft>
        <a:buChar char="»"/>
        <a:defRPr kumimoji="1" sz="2100">
          <a:solidFill>
            <a:schemeClr val="tx1"/>
          </a:solidFill>
          <a:latin typeface="+mn-lt"/>
          <a:cs typeface="+mn-cs"/>
        </a:defRPr>
      </a:lvl6pPr>
      <a:lvl7pPr marL="3085379" indent="-237328" algn="l" rtl="0" eaLnBrk="0" fontAlgn="base" hangingPunct="0">
        <a:spcBef>
          <a:spcPct val="20000"/>
        </a:spcBef>
        <a:spcAft>
          <a:spcPct val="0"/>
        </a:spcAft>
        <a:buChar char="»"/>
        <a:defRPr kumimoji="1" sz="2100">
          <a:solidFill>
            <a:schemeClr val="tx1"/>
          </a:solidFill>
          <a:latin typeface="+mn-lt"/>
          <a:cs typeface="+mn-cs"/>
        </a:defRPr>
      </a:lvl7pPr>
      <a:lvl8pPr marL="3560050" indent="-237328" algn="l" rtl="0" eaLnBrk="0" fontAlgn="base" hangingPunct="0">
        <a:spcBef>
          <a:spcPct val="20000"/>
        </a:spcBef>
        <a:spcAft>
          <a:spcPct val="0"/>
        </a:spcAft>
        <a:buChar char="»"/>
        <a:defRPr kumimoji="1" sz="2100">
          <a:solidFill>
            <a:schemeClr val="tx1"/>
          </a:solidFill>
          <a:latin typeface="+mn-lt"/>
          <a:cs typeface="+mn-cs"/>
        </a:defRPr>
      </a:lvl8pPr>
      <a:lvl9pPr marL="4034731" indent="-237328" algn="l" rtl="0" eaLnBrk="0" fontAlgn="base" hangingPunct="0">
        <a:spcBef>
          <a:spcPct val="20000"/>
        </a:spcBef>
        <a:spcAft>
          <a:spcPct val="0"/>
        </a:spcAft>
        <a:buChar char="»"/>
        <a:defRPr kumimoji="1" sz="2100">
          <a:solidFill>
            <a:schemeClr val="tx1"/>
          </a:solidFill>
          <a:latin typeface="+mn-lt"/>
          <a:cs typeface="+mn-cs"/>
        </a:defRPr>
      </a:lvl9pPr>
    </p:bodyStyle>
    <p:otherStyle>
      <a:defPPr>
        <a:defRPr lang="ru-RU"/>
      </a:defPPr>
      <a:lvl1pPr marL="0" algn="l" defTabSz="949328" rtl="0" eaLnBrk="1" latinLnBrk="0" hangingPunct="1">
        <a:defRPr sz="1900" kern="1200">
          <a:solidFill>
            <a:schemeClr val="tx1"/>
          </a:solidFill>
          <a:latin typeface="+mn-lt"/>
          <a:ea typeface="+mn-ea"/>
          <a:cs typeface="+mn-cs"/>
        </a:defRPr>
      </a:lvl1pPr>
      <a:lvl2pPr marL="474645" algn="l" defTabSz="949328" rtl="0" eaLnBrk="1" latinLnBrk="0" hangingPunct="1">
        <a:defRPr sz="1900" kern="1200">
          <a:solidFill>
            <a:schemeClr val="tx1"/>
          </a:solidFill>
          <a:latin typeface="+mn-lt"/>
          <a:ea typeface="+mn-ea"/>
          <a:cs typeface="+mn-cs"/>
        </a:defRPr>
      </a:lvl2pPr>
      <a:lvl3pPr marL="949328" algn="l" defTabSz="949328" rtl="0" eaLnBrk="1" latinLnBrk="0" hangingPunct="1">
        <a:defRPr sz="1900" kern="1200">
          <a:solidFill>
            <a:schemeClr val="tx1"/>
          </a:solidFill>
          <a:latin typeface="+mn-lt"/>
          <a:ea typeface="+mn-ea"/>
          <a:cs typeface="+mn-cs"/>
        </a:defRPr>
      </a:lvl3pPr>
      <a:lvl4pPr marL="1424012" algn="l" defTabSz="949328" rtl="0" eaLnBrk="1" latinLnBrk="0" hangingPunct="1">
        <a:defRPr sz="1900" kern="1200">
          <a:solidFill>
            <a:schemeClr val="tx1"/>
          </a:solidFill>
          <a:latin typeface="+mn-lt"/>
          <a:ea typeface="+mn-ea"/>
          <a:cs typeface="+mn-cs"/>
        </a:defRPr>
      </a:lvl4pPr>
      <a:lvl5pPr marL="1898691" algn="l" defTabSz="949328" rtl="0" eaLnBrk="1" latinLnBrk="0" hangingPunct="1">
        <a:defRPr sz="1900" kern="1200">
          <a:solidFill>
            <a:schemeClr val="tx1"/>
          </a:solidFill>
          <a:latin typeface="+mn-lt"/>
          <a:ea typeface="+mn-ea"/>
          <a:cs typeface="+mn-cs"/>
        </a:defRPr>
      </a:lvl5pPr>
      <a:lvl6pPr marL="2373370" algn="l" defTabSz="949328" rtl="0" eaLnBrk="1" latinLnBrk="0" hangingPunct="1">
        <a:defRPr sz="1900" kern="1200">
          <a:solidFill>
            <a:schemeClr val="tx1"/>
          </a:solidFill>
          <a:latin typeface="+mn-lt"/>
          <a:ea typeface="+mn-ea"/>
          <a:cs typeface="+mn-cs"/>
        </a:defRPr>
      </a:lvl6pPr>
      <a:lvl7pPr marL="2848043" algn="l" defTabSz="949328" rtl="0" eaLnBrk="1" latinLnBrk="0" hangingPunct="1">
        <a:defRPr sz="1900" kern="1200">
          <a:solidFill>
            <a:schemeClr val="tx1"/>
          </a:solidFill>
          <a:latin typeface="+mn-lt"/>
          <a:ea typeface="+mn-ea"/>
          <a:cs typeface="+mn-cs"/>
        </a:defRPr>
      </a:lvl7pPr>
      <a:lvl8pPr marL="3322717" algn="l" defTabSz="949328" rtl="0" eaLnBrk="1" latinLnBrk="0" hangingPunct="1">
        <a:defRPr sz="1900" kern="1200">
          <a:solidFill>
            <a:schemeClr val="tx1"/>
          </a:solidFill>
          <a:latin typeface="+mn-lt"/>
          <a:ea typeface="+mn-ea"/>
          <a:cs typeface="+mn-cs"/>
        </a:defRPr>
      </a:lvl8pPr>
      <a:lvl9pPr marL="3797397" algn="l" defTabSz="94932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4958" tIns="47515" rIns="94958" bIns="47515" numCol="1" anchor="ctr" anchorCtr="0" compatLnSpc="1">
            <a:prstTxWarp prst="textNoShape">
              <a:avLst/>
            </a:prstTxWarp>
          </a:bodyPr>
          <a:lstStyle/>
          <a:p>
            <a:pPr lvl="0"/>
            <a:r>
              <a:rPr lang="ru-RU" smtClean="0"/>
              <a:t>Образец заголовка</a:t>
            </a:r>
          </a:p>
        </p:txBody>
      </p:sp>
      <p:sp>
        <p:nvSpPr>
          <p:cNvPr id="48131"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4958" tIns="47515" rIns="94958" bIns="475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p:spPr>
        <p:txBody>
          <a:bodyPr vert="horz" wrap="square" lIns="94958" tIns="47515" rIns="94958" bIns="47515" numCol="1" anchor="t" anchorCtr="0" compatLnSpc="1">
            <a:prstTxWarp prst="textNoShape">
              <a:avLst/>
            </a:prstTxWarp>
          </a:bodyPr>
          <a:lstStyle>
            <a:lvl1pPr defTabSz="933585">
              <a:defRPr sz="1500">
                <a:solidFill>
                  <a:srgbClr val="000000"/>
                </a:solidFill>
                <a:latin typeface="Arial" charset="0"/>
              </a:defRPr>
            </a:lvl1pPr>
          </a:lstStyle>
          <a:p>
            <a:pPr>
              <a:defRPr/>
            </a:pPr>
            <a:fld id="{924A948E-5603-4247-8FE8-2BF412715A6A}" type="datetime1">
              <a:rPr lang="ru-RU" smtClean="0"/>
              <a:pPr>
                <a:defRPr/>
              </a:pPr>
              <a:t>26.01.2015</a:t>
            </a:fld>
            <a:endParaRPr lang="ru-RU"/>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p:spPr>
        <p:txBody>
          <a:bodyPr vert="horz" wrap="square" lIns="94958" tIns="47515" rIns="94958" bIns="47515" numCol="1" anchor="t" anchorCtr="0" compatLnSpc="1">
            <a:prstTxWarp prst="textNoShape">
              <a:avLst/>
            </a:prstTxWarp>
          </a:bodyPr>
          <a:lstStyle>
            <a:lvl1pPr algn="ctr">
              <a:defRPr sz="1500">
                <a:solidFill>
                  <a:srgbClr val="000000"/>
                </a:solidFill>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p:spPr>
        <p:txBody>
          <a:bodyPr vert="horz" wrap="square" lIns="94958" tIns="47515" rIns="94958" bIns="47515" numCol="1" anchor="t" anchorCtr="0" compatLnSpc="1">
            <a:prstTxWarp prst="textNoShape">
              <a:avLst/>
            </a:prstTxWarp>
          </a:bodyPr>
          <a:lstStyle>
            <a:lvl1pPr algn="r" defTabSz="933585">
              <a:defRPr sz="1500">
                <a:solidFill>
                  <a:srgbClr val="000000"/>
                </a:solidFill>
                <a:latin typeface="Arial" charset="0"/>
              </a:defRPr>
            </a:lvl1pPr>
          </a:lstStyle>
          <a:p>
            <a:pPr>
              <a:defRPr/>
            </a:pPr>
            <a:fld id="{BAB72174-4311-4C44-8F79-9D9D468B695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6524" r:id="rId1"/>
    <p:sldLayoutId id="2147486525" r:id="rId2"/>
    <p:sldLayoutId id="2147486526" r:id="rId3"/>
    <p:sldLayoutId id="2147486527" r:id="rId4"/>
    <p:sldLayoutId id="2147486528" r:id="rId5"/>
    <p:sldLayoutId id="2147486529" r:id="rId6"/>
    <p:sldLayoutId id="2147486530" r:id="rId7"/>
    <p:sldLayoutId id="2147486531" r:id="rId8"/>
    <p:sldLayoutId id="2147486532" r:id="rId9"/>
    <p:sldLayoutId id="2147486533" r:id="rId10"/>
  </p:sldLayoutIdLst>
  <p:hf hdr="0" ftr="0" dt="0"/>
  <p:txStyles>
    <p:titleStyle>
      <a:lvl1pPr algn="ctr" rtl="0" eaLnBrk="0" fontAlgn="base" hangingPunct="0">
        <a:spcBef>
          <a:spcPct val="0"/>
        </a:spcBef>
        <a:spcAft>
          <a:spcPct val="0"/>
        </a:spcAft>
        <a:defRPr kumimoji="1" sz="4600">
          <a:solidFill>
            <a:schemeClr val="tx2"/>
          </a:solidFill>
          <a:latin typeface="+mj-lt"/>
          <a:ea typeface="+mj-ea"/>
          <a:cs typeface="+mj-cs"/>
        </a:defRPr>
      </a:lvl1pPr>
      <a:lvl2pPr algn="ctr" rtl="0" eaLnBrk="0" fontAlgn="base" hangingPunct="0">
        <a:spcBef>
          <a:spcPct val="0"/>
        </a:spcBef>
        <a:spcAft>
          <a:spcPct val="0"/>
        </a:spcAft>
        <a:defRPr kumimoji="1" sz="4600">
          <a:solidFill>
            <a:schemeClr val="tx2"/>
          </a:solidFill>
          <a:latin typeface="Arial" pitchFamily="34" charset="0"/>
          <a:cs typeface="Arial" pitchFamily="34" charset="0"/>
        </a:defRPr>
      </a:lvl2pPr>
      <a:lvl3pPr algn="ctr" rtl="0" eaLnBrk="0" fontAlgn="base" hangingPunct="0">
        <a:spcBef>
          <a:spcPct val="0"/>
        </a:spcBef>
        <a:spcAft>
          <a:spcPct val="0"/>
        </a:spcAft>
        <a:defRPr kumimoji="1" sz="4600">
          <a:solidFill>
            <a:schemeClr val="tx2"/>
          </a:solidFill>
          <a:latin typeface="Arial" pitchFamily="34" charset="0"/>
          <a:cs typeface="Arial" pitchFamily="34" charset="0"/>
        </a:defRPr>
      </a:lvl3pPr>
      <a:lvl4pPr algn="ctr" rtl="0" eaLnBrk="0" fontAlgn="base" hangingPunct="0">
        <a:spcBef>
          <a:spcPct val="0"/>
        </a:spcBef>
        <a:spcAft>
          <a:spcPct val="0"/>
        </a:spcAft>
        <a:defRPr kumimoji="1" sz="4600">
          <a:solidFill>
            <a:schemeClr val="tx2"/>
          </a:solidFill>
          <a:latin typeface="Arial" pitchFamily="34" charset="0"/>
          <a:cs typeface="Arial" pitchFamily="34" charset="0"/>
        </a:defRPr>
      </a:lvl4pPr>
      <a:lvl5pPr algn="ctr" rtl="0" eaLnBrk="0" fontAlgn="base" hangingPunct="0">
        <a:spcBef>
          <a:spcPct val="0"/>
        </a:spcBef>
        <a:spcAft>
          <a:spcPct val="0"/>
        </a:spcAft>
        <a:defRPr kumimoji="1" sz="4600">
          <a:solidFill>
            <a:schemeClr val="tx2"/>
          </a:solidFill>
          <a:latin typeface="Arial" pitchFamily="34" charset="0"/>
          <a:cs typeface="Arial" pitchFamily="34" charset="0"/>
        </a:defRPr>
      </a:lvl5pPr>
      <a:lvl6pPr marL="474876" algn="ctr" rtl="0" eaLnBrk="0" fontAlgn="base" hangingPunct="0">
        <a:spcBef>
          <a:spcPct val="0"/>
        </a:spcBef>
        <a:spcAft>
          <a:spcPct val="0"/>
        </a:spcAft>
        <a:defRPr kumimoji="1" sz="4600">
          <a:solidFill>
            <a:schemeClr val="tx2"/>
          </a:solidFill>
          <a:latin typeface="Arial" pitchFamily="34" charset="0"/>
          <a:cs typeface="Arial" pitchFamily="34" charset="0"/>
        </a:defRPr>
      </a:lvl6pPr>
      <a:lvl7pPr marL="949784" algn="ctr" rtl="0" eaLnBrk="0" fontAlgn="base" hangingPunct="0">
        <a:spcBef>
          <a:spcPct val="0"/>
        </a:spcBef>
        <a:spcAft>
          <a:spcPct val="0"/>
        </a:spcAft>
        <a:defRPr kumimoji="1" sz="4600">
          <a:solidFill>
            <a:schemeClr val="tx2"/>
          </a:solidFill>
          <a:latin typeface="Arial" pitchFamily="34" charset="0"/>
          <a:cs typeface="Arial" pitchFamily="34" charset="0"/>
        </a:defRPr>
      </a:lvl7pPr>
      <a:lvl8pPr marL="1424696" algn="ctr" rtl="0" eaLnBrk="0" fontAlgn="base" hangingPunct="0">
        <a:spcBef>
          <a:spcPct val="0"/>
        </a:spcBef>
        <a:spcAft>
          <a:spcPct val="0"/>
        </a:spcAft>
        <a:defRPr kumimoji="1" sz="4600">
          <a:solidFill>
            <a:schemeClr val="tx2"/>
          </a:solidFill>
          <a:latin typeface="Arial" pitchFamily="34" charset="0"/>
          <a:cs typeface="Arial" pitchFamily="34" charset="0"/>
        </a:defRPr>
      </a:lvl8pPr>
      <a:lvl9pPr marL="1899602" algn="ctr" rtl="0" eaLnBrk="0" fontAlgn="base" hangingPunct="0">
        <a:spcBef>
          <a:spcPct val="0"/>
        </a:spcBef>
        <a:spcAft>
          <a:spcPct val="0"/>
        </a:spcAft>
        <a:defRPr kumimoji="1" sz="4600">
          <a:solidFill>
            <a:schemeClr val="tx2"/>
          </a:solidFill>
          <a:latin typeface="Arial" pitchFamily="34" charset="0"/>
          <a:cs typeface="Arial" pitchFamily="34" charset="0"/>
        </a:defRPr>
      </a:lvl9pPr>
    </p:titleStyle>
    <p:bodyStyle>
      <a:lvl1pPr marL="354013" indent="-354013" algn="l" rtl="0" eaLnBrk="0" fontAlgn="base" hangingPunct="0">
        <a:spcBef>
          <a:spcPct val="20000"/>
        </a:spcBef>
        <a:spcAft>
          <a:spcPct val="0"/>
        </a:spcAft>
        <a:buChar char="•"/>
        <a:defRPr kumimoji="1" sz="3400">
          <a:solidFill>
            <a:schemeClr val="tx1"/>
          </a:solidFill>
          <a:latin typeface="+mn-lt"/>
          <a:ea typeface="+mn-ea"/>
          <a:cs typeface="+mn-cs"/>
        </a:defRPr>
      </a:lvl1pPr>
      <a:lvl2pPr marL="769938" indent="-295275" algn="l" rtl="0" eaLnBrk="0" fontAlgn="base" hangingPunct="0">
        <a:spcBef>
          <a:spcPct val="20000"/>
        </a:spcBef>
        <a:spcAft>
          <a:spcPct val="0"/>
        </a:spcAft>
        <a:buChar char="–"/>
        <a:defRPr kumimoji="1" sz="2900">
          <a:solidFill>
            <a:schemeClr val="tx1"/>
          </a:solidFill>
          <a:latin typeface="+mn-lt"/>
          <a:cs typeface="+mn-cs"/>
        </a:defRPr>
      </a:lvl2pPr>
      <a:lvl3pPr marL="1185863" indent="-234950" algn="l" rtl="0" eaLnBrk="0" fontAlgn="base" hangingPunct="0">
        <a:spcBef>
          <a:spcPct val="20000"/>
        </a:spcBef>
        <a:spcAft>
          <a:spcPct val="0"/>
        </a:spcAft>
        <a:buChar char="•"/>
        <a:defRPr kumimoji="1" sz="2500">
          <a:solidFill>
            <a:schemeClr val="tx1"/>
          </a:solidFill>
          <a:latin typeface="+mn-lt"/>
          <a:cs typeface="+mn-cs"/>
        </a:defRPr>
      </a:lvl3pPr>
      <a:lvl4pPr marL="1657350" indent="-233363" algn="l" rtl="0" eaLnBrk="0" fontAlgn="base" hangingPunct="0">
        <a:spcBef>
          <a:spcPct val="20000"/>
        </a:spcBef>
        <a:spcAft>
          <a:spcPct val="0"/>
        </a:spcAft>
        <a:buChar char="–"/>
        <a:defRPr kumimoji="1" sz="2100">
          <a:solidFill>
            <a:schemeClr val="tx1"/>
          </a:solidFill>
          <a:latin typeface="+mn-lt"/>
          <a:cs typeface="+mn-cs"/>
        </a:defRPr>
      </a:lvl4pPr>
      <a:lvl5pPr marL="2135188" indent="-234950" algn="l" rtl="0" eaLnBrk="0" fontAlgn="base" hangingPunct="0">
        <a:spcBef>
          <a:spcPct val="20000"/>
        </a:spcBef>
        <a:spcAft>
          <a:spcPct val="0"/>
        </a:spcAft>
        <a:buChar char="»"/>
        <a:defRPr kumimoji="1" sz="2100">
          <a:solidFill>
            <a:schemeClr val="tx1"/>
          </a:solidFill>
          <a:latin typeface="+mn-lt"/>
          <a:cs typeface="+mn-cs"/>
        </a:defRPr>
      </a:lvl5pPr>
      <a:lvl6pPr marL="2611960" indent="-237441" algn="l" rtl="0" eaLnBrk="0" fontAlgn="base" hangingPunct="0">
        <a:spcBef>
          <a:spcPct val="20000"/>
        </a:spcBef>
        <a:spcAft>
          <a:spcPct val="0"/>
        </a:spcAft>
        <a:buChar char="»"/>
        <a:defRPr kumimoji="1" sz="2100">
          <a:solidFill>
            <a:schemeClr val="tx1"/>
          </a:solidFill>
          <a:latin typeface="+mn-lt"/>
          <a:cs typeface="+mn-cs"/>
        </a:defRPr>
      </a:lvl6pPr>
      <a:lvl7pPr marL="3086860" indent="-237441" algn="l" rtl="0" eaLnBrk="0" fontAlgn="base" hangingPunct="0">
        <a:spcBef>
          <a:spcPct val="20000"/>
        </a:spcBef>
        <a:spcAft>
          <a:spcPct val="0"/>
        </a:spcAft>
        <a:buChar char="»"/>
        <a:defRPr kumimoji="1" sz="2100">
          <a:solidFill>
            <a:schemeClr val="tx1"/>
          </a:solidFill>
          <a:latin typeface="+mn-lt"/>
          <a:cs typeface="+mn-cs"/>
        </a:defRPr>
      </a:lvl7pPr>
      <a:lvl8pPr marL="3561760" indent="-237441" algn="l" rtl="0" eaLnBrk="0" fontAlgn="base" hangingPunct="0">
        <a:spcBef>
          <a:spcPct val="20000"/>
        </a:spcBef>
        <a:spcAft>
          <a:spcPct val="0"/>
        </a:spcAft>
        <a:buChar char="»"/>
        <a:defRPr kumimoji="1" sz="2100">
          <a:solidFill>
            <a:schemeClr val="tx1"/>
          </a:solidFill>
          <a:latin typeface="+mn-lt"/>
          <a:cs typeface="+mn-cs"/>
        </a:defRPr>
      </a:lvl8pPr>
      <a:lvl9pPr marL="4036668" indent="-237441" algn="l" rtl="0" eaLnBrk="0" fontAlgn="base" hangingPunct="0">
        <a:spcBef>
          <a:spcPct val="20000"/>
        </a:spcBef>
        <a:spcAft>
          <a:spcPct val="0"/>
        </a:spcAft>
        <a:buChar char="»"/>
        <a:defRPr kumimoji="1" sz="2100">
          <a:solidFill>
            <a:schemeClr val="tx1"/>
          </a:solidFill>
          <a:latin typeface="+mn-lt"/>
          <a:cs typeface="+mn-cs"/>
        </a:defRPr>
      </a:lvl9pPr>
    </p:bodyStyle>
    <p:otherStyle>
      <a:defPPr>
        <a:defRPr lang="ru-RU"/>
      </a:defPPr>
      <a:lvl1pPr marL="0" algn="l" defTabSz="949784" rtl="0" eaLnBrk="1" latinLnBrk="0" hangingPunct="1">
        <a:defRPr sz="1900" kern="1200">
          <a:solidFill>
            <a:schemeClr val="tx1"/>
          </a:solidFill>
          <a:latin typeface="+mn-lt"/>
          <a:ea typeface="+mn-ea"/>
          <a:cs typeface="+mn-cs"/>
        </a:defRPr>
      </a:lvl1pPr>
      <a:lvl2pPr marL="474876" algn="l" defTabSz="949784" rtl="0" eaLnBrk="1" latinLnBrk="0" hangingPunct="1">
        <a:defRPr sz="1900" kern="1200">
          <a:solidFill>
            <a:schemeClr val="tx1"/>
          </a:solidFill>
          <a:latin typeface="+mn-lt"/>
          <a:ea typeface="+mn-ea"/>
          <a:cs typeface="+mn-cs"/>
        </a:defRPr>
      </a:lvl2pPr>
      <a:lvl3pPr marL="949784" algn="l" defTabSz="949784" rtl="0" eaLnBrk="1" latinLnBrk="0" hangingPunct="1">
        <a:defRPr sz="1900" kern="1200">
          <a:solidFill>
            <a:schemeClr val="tx1"/>
          </a:solidFill>
          <a:latin typeface="+mn-lt"/>
          <a:ea typeface="+mn-ea"/>
          <a:cs typeface="+mn-cs"/>
        </a:defRPr>
      </a:lvl3pPr>
      <a:lvl4pPr marL="1424696" algn="l" defTabSz="949784" rtl="0" eaLnBrk="1" latinLnBrk="0" hangingPunct="1">
        <a:defRPr sz="1900" kern="1200">
          <a:solidFill>
            <a:schemeClr val="tx1"/>
          </a:solidFill>
          <a:latin typeface="+mn-lt"/>
          <a:ea typeface="+mn-ea"/>
          <a:cs typeface="+mn-cs"/>
        </a:defRPr>
      </a:lvl4pPr>
      <a:lvl5pPr marL="1899602" algn="l" defTabSz="949784" rtl="0" eaLnBrk="1" latinLnBrk="0" hangingPunct="1">
        <a:defRPr sz="1900" kern="1200">
          <a:solidFill>
            <a:schemeClr val="tx1"/>
          </a:solidFill>
          <a:latin typeface="+mn-lt"/>
          <a:ea typeface="+mn-ea"/>
          <a:cs typeface="+mn-cs"/>
        </a:defRPr>
      </a:lvl5pPr>
      <a:lvl6pPr marL="2374509" algn="l" defTabSz="949784" rtl="0" eaLnBrk="1" latinLnBrk="0" hangingPunct="1">
        <a:defRPr sz="1900" kern="1200">
          <a:solidFill>
            <a:schemeClr val="tx1"/>
          </a:solidFill>
          <a:latin typeface="+mn-lt"/>
          <a:ea typeface="+mn-ea"/>
          <a:cs typeface="+mn-cs"/>
        </a:defRPr>
      </a:lvl6pPr>
      <a:lvl7pPr marL="2849410" algn="l" defTabSz="949784" rtl="0" eaLnBrk="1" latinLnBrk="0" hangingPunct="1">
        <a:defRPr sz="1900" kern="1200">
          <a:solidFill>
            <a:schemeClr val="tx1"/>
          </a:solidFill>
          <a:latin typeface="+mn-lt"/>
          <a:ea typeface="+mn-ea"/>
          <a:cs typeface="+mn-cs"/>
        </a:defRPr>
      </a:lvl7pPr>
      <a:lvl8pPr marL="3324313" algn="l" defTabSz="949784" rtl="0" eaLnBrk="1" latinLnBrk="0" hangingPunct="1">
        <a:defRPr sz="1900" kern="1200">
          <a:solidFill>
            <a:schemeClr val="tx1"/>
          </a:solidFill>
          <a:latin typeface="+mn-lt"/>
          <a:ea typeface="+mn-ea"/>
          <a:cs typeface="+mn-cs"/>
        </a:defRPr>
      </a:lvl8pPr>
      <a:lvl9pPr marL="3799220" algn="l" defTabSz="94978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4"/>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95300" y="6356369"/>
            <a:ext cx="2311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defTabSz="914400">
              <a:defRPr/>
            </a:pPr>
            <a:fld id="{490E4412-B80D-4101-9AB6-50035864F6F4}" type="datetime1">
              <a:rPr lang="ru-RU" smtClean="0">
                <a:solidFill>
                  <a:prstClr val="black">
                    <a:tint val="75000"/>
                  </a:prstClr>
                </a:solidFill>
              </a:rPr>
              <a:pPr defTabSz="914400">
                <a:defRPr/>
              </a:pPr>
              <a:t>26.01.2015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384550" y="6356369"/>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914400">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7099300" y="6356369"/>
            <a:ext cx="2311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defTabSz="914400">
              <a:defRPr/>
            </a:pPr>
            <a:fld id="{587394B4-DFCE-46D3-872A-2FC0A48AAD0C}" type="slidenum">
              <a:rPr lang="ru-RU">
                <a:solidFill>
                  <a:prstClr val="black">
                    <a:tint val="75000"/>
                  </a:prstClr>
                </a:solidFill>
              </a:rPr>
              <a:pPr defTabSz="914400">
                <a:defRPr/>
              </a:pPr>
              <a:t>‹#›</a:t>
            </a:fld>
            <a:endParaRPr lang="ru-RU">
              <a:solidFill>
                <a:prstClr val="black">
                  <a:tint val="75000"/>
                </a:prstClr>
              </a:solidFill>
            </a:endParaRPr>
          </a:p>
        </p:txBody>
      </p:sp>
    </p:spTree>
    <p:extLst>
      <p:ext uri="{BB962C8B-B14F-4D97-AF65-F5344CB8AC3E}">
        <p14:creationId xmlns:p14="http://schemas.microsoft.com/office/powerpoint/2010/main" val="410283698"/>
      </p:ext>
    </p:extLst>
  </p:cSld>
  <p:clrMap bg1="lt1" tx1="dk1" bg2="lt2" tx2="dk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 id="2147486571" r:id="rId6"/>
    <p:sldLayoutId id="2147486572" r:id="rId7"/>
    <p:sldLayoutId id="2147486573" r:id="rId8"/>
    <p:sldLayoutId id="2147486574" r:id="rId9"/>
    <p:sldLayoutId id="2147486575" r:id="rId10"/>
    <p:sldLayoutId id="2147486576"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5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6A2441-9BF5-4E8E-ADB7-4FB49E7F63FC}" type="datetime1">
              <a:rPr lang="ru-RU" smtClean="0"/>
              <a:pPr>
                <a:defRPr/>
              </a:pPr>
              <a:t>26.01.2015</a:t>
            </a:fld>
            <a:endParaRPr lang="ru-RU"/>
          </a:p>
        </p:txBody>
      </p:sp>
      <p:sp>
        <p:nvSpPr>
          <p:cNvPr id="5" name="Нижний колонтитул 4"/>
          <p:cNvSpPr>
            <a:spLocks noGrp="1"/>
          </p:cNvSpPr>
          <p:nvPr>
            <p:ph type="ftr" sz="quarter" idx="3"/>
          </p:nvPr>
        </p:nvSpPr>
        <p:spPr>
          <a:xfrm>
            <a:off x="3384550" y="635635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7099300" y="635635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FA35AA-685D-4108-8E48-0E1C0D56EC24}"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6593" r:id="rId1"/>
    <p:sldLayoutId id="2147486594" r:id="rId2"/>
    <p:sldLayoutId id="2147486595" r:id="rId3"/>
    <p:sldLayoutId id="2147486596" r:id="rId4"/>
    <p:sldLayoutId id="2147486597" r:id="rId5"/>
    <p:sldLayoutId id="2147486598" r:id="rId6"/>
    <p:sldLayoutId id="2147486599" r:id="rId7"/>
    <p:sldLayoutId id="2147486600" r:id="rId8"/>
    <p:sldLayoutId id="2147486601" r:id="rId9"/>
    <p:sldLayoutId id="2147486602" r:id="rId10"/>
    <p:sldLayoutId id="21474866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2.xml"/><Relationship Id="rId6" Type="http://schemas.openxmlformats.org/officeDocument/2006/relationships/chart" Target="../charts/char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2.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59079" y="357167"/>
            <a:ext cx="3946921" cy="1000132"/>
          </a:xfrm>
        </p:spPr>
        <p:txBody>
          <a:bodyPr>
            <a:normAutofit fontScale="90000"/>
          </a:bodyPr>
          <a:lstStyle/>
          <a:p>
            <a:pPr>
              <a:defRPr/>
            </a:pP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2000" b="1" dirty="0" smtClean="0">
                <a:solidFill>
                  <a:srgbClr val="002060"/>
                </a:solidFill>
                <a:latin typeface="Arial" pitchFamily="34" charset="0"/>
                <a:cs typeface="Arial" pitchFamily="34" charset="0"/>
              </a:rPr>
              <a:t>Министерство энергетики </a:t>
            </a:r>
            <a:br>
              <a:rPr lang="ru-RU" sz="20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Республики Казахстан</a:t>
            </a: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r>
              <a:rPr lang="ru-RU" sz="2000" dirty="0" smtClean="0">
                <a:latin typeface="Arial" pitchFamily="34" charset="0"/>
                <a:cs typeface="Arial" pitchFamily="34" charset="0"/>
              </a:rPr>
              <a:t/>
            </a:r>
            <a:br>
              <a:rPr lang="ru-RU" sz="2000" dirty="0" smtClean="0">
                <a:latin typeface="Arial" pitchFamily="34" charset="0"/>
                <a:cs typeface="Arial" pitchFamily="34" charset="0"/>
              </a:rPr>
            </a:br>
            <a:endParaRPr lang="ru-RU" sz="2000" dirty="0">
              <a:latin typeface="Arial" pitchFamily="34" charset="0"/>
              <a:cs typeface="Arial" pitchFamily="34" charset="0"/>
            </a:endParaRPr>
          </a:p>
        </p:txBody>
      </p:sp>
      <p:sp>
        <p:nvSpPr>
          <p:cNvPr id="12291" name="Заголовок 1"/>
          <p:cNvSpPr txBox="1">
            <a:spLocks/>
          </p:cNvSpPr>
          <p:nvPr/>
        </p:nvSpPr>
        <p:spPr bwMode="auto">
          <a:xfrm>
            <a:off x="677444" y="2369895"/>
            <a:ext cx="8776096" cy="3000396"/>
          </a:xfrm>
          <a:prstGeom prst="rect">
            <a:avLst/>
          </a:prstGeom>
          <a:noFill/>
          <a:ln w="9525">
            <a:noFill/>
            <a:miter lim="800000"/>
            <a:headEnd/>
            <a:tailEnd/>
          </a:ln>
        </p:spPr>
        <p:txBody>
          <a:bodyPr anchor="ctr"/>
          <a:lstStyle/>
          <a:p>
            <a:pPr algn="ctr"/>
            <a:r>
              <a:rPr lang="ru-RU" sz="2400" b="1" dirty="0" smtClean="0">
                <a:solidFill>
                  <a:srgbClr val="002060"/>
                </a:solidFill>
                <a:latin typeface="Arial" charset="0"/>
              </a:rPr>
              <a:t>Қазақстан Республикасы</a:t>
            </a:r>
          </a:p>
          <a:p>
            <a:pPr algn="ctr"/>
            <a:r>
              <a:rPr lang="ru-RU" sz="2400" b="1" dirty="0" smtClean="0">
                <a:solidFill>
                  <a:srgbClr val="002060"/>
                </a:solidFill>
                <a:latin typeface="Arial" charset="0"/>
              </a:rPr>
              <a:t> Парламенті </a:t>
            </a:r>
            <a:r>
              <a:rPr lang="ru-RU" sz="2400" b="1" dirty="0" err="1" smtClean="0">
                <a:solidFill>
                  <a:srgbClr val="002060"/>
                </a:solidFill>
                <a:latin typeface="Arial" charset="0"/>
              </a:rPr>
              <a:t>Мәжілісіндегі Үкіметтік </a:t>
            </a:r>
            <a:r>
              <a:rPr lang="ru-RU" sz="2400" b="1" dirty="0" smtClean="0">
                <a:solidFill>
                  <a:srgbClr val="002060"/>
                </a:solidFill>
                <a:latin typeface="Arial" charset="0"/>
              </a:rPr>
              <a:t>сағатта </a:t>
            </a:r>
          </a:p>
          <a:p>
            <a:pPr algn="ctr"/>
            <a:r>
              <a:rPr lang="ru-RU" sz="2400" b="1" dirty="0" smtClean="0">
                <a:solidFill>
                  <a:srgbClr val="002060"/>
                </a:solidFill>
                <a:latin typeface="Arial" charset="0"/>
              </a:rPr>
              <a:t>Энергетика министрі В. Школьниктің </a:t>
            </a:r>
          </a:p>
          <a:p>
            <a:pPr algn="ctr"/>
            <a:r>
              <a:rPr lang="ru-RU" sz="2400" b="1" dirty="0" smtClean="0">
                <a:solidFill>
                  <a:srgbClr val="002060"/>
                </a:solidFill>
                <a:latin typeface="Arial" charset="0"/>
                <a:cs typeface="Arial" charset="0"/>
              </a:rPr>
              <a:t>«Электр энергетикасы және көмір: </a:t>
            </a:r>
            <a:r>
              <a:rPr lang="ru-RU" sz="2400" b="1" dirty="0" err="1" smtClean="0">
                <a:solidFill>
                  <a:srgbClr val="002060"/>
                </a:solidFill>
                <a:latin typeface="Arial" charset="0"/>
                <a:cs typeface="Arial" charset="0"/>
              </a:rPr>
              <a:t>қорытындылар және перспективалары</a:t>
            </a:r>
            <a:r>
              <a:rPr lang="ru-RU" sz="2400" b="1" dirty="0" smtClean="0">
                <a:solidFill>
                  <a:srgbClr val="002060"/>
                </a:solidFill>
                <a:latin typeface="Arial" charset="0"/>
                <a:cs typeface="Arial" charset="0"/>
              </a:rPr>
              <a:t>» тақырыбындағы</a:t>
            </a:r>
          </a:p>
          <a:p>
            <a:pPr algn="ctr"/>
            <a:r>
              <a:rPr lang="ru-RU" sz="2400" b="1" dirty="0" smtClean="0">
                <a:solidFill>
                  <a:srgbClr val="002060"/>
                </a:solidFill>
                <a:latin typeface="Arial" charset="0"/>
                <a:cs typeface="Arial" charset="0"/>
              </a:rPr>
              <a:t> баяндамасы</a:t>
            </a:r>
            <a:endParaRPr lang="ru-RU" sz="2400" b="1" dirty="0">
              <a:solidFill>
                <a:srgbClr val="002060"/>
              </a:solidFill>
              <a:latin typeface="Arial" charset="0"/>
              <a:cs typeface="Arial" charset="0"/>
            </a:endParaRPr>
          </a:p>
        </p:txBody>
      </p:sp>
      <p:sp>
        <p:nvSpPr>
          <p:cNvPr id="12292" name="Прямоугольник 10"/>
          <p:cNvSpPr>
            <a:spLocks noChangeArrowheads="1"/>
          </p:cNvSpPr>
          <p:nvPr/>
        </p:nvSpPr>
        <p:spPr bwMode="auto">
          <a:xfrm>
            <a:off x="478458" y="500063"/>
            <a:ext cx="3250406" cy="646331"/>
          </a:xfrm>
          <a:prstGeom prst="rect">
            <a:avLst/>
          </a:prstGeom>
          <a:noFill/>
          <a:ln w="9525">
            <a:noFill/>
            <a:miter lim="800000"/>
            <a:headEnd/>
            <a:tailEnd/>
          </a:ln>
        </p:spPr>
        <p:txBody>
          <a:bodyPr>
            <a:spAutoFit/>
          </a:bodyPr>
          <a:lstStyle/>
          <a:p>
            <a:pPr algn="ctr"/>
            <a:r>
              <a:rPr lang="kk-KZ" sz="1800" b="1" dirty="0">
                <a:solidFill>
                  <a:srgbClr val="002060"/>
                </a:solidFill>
                <a:latin typeface="Arial" charset="0"/>
                <a:cs typeface="Arial" charset="0"/>
              </a:rPr>
              <a:t>Қазақстан Республикасы </a:t>
            </a:r>
            <a:r>
              <a:rPr lang="kk-KZ" sz="1800" b="1" dirty="0" smtClean="0">
                <a:solidFill>
                  <a:srgbClr val="002060"/>
                </a:solidFill>
                <a:latin typeface="Arial" charset="0"/>
                <a:cs typeface="Arial" charset="0"/>
              </a:rPr>
              <a:t>Энергетика министрлігі</a:t>
            </a:r>
            <a:endParaRPr lang="ru-RU" sz="1800" b="1" dirty="0">
              <a:solidFill>
                <a:srgbClr val="002060"/>
              </a:solidFill>
              <a:latin typeface="Arial" charset="0"/>
              <a:cs typeface="Arial" charset="0"/>
            </a:endParaRPr>
          </a:p>
        </p:txBody>
      </p:sp>
      <p:sp>
        <p:nvSpPr>
          <p:cNvPr id="12293" name="Заголовок 1"/>
          <p:cNvSpPr txBox="1">
            <a:spLocks/>
          </p:cNvSpPr>
          <p:nvPr/>
        </p:nvSpPr>
        <p:spPr bwMode="auto">
          <a:xfrm>
            <a:off x="2940845" y="5786438"/>
            <a:ext cx="3946922" cy="1071562"/>
          </a:xfrm>
          <a:prstGeom prst="rect">
            <a:avLst/>
          </a:prstGeom>
          <a:noFill/>
          <a:ln w="9525">
            <a:noFill/>
            <a:miter lim="800000"/>
            <a:headEnd/>
            <a:tailEnd/>
          </a:ln>
        </p:spPr>
        <p:txBody>
          <a:bodyPr anchor="ctr"/>
          <a:lstStyle/>
          <a:p>
            <a:pPr algn="ctr"/>
            <a:r>
              <a:rPr lang="ru-RU" sz="1800" dirty="0">
                <a:solidFill>
                  <a:schemeClr val="tx1"/>
                </a:solidFill>
                <a:latin typeface="Arial" charset="0"/>
                <a:cs typeface="Arial" charset="0"/>
              </a:rPr>
              <a:t/>
            </a:r>
            <a:br>
              <a:rPr lang="ru-RU" sz="1800" dirty="0">
                <a:solidFill>
                  <a:schemeClr val="tx1"/>
                </a:solidFill>
                <a:latin typeface="Arial" charset="0"/>
                <a:cs typeface="Arial" charset="0"/>
              </a:rPr>
            </a:br>
            <a:r>
              <a:rPr lang="ru-RU" sz="1800" dirty="0">
                <a:solidFill>
                  <a:srgbClr val="002060"/>
                </a:solidFill>
                <a:latin typeface="Arial" charset="0"/>
                <a:cs typeface="Arial" charset="0"/>
              </a:rPr>
              <a:t/>
            </a:r>
            <a:br>
              <a:rPr lang="ru-RU" sz="1800" dirty="0">
                <a:solidFill>
                  <a:srgbClr val="002060"/>
                </a:solidFill>
                <a:latin typeface="Arial" charset="0"/>
                <a:cs typeface="Arial" charset="0"/>
              </a:rPr>
            </a:br>
            <a:r>
              <a:rPr lang="ru-RU" sz="1800" dirty="0">
                <a:solidFill>
                  <a:srgbClr val="002060"/>
                </a:solidFill>
                <a:latin typeface="Arial" charset="0"/>
                <a:cs typeface="Arial" charset="0"/>
              </a:rPr>
              <a:t>Астана, </a:t>
            </a:r>
            <a:r>
              <a:rPr lang="ru-RU" sz="1800" dirty="0" smtClean="0">
                <a:solidFill>
                  <a:srgbClr val="002060"/>
                </a:solidFill>
                <a:latin typeface="Arial" charset="0"/>
                <a:cs typeface="Arial" charset="0"/>
              </a:rPr>
              <a:t>2015 </a:t>
            </a:r>
            <a:r>
              <a:rPr lang="ru-RU" sz="1800" dirty="0" err="1" smtClean="0">
                <a:solidFill>
                  <a:srgbClr val="002060"/>
                </a:solidFill>
                <a:latin typeface="Arial" charset="0"/>
                <a:cs typeface="Arial" charset="0"/>
              </a:rPr>
              <a:t>жыл</a:t>
            </a:r>
            <a:endParaRPr lang="ru-RU" sz="2000" dirty="0">
              <a:solidFill>
                <a:srgbClr val="002060"/>
              </a:solidFill>
              <a:latin typeface="Arial" charset="0"/>
              <a:cs typeface="Arial" charset="0"/>
            </a:endParaRPr>
          </a:p>
        </p:txBody>
      </p:sp>
      <p:pic>
        <p:nvPicPr>
          <p:cNvPr id="1027" name="Рисунок 3" descr="Описание: C:\Users\s.baktiyar\Desktop\Мои личные документы\личное\Фото\Interesting photos\1 (2).jpg"/>
          <p:cNvPicPr>
            <a:picLocks noChangeAspect="1" noChangeArrowheads="1"/>
          </p:cNvPicPr>
          <p:nvPr/>
        </p:nvPicPr>
        <p:blipFill>
          <a:blip r:embed="rId3"/>
          <a:srcRect/>
          <a:stretch>
            <a:fillRect/>
          </a:stretch>
        </p:blipFill>
        <p:spPr bwMode="auto">
          <a:xfrm>
            <a:off x="4078337" y="142852"/>
            <a:ext cx="1882775" cy="1825625"/>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FCDFB9F2-DAA3-43D4-A565-B3E083403BD4}" type="slidenum">
              <a:rPr lang="ru-RU" smtClean="0"/>
              <a:pPr>
                <a:defRPr/>
              </a:pPr>
              <a:t>0</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32931" y="0"/>
            <a:ext cx="9644605" cy="980728"/>
          </a:xfrm>
        </p:spPr>
        <p:txBody>
          <a:bodyPr rtlCol="0">
            <a:normAutofit/>
          </a:bodyPr>
          <a:lstStyle/>
          <a:p>
            <a:pPr fontAlgn="ctr"/>
            <a:r>
              <a:rPr lang="ru-RU" sz="2000" b="1" dirty="0" smtClean="0">
                <a:solidFill>
                  <a:srgbClr val="002060"/>
                </a:solidFill>
                <a:latin typeface="Arial" pitchFamily="34" charset="0"/>
                <a:cs typeface="Arial" pitchFamily="34" charset="0"/>
              </a:rPr>
              <a:t>ШЕКТІ ТАРИФТЕРДІ ІСКЕ АСЫРУДЫҢ ҚОРЫТЫНДЫЛАРЫ</a:t>
            </a:r>
            <a:br>
              <a:rPr lang="ru-RU" sz="2000" b="1" dirty="0" smtClean="0">
                <a:solidFill>
                  <a:srgbClr val="002060"/>
                </a:solidFill>
                <a:latin typeface="Arial" pitchFamily="34" charset="0"/>
                <a:cs typeface="Arial" pitchFamily="34" charset="0"/>
              </a:rPr>
            </a:br>
            <a:r>
              <a:rPr lang="ru-RU" sz="2000" b="1" dirty="0" smtClean="0">
                <a:solidFill>
                  <a:schemeClr val="bg1"/>
                </a:solidFill>
                <a:latin typeface="Arial" pitchFamily="34" charset="0"/>
                <a:cs typeface="Arial" pitchFamily="34" charset="0"/>
              </a:rPr>
              <a:t>Ре</a:t>
            </a:r>
            <a:endParaRPr lang="ru-RU" sz="2000" b="1" dirty="0">
              <a:solidFill>
                <a:schemeClr val="bg1"/>
              </a:solidFill>
              <a:latin typeface="Arial" pitchFamily="34" charset="0"/>
              <a:cs typeface="Arial" pitchFamily="34" charset="0"/>
            </a:endParaRPr>
          </a:p>
        </p:txBody>
      </p:sp>
      <p:sp>
        <p:nvSpPr>
          <p:cNvPr id="54" name="Rectangle 29"/>
          <p:cNvSpPr>
            <a:spLocks noChangeArrowheads="1"/>
          </p:cNvSpPr>
          <p:nvPr/>
        </p:nvSpPr>
        <p:spPr bwMode="auto">
          <a:xfrm>
            <a:off x="328936" y="1012080"/>
            <a:ext cx="3816350" cy="26828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91385" tIns="45695" rIns="91385" bIns="45695" anchor="ctr"/>
          <a:lstStyle/>
          <a:p>
            <a:pPr algn="ctr" fontAlgn="auto">
              <a:spcBef>
                <a:spcPts val="0"/>
              </a:spcBef>
              <a:spcAft>
                <a:spcPts val="0"/>
              </a:spcAft>
              <a:defRPr/>
            </a:pPr>
            <a:r>
              <a:rPr lang="kk-KZ" sz="1200" b="1" dirty="0" smtClean="0">
                <a:solidFill>
                  <a:srgbClr val="002060"/>
                </a:solidFill>
              </a:rPr>
              <a:t>ШЕКТІ ТАРИФТЕР БОЙЫНША ИНВЕСТИЦИЯЛАР</a:t>
            </a:r>
            <a:endParaRPr lang="ru-RU" sz="1200" b="1" dirty="0">
              <a:solidFill>
                <a:srgbClr val="002060"/>
              </a:solidFill>
            </a:endParaRPr>
          </a:p>
        </p:txBody>
      </p:sp>
      <p:sp>
        <p:nvSpPr>
          <p:cNvPr id="63" name="Rectangle 45"/>
          <p:cNvSpPr>
            <a:spLocks noChangeArrowheads="1"/>
          </p:cNvSpPr>
          <p:nvPr/>
        </p:nvSpPr>
        <p:spPr bwMode="auto">
          <a:xfrm>
            <a:off x="557536" y="5445968"/>
            <a:ext cx="86169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385" tIns="45695" rIns="91385" bIns="45695" anchor="ctr"/>
          <a:lstStyle/>
          <a:p>
            <a:pPr algn="ctr"/>
            <a:r>
              <a:rPr lang="ru-RU" altLang="ru-RU" sz="1400" b="1" dirty="0" smtClean="0">
                <a:solidFill>
                  <a:srgbClr val="003366"/>
                </a:solidFill>
              </a:rPr>
              <a:t>2009-2015 ЖЫЛДАРҒА  </a:t>
            </a:r>
            <a:r>
              <a:rPr lang="ru-RU" altLang="ru-RU" sz="1400" b="1" dirty="0" smtClean="0">
                <a:solidFill>
                  <a:srgbClr val="FF0000"/>
                </a:solidFill>
              </a:rPr>
              <a:t>1033,9 </a:t>
            </a:r>
            <a:r>
              <a:rPr lang="ru-RU" altLang="ru-RU" sz="1400" b="1" dirty="0">
                <a:solidFill>
                  <a:srgbClr val="003366"/>
                </a:solidFill>
              </a:rPr>
              <a:t>МЛРД. </a:t>
            </a:r>
            <a:r>
              <a:rPr lang="ru-RU" altLang="ru-RU" sz="1400" b="1" dirty="0" smtClean="0">
                <a:solidFill>
                  <a:srgbClr val="003366"/>
                </a:solidFill>
              </a:rPr>
              <a:t>ТЕҢГЕ ИНВЕСТИЦИЯ ЖОСПАРЛАНУДА, КҮТІЛЕТІН НӘТИЖЕ </a:t>
            </a:r>
            <a:r>
              <a:rPr lang="ru-RU" altLang="ru-RU" sz="1400" b="1" dirty="0" smtClean="0">
                <a:solidFill>
                  <a:srgbClr val="FF0000"/>
                </a:solidFill>
              </a:rPr>
              <a:t>2 584 </a:t>
            </a:r>
            <a:r>
              <a:rPr lang="ru-RU" altLang="ru-RU" sz="1400" b="1" dirty="0">
                <a:solidFill>
                  <a:srgbClr val="003366"/>
                </a:solidFill>
              </a:rPr>
              <a:t>МВт</a:t>
            </a:r>
          </a:p>
        </p:txBody>
      </p:sp>
      <p:sp>
        <p:nvSpPr>
          <p:cNvPr id="70" name="Rectangle 29"/>
          <p:cNvSpPr>
            <a:spLocks noChangeArrowheads="1"/>
          </p:cNvSpPr>
          <p:nvPr/>
        </p:nvSpPr>
        <p:spPr bwMode="auto">
          <a:xfrm>
            <a:off x="5081911" y="1012080"/>
            <a:ext cx="1931988" cy="30162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91385" tIns="45695" rIns="91385" bIns="45695" anchor="ctr"/>
          <a:lstStyle/>
          <a:p>
            <a:pPr algn="ctr" fontAlgn="auto">
              <a:spcBef>
                <a:spcPts val="0"/>
              </a:spcBef>
              <a:spcAft>
                <a:spcPts val="0"/>
              </a:spcAft>
              <a:defRPr/>
            </a:pPr>
            <a:r>
              <a:rPr lang="kk-KZ" sz="1200" b="1" dirty="0" smtClean="0">
                <a:solidFill>
                  <a:srgbClr val="002060"/>
                </a:solidFill>
              </a:rPr>
              <a:t>ЖАҢА ҚУАТТАРДЫ ЕНГІЗУ</a:t>
            </a:r>
            <a:endParaRPr lang="ru-RU" sz="1200" b="1" dirty="0">
              <a:solidFill>
                <a:srgbClr val="002060"/>
              </a:solidFill>
            </a:endParaRPr>
          </a:p>
        </p:txBody>
      </p:sp>
      <p:sp>
        <p:nvSpPr>
          <p:cNvPr id="75" name="Rectangle 45"/>
          <p:cNvSpPr>
            <a:spLocks noChangeArrowheads="1"/>
          </p:cNvSpPr>
          <p:nvPr/>
        </p:nvSpPr>
        <p:spPr bwMode="auto">
          <a:xfrm>
            <a:off x="544836" y="3861643"/>
            <a:ext cx="8651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385" tIns="45695" rIns="91385" bIns="45695" anchor="ctr"/>
          <a:lstStyle/>
          <a:p>
            <a:pPr algn="ctr"/>
            <a:r>
              <a:rPr lang="ru-RU" altLang="ru-RU" sz="1400" b="1" dirty="0" smtClean="0">
                <a:solidFill>
                  <a:srgbClr val="003366"/>
                </a:solidFill>
              </a:rPr>
              <a:t>2009-2013  ЖЫЛДАРҒА ФАКТ БОЙЫНША </a:t>
            </a:r>
            <a:r>
              <a:rPr lang="ru-RU" altLang="ru-RU" sz="1400" b="1" dirty="0">
                <a:solidFill>
                  <a:srgbClr val="FF0000"/>
                </a:solidFill>
              </a:rPr>
              <a:t>692,2 </a:t>
            </a:r>
            <a:r>
              <a:rPr lang="ru-RU" altLang="ru-RU" sz="1400" b="1" dirty="0">
                <a:solidFill>
                  <a:srgbClr val="003366"/>
                </a:solidFill>
              </a:rPr>
              <a:t>МЛРД. </a:t>
            </a:r>
            <a:r>
              <a:rPr lang="ru-RU" altLang="ru-RU" sz="1400" b="1" dirty="0" smtClean="0">
                <a:solidFill>
                  <a:srgbClr val="003366"/>
                </a:solidFill>
              </a:rPr>
              <a:t>ТЕҢГЕ ИВЕСТИЦИЯ ТАРТЫЛДЫ, НӘТИЖЕ </a:t>
            </a:r>
            <a:r>
              <a:rPr lang="ru-RU" altLang="ru-RU" sz="1400" b="1" dirty="0">
                <a:solidFill>
                  <a:srgbClr val="FF0000"/>
                </a:solidFill>
              </a:rPr>
              <a:t>1 776 </a:t>
            </a:r>
            <a:r>
              <a:rPr lang="ru-RU" altLang="ru-RU" sz="1400" b="1" dirty="0">
                <a:solidFill>
                  <a:srgbClr val="003366"/>
                </a:solidFill>
              </a:rPr>
              <a:t>МВт</a:t>
            </a:r>
          </a:p>
        </p:txBody>
      </p:sp>
      <p:grpSp>
        <p:nvGrpSpPr>
          <p:cNvPr id="76" name="Группа 3"/>
          <p:cNvGrpSpPr>
            <a:grpSpLocks/>
          </p:cNvGrpSpPr>
          <p:nvPr/>
        </p:nvGrpSpPr>
        <p:grpSpPr bwMode="auto">
          <a:xfrm>
            <a:off x="619449" y="1270843"/>
            <a:ext cx="8567737" cy="441325"/>
            <a:chOff x="324876" y="982460"/>
            <a:chExt cx="8567604" cy="441810"/>
          </a:xfrm>
        </p:grpSpPr>
        <p:sp>
          <p:nvSpPr>
            <p:cNvPr id="77" name="Rectangle 15"/>
            <p:cNvSpPr>
              <a:spLocks noChangeArrowheads="1"/>
            </p:cNvSpPr>
            <p:nvPr/>
          </p:nvSpPr>
          <p:spPr bwMode="auto">
            <a:xfrm>
              <a:off x="324876" y="982460"/>
              <a:ext cx="995347" cy="427506"/>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2009 </a:t>
              </a:r>
              <a:r>
                <a:rPr lang="ru-RU" sz="1600" dirty="0" smtClean="0">
                  <a:solidFill>
                    <a:srgbClr val="003366"/>
                  </a:solidFill>
                  <a:effectLst>
                    <a:outerShdw blurRad="38100" dist="38100" dir="2700000" algn="tl">
                      <a:srgbClr val="C0C0C0"/>
                    </a:outerShdw>
                  </a:effectLst>
                </a:rPr>
                <a:t>ж.</a:t>
              </a:r>
              <a:endParaRPr lang="ru-RU" sz="1600" dirty="0">
                <a:solidFill>
                  <a:srgbClr val="003366"/>
                </a:solidFill>
                <a:effectLst>
                  <a:outerShdw blurRad="38100" dist="38100" dir="2700000" algn="tl">
                    <a:srgbClr val="C0C0C0"/>
                  </a:outerShdw>
                </a:effectLst>
              </a:endParaRPr>
            </a:p>
          </p:txBody>
        </p:sp>
        <p:sp>
          <p:nvSpPr>
            <p:cNvPr id="79" name="Rectangle 19"/>
            <p:cNvSpPr>
              <a:spLocks noChangeArrowheads="1"/>
            </p:cNvSpPr>
            <p:nvPr/>
          </p:nvSpPr>
          <p:spPr bwMode="auto">
            <a:xfrm>
              <a:off x="1475795" y="982460"/>
              <a:ext cx="1944658" cy="427506"/>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prstClr val="black"/>
                  </a:solidFill>
                </a:rPr>
                <a:t>65,4 млрд. </a:t>
              </a:r>
              <a:r>
                <a:rPr lang="ru-RU" sz="1600" dirty="0" err="1" smtClean="0">
                  <a:solidFill>
                    <a:prstClr val="black"/>
                  </a:solidFill>
                </a:rPr>
                <a:t>теңге</a:t>
              </a:r>
              <a:endParaRPr lang="ru-RU" sz="1600" dirty="0">
                <a:solidFill>
                  <a:prstClr val="black"/>
                </a:solidFill>
              </a:endParaRPr>
            </a:p>
          </p:txBody>
        </p:sp>
        <p:sp>
          <p:nvSpPr>
            <p:cNvPr id="80" name="Rectangle 19"/>
            <p:cNvSpPr>
              <a:spLocks noChangeArrowheads="1"/>
            </p:cNvSpPr>
            <p:nvPr/>
          </p:nvSpPr>
          <p:spPr bwMode="auto">
            <a:xfrm>
              <a:off x="4704720" y="982460"/>
              <a:ext cx="2171666" cy="441810"/>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smtClean="0">
                  <a:solidFill>
                    <a:prstClr val="black"/>
                  </a:solidFill>
                </a:rPr>
                <a:t>Атырау ЖЭО– </a:t>
              </a:r>
              <a:r>
                <a:rPr lang="ru-RU" sz="1100" dirty="0">
                  <a:solidFill>
                    <a:prstClr val="black"/>
                  </a:solidFill>
                </a:rPr>
                <a:t>25 МВт</a:t>
              </a:r>
            </a:p>
          </p:txBody>
        </p:sp>
        <p:sp>
          <p:nvSpPr>
            <p:cNvPr id="81" name="Rectangle 15"/>
            <p:cNvSpPr>
              <a:spLocks noChangeArrowheads="1"/>
            </p:cNvSpPr>
            <p:nvPr/>
          </p:nvSpPr>
          <p:spPr bwMode="auto">
            <a:xfrm>
              <a:off x="3566501" y="982460"/>
              <a:ext cx="995347" cy="427506"/>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92 МВт</a:t>
              </a:r>
            </a:p>
          </p:txBody>
        </p:sp>
        <p:sp>
          <p:nvSpPr>
            <p:cNvPr id="87" name="Rectangle 15"/>
            <p:cNvSpPr>
              <a:spLocks noChangeArrowheads="1"/>
            </p:cNvSpPr>
            <p:nvPr/>
          </p:nvSpPr>
          <p:spPr bwMode="auto">
            <a:xfrm>
              <a:off x="7020847" y="982460"/>
              <a:ext cx="1871633" cy="427506"/>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endParaRPr lang="ru-RU" sz="1100" dirty="0">
                <a:solidFill>
                  <a:prstClr val="black"/>
                </a:solidFill>
              </a:endParaRPr>
            </a:p>
            <a:p>
              <a:pPr algn="ctr" fontAlgn="auto">
                <a:spcBef>
                  <a:spcPts val="0"/>
                </a:spcBef>
                <a:spcAft>
                  <a:spcPts val="0"/>
                </a:spcAft>
                <a:defRPr/>
              </a:pPr>
              <a:endParaRPr lang="ru-RU" sz="1100" dirty="0">
                <a:solidFill>
                  <a:prstClr val="black"/>
                </a:solidFill>
              </a:endParaRPr>
            </a:p>
            <a:p>
              <a:pPr algn="ctr" fontAlgn="auto">
                <a:spcBef>
                  <a:spcPts val="0"/>
                </a:spcBef>
                <a:spcAft>
                  <a:spcPts val="0"/>
                </a:spcAft>
                <a:defRPr/>
              </a:pPr>
              <a:r>
                <a:rPr lang="ru-RU" sz="1100" dirty="0">
                  <a:solidFill>
                    <a:prstClr val="black"/>
                  </a:solidFill>
                </a:rPr>
                <a:t>КарГРЭС-2 – 55  МВт</a:t>
              </a:r>
            </a:p>
            <a:p>
              <a:pPr algn="ctr" fontAlgn="auto">
                <a:spcBef>
                  <a:spcPts val="0"/>
                </a:spcBef>
                <a:spcAft>
                  <a:spcPts val="0"/>
                </a:spcAft>
                <a:defRPr/>
              </a:pPr>
              <a:r>
                <a:rPr lang="ru-RU" sz="1100" dirty="0">
                  <a:solidFill>
                    <a:prstClr val="black"/>
                  </a:solidFill>
                </a:rPr>
                <a:t>ЭТЦ – 12 МВт</a:t>
              </a:r>
            </a:p>
            <a:p>
              <a:pPr algn="ctr" fontAlgn="auto">
                <a:spcBef>
                  <a:spcPts val="0"/>
                </a:spcBef>
                <a:spcAft>
                  <a:spcPts val="0"/>
                </a:spcAft>
                <a:defRPr/>
              </a:pPr>
              <a:endParaRPr lang="ru-RU" sz="1600" dirty="0">
                <a:solidFill>
                  <a:srgbClr val="003366"/>
                </a:solidFill>
                <a:effectLst>
                  <a:outerShdw blurRad="38100" dist="38100" dir="2700000" algn="tl">
                    <a:srgbClr val="C0C0C0"/>
                  </a:outerShdw>
                </a:effectLst>
              </a:endParaRPr>
            </a:p>
          </p:txBody>
        </p:sp>
      </p:grpSp>
      <p:grpSp>
        <p:nvGrpSpPr>
          <p:cNvPr id="88" name="Группа 2"/>
          <p:cNvGrpSpPr>
            <a:grpSpLocks/>
          </p:cNvGrpSpPr>
          <p:nvPr/>
        </p:nvGrpSpPr>
        <p:grpSpPr bwMode="auto">
          <a:xfrm>
            <a:off x="617861" y="1802655"/>
            <a:ext cx="8569325" cy="427038"/>
            <a:chOff x="323528" y="1630532"/>
            <a:chExt cx="8568952" cy="427544"/>
          </a:xfrm>
        </p:grpSpPr>
        <p:sp>
          <p:nvSpPr>
            <p:cNvPr id="89" name="Rectangle 19"/>
            <p:cNvSpPr>
              <a:spLocks noChangeArrowheads="1"/>
            </p:cNvSpPr>
            <p:nvPr/>
          </p:nvSpPr>
          <p:spPr bwMode="auto">
            <a:xfrm>
              <a:off x="1476003" y="1630532"/>
              <a:ext cx="1944603" cy="427544"/>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prstClr val="black"/>
                  </a:solidFill>
                </a:rPr>
                <a:t>109,7 млрд. </a:t>
              </a:r>
              <a:r>
                <a:rPr lang="ru-RU" sz="1600" dirty="0" err="1" smtClean="0">
                  <a:solidFill>
                    <a:prstClr val="black"/>
                  </a:solidFill>
                </a:rPr>
                <a:t>теңге</a:t>
              </a:r>
              <a:endParaRPr lang="ru-RU" sz="1600" dirty="0">
                <a:solidFill>
                  <a:prstClr val="black"/>
                </a:solidFill>
              </a:endParaRPr>
            </a:p>
          </p:txBody>
        </p:sp>
        <p:sp>
          <p:nvSpPr>
            <p:cNvPr id="90" name="Rectangle 19"/>
            <p:cNvSpPr>
              <a:spLocks noChangeArrowheads="1"/>
            </p:cNvSpPr>
            <p:nvPr/>
          </p:nvSpPr>
          <p:spPr bwMode="auto">
            <a:xfrm>
              <a:off x="4706425" y="1630532"/>
              <a:ext cx="2173192" cy="427544"/>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smtClean="0">
                  <a:solidFill>
                    <a:prstClr val="black"/>
                  </a:solidFill>
                </a:rPr>
                <a:t>Атырау ЖЭО </a:t>
              </a:r>
              <a:r>
                <a:rPr lang="ru-RU" sz="1100" dirty="0">
                  <a:solidFill>
                    <a:prstClr val="black"/>
                  </a:solidFill>
                </a:rPr>
                <a:t>– 50 МВт</a:t>
              </a:r>
            </a:p>
            <a:p>
              <a:pPr algn="ctr" fontAlgn="auto">
                <a:spcBef>
                  <a:spcPts val="0"/>
                </a:spcBef>
                <a:spcAft>
                  <a:spcPts val="0"/>
                </a:spcAft>
                <a:defRPr/>
              </a:pPr>
              <a:r>
                <a:rPr lang="ru-RU" sz="1100" dirty="0" err="1" smtClean="0">
                  <a:solidFill>
                    <a:prstClr val="black"/>
                  </a:solidFill>
                </a:rPr>
                <a:t>Жанажол</a:t>
              </a:r>
              <a:r>
                <a:rPr lang="ru-RU" sz="1100" dirty="0" smtClean="0">
                  <a:solidFill>
                    <a:prstClr val="black"/>
                  </a:solidFill>
                </a:rPr>
                <a:t>  </a:t>
              </a:r>
              <a:r>
                <a:rPr lang="ru-RU" sz="1100" dirty="0">
                  <a:solidFill>
                    <a:prstClr val="black"/>
                  </a:solidFill>
                </a:rPr>
                <a:t>ГТЭС – 48 МВт </a:t>
              </a:r>
            </a:p>
          </p:txBody>
        </p:sp>
        <p:sp>
          <p:nvSpPr>
            <p:cNvPr id="91" name="Rectangle 15"/>
            <p:cNvSpPr>
              <a:spLocks noChangeArrowheads="1"/>
            </p:cNvSpPr>
            <p:nvPr/>
          </p:nvSpPr>
          <p:spPr bwMode="auto">
            <a:xfrm>
              <a:off x="323528" y="1630532"/>
              <a:ext cx="987382" cy="427544"/>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2010 ж</a:t>
              </a:r>
              <a:r>
                <a:rPr lang="ru-RU" sz="1600" dirty="0" smtClean="0">
                  <a:solidFill>
                    <a:srgbClr val="003366"/>
                  </a:solidFill>
                  <a:effectLst>
                    <a:outerShdw blurRad="38100" dist="38100" dir="2700000" algn="tl">
                      <a:srgbClr val="C0C0C0"/>
                    </a:outerShdw>
                  </a:effectLst>
                </a:rPr>
                <a:t>.</a:t>
              </a:r>
              <a:endParaRPr lang="ru-RU" sz="1600" dirty="0">
                <a:solidFill>
                  <a:srgbClr val="003366"/>
                </a:solidFill>
                <a:effectLst>
                  <a:outerShdw blurRad="38100" dist="38100" dir="2700000" algn="tl">
                    <a:srgbClr val="C0C0C0"/>
                  </a:outerShdw>
                </a:effectLst>
              </a:endParaRPr>
            </a:p>
          </p:txBody>
        </p:sp>
        <p:sp>
          <p:nvSpPr>
            <p:cNvPr id="92" name="Rectangle 15"/>
            <p:cNvSpPr>
              <a:spLocks noChangeArrowheads="1"/>
            </p:cNvSpPr>
            <p:nvPr/>
          </p:nvSpPr>
          <p:spPr bwMode="auto">
            <a:xfrm>
              <a:off x="3566650" y="1630532"/>
              <a:ext cx="995319" cy="427544"/>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98 МВт</a:t>
              </a:r>
            </a:p>
          </p:txBody>
        </p:sp>
        <p:sp>
          <p:nvSpPr>
            <p:cNvPr id="93" name="Rectangle 15"/>
            <p:cNvSpPr>
              <a:spLocks noChangeArrowheads="1"/>
            </p:cNvSpPr>
            <p:nvPr/>
          </p:nvSpPr>
          <p:spPr bwMode="auto">
            <a:xfrm>
              <a:off x="7020899" y="1630532"/>
              <a:ext cx="1871581" cy="427544"/>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endParaRPr lang="ru-RU" sz="1600" dirty="0">
                <a:solidFill>
                  <a:srgbClr val="003366"/>
                </a:solidFill>
                <a:effectLst>
                  <a:outerShdw blurRad="38100" dist="38100" dir="2700000" algn="tl">
                    <a:srgbClr val="C0C0C0"/>
                  </a:outerShdw>
                </a:effectLst>
              </a:endParaRPr>
            </a:p>
          </p:txBody>
        </p:sp>
      </p:grpSp>
      <p:grpSp>
        <p:nvGrpSpPr>
          <p:cNvPr id="94" name="Группа 6"/>
          <p:cNvGrpSpPr>
            <a:grpSpLocks/>
          </p:cNvGrpSpPr>
          <p:nvPr/>
        </p:nvGrpSpPr>
        <p:grpSpPr bwMode="auto">
          <a:xfrm>
            <a:off x="627386" y="2836118"/>
            <a:ext cx="8569325" cy="431800"/>
            <a:chOff x="333837" y="2926672"/>
            <a:chExt cx="8568956" cy="430317"/>
          </a:xfrm>
        </p:grpSpPr>
        <p:sp>
          <p:nvSpPr>
            <p:cNvPr id="95" name="Rectangle 19"/>
            <p:cNvSpPr>
              <a:spLocks noChangeArrowheads="1"/>
            </p:cNvSpPr>
            <p:nvPr/>
          </p:nvSpPr>
          <p:spPr bwMode="auto">
            <a:xfrm>
              <a:off x="4716016" y="2926676"/>
              <a:ext cx="2171902" cy="422263"/>
            </a:xfrm>
            <a:prstGeom prst="rect">
              <a:avLst/>
            </a:prstGeom>
            <a:solidFill>
              <a:schemeClr val="bg1"/>
            </a:solidFill>
            <a:ln w="25400">
              <a:solidFill>
                <a:schemeClr val="accent1"/>
              </a:solidFill>
              <a:miter lim="800000"/>
              <a:headEnd/>
              <a:tailEnd/>
            </a:ln>
          </p:spPr>
          <p:txBody>
            <a:bodyPr wrap="none" lIns="91385" tIns="45695" rIns="91385" bIns="45695" anchor="ctr"/>
            <a:lstStyle/>
            <a:p>
              <a:pPr algn="ctr">
                <a:lnSpc>
                  <a:spcPts val="1100"/>
                </a:lnSpc>
              </a:pPr>
              <a:r>
                <a:rPr lang="ru-RU" altLang="ru-RU" sz="1100">
                  <a:solidFill>
                    <a:srgbClr val="000000"/>
                  </a:solidFill>
                </a:rPr>
                <a:t>КарагандаЭнергоцентр – 120 МВт</a:t>
              </a:r>
            </a:p>
            <a:p>
              <a:pPr algn="ctr">
                <a:lnSpc>
                  <a:spcPts val="1100"/>
                </a:lnSpc>
              </a:pPr>
              <a:r>
                <a:rPr lang="ru-RU" altLang="ru-RU" sz="1100">
                  <a:solidFill>
                    <a:srgbClr val="000000"/>
                  </a:solidFill>
                </a:rPr>
                <a:t>Согринская ТЭЦ – 25 МВт</a:t>
              </a:r>
            </a:p>
            <a:p>
              <a:pPr algn="ctr">
                <a:lnSpc>
                  <a:spcPts val="1100"/>
                </a:lnSpc>
              </a:pPr>
              <a:r>
                <a:rPr lang="ru-RU" altLang="ru-RU" sz="1100">
                  <a:solidFill>
                    <a:srgbClr val="000000"/>
                  </a:solidFill>
                </a:rPr>
                <a:t>Кристалл Менеджмент – 87 МВт</a:t>
              </a:r>
            </a:p>
          </p:txBody>
        </p:sp>
        <p:sp>
          <p:nvSpPr>
            <p:cNvPr id="96" name="Rectangle 40"/>
            <p:cNvSpPr>
              <a:spLocks noChangeArrowheads="1"/>
            </p:cNvSpPr>
            <p:nvPr/>
          </p:nvSpPr>
          <p:spPr bwMode="auto">
            <a:xfrm>
              <a:off x="1494250" y="2939328"/>
              <a:ext cx="1936667" cy="417661"/>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prstClr val="black"/>
                  </a:solidFill>
                </a:rPr>
                <a:t>198,8 млрд. </a:t>
              </a:r>
              <a:r>
                <a:rPr lang="ru-RU" sz="1600" dirty="0" err="1" smtClean="0">
                  <a:solidFill>
                    <a:prstClr val="black"/>
                  </a:solidFill>
                </a:rPr>
                <a:t>теңге</a:t>
              </a:r>
              <a:endParaRPr lang="ru-RU" sz="1600" dirty="0">
                <a:solidFill>
                  <a:prstClr val="black"/>
                </a:solidFill>
              </a:endParaRPr>
            </a:p>
          </p:txBody>
        </p:sp>
        <p:sp>
          <p:nvSpPr>
            <p:cNvPr id="97" name="Rectangle 15"/>
            <p:cNvSpPr>
              <a:spLocks noChangeArrowheads="1"/>
            </p:cNvSpPr>
            <p:nvPr/>
          </p:nvSpPr>
          <p:spPr bwMode="auto">
            <a:xfrm>
              <a:off x="333837" y="2926672"/>
              <a:ext cx="995320" cy="427153"/>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2012 </a:t>
              </a:r>
              <a:r>
                <a:rPr lang="ru-RU" sz="1600" dirty="0" smtClean="0">
                  <a:solidFill>
                    <a:srgbClr val="003366"/>
                  </a:solidFill>
                  <a:effectLst>
                    <a:outerShdw blurRad="38100" dist="38100" dir="2700000" algn="tl">
                      <a:srgbClr val="C0C0C0"/>
                    </a:outerShdw>
                  </a:effectLst>
                </a:rPr>
                <a:t>ж.</a:t>
              </a:r>
              <a:endParaRPr lang="ru-RU" sz="1600" dirty="0">
                <a:solidFill>
                  <a:srgbClr val="003366"/>
                </a:solidFill>
                <a:effectLst>
                  <a:outerShdw blurRad="38100" dist="38100" dir="2700000" algn="tl">
                    <a:srgbClr val="C0C0C0"/>
                  </a:outerShdw>
                </a:effectLst>
              </a:endParaRPr>
            </a:p>
          </p:txBody>
        </p:sp>
        <p:sp>
          <p:nvSpPr>
            <p:cNvPr id="98" name="Rectangle 15"/>
            <p:cNvSpPr>
              <a:spLocks noChangeArrowheads="1"/>
            </p:cNvSpPr>
            <p:nvPr/>
          </p:nvSpPr>
          <p:spPr bwMode="auto">
            <a:xfrm>
              <a:off x="3576960" y="2926672"/>
              <a:ext cx="995319" cy="427153"/>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757 МВт</a:t>
              </a:r>
            </a:p>
          </p:txBody>
        </p:sp>
        <p:sp>
          <p:nvSpPr>
            <p:cNvPr id="99" name="Rectangle 15"/>
            <p:cNvSpPr>
              <a:spLocks noChangeArrowheads="1"/>
            </p:cNvSpPr>
            <p:nvPr/>
          </p:nvSpPr>
          <p:spPr bwMode="auto">
            <a:xfrm>
              <a:off x="7031212" y="2926672"/>
              <a:ext cx="1871581" cy="427153"/>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a:solidFill>
                    <a:prstClr val="black"/>
                  </a:solidFill>
                </a:rPr>
                <a:t>Эк-ГРЭС-1 блок №8 – 500 МВт</a:t>
              </a:r>
            </a:p>
            <a:p>
              <a:pPr algn="ctr" fontAlgn="auto">
                <a:spcBef>
                  <a:spcPts val="0"/>
                </a:spcBef>
                <a:spcAft>
                  <a:spcPts val="0"/>
                </a:spcAft>
                <a:defRPr/>
              </a:pPr>
              <a:r>
                <a:rPr lang="ru-RU" sz="1100" dirty="0" err="1">
                  <a:solidFill>
                    <a:prstClr val="black"/>
                  </a:solidFill>
                </a:rPr>
                <a:t>Согринская</a:t>
              </a:r>
              <a:r>
                <a:rPr lang="ru-RU" sz="1100" dirty="0">
                  <a:solidFill>
                    <a:prstClr val="black"/>
                  </a:solidFill>
                </a:rPr>
                <a:t> ТЭЦ – 25 МВт</a:t>
              </a:r>
            </a:p>
          </p:txBody>
        </p:sp>
      </p:grpSp>
      <p:grpSp>
        <p:nvGrpSpPr>
          <p:cNvPr id="100" name="Группа 4"/>
          <p:cNvGrpSpPr>
            <a:grpSpLocks/>
          </p:cNvGrpSpPr>
          <p:nvPr/>
        </p:nvGrpSpPr>
        <p:grpSpPr bwMode="auto">
          <a:xfrm>
            <a:off x="621036" y="2320180"/>
            <a:ext cx="8566150" cy="427038"/>
            <a:chOff x="326484" y="2278604"/>
            <a:chExt cx="8565996" cy="427150"/>
          </a:xfrm>
        </p:grpSpPr>
        <p:sp>
          <p:nvSpPr>
            <p:cNvPr id="101" name="Rectangle 40"/>
            <p:cNvSpPr>
              <a:spLocks noChangeArrowheads="1"/>
            </p:cNvSpPr>
            <p:nvPr/>
          </p:nvSpPr>
          <p:spPr bwMode="auto">
            <a:xfrm>
              <a:off x="1477401" y="2278604"/>
              <a:ext cx="1941477" cy="417623"/>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prstClr val="black"/>
                  </a:solidFill>
                </a:rPr>
                <a:t>142,</a:t>
              </a:r>
              <a:r>
                <a:rPr lang="en-US" sz="1600" dirty="0">
                  <a:solidFill>
                    <a:prstClr val="black"/>
                  </a:solidFill>
                </a:rPr>
                <a:t>0</a:t>
              </a:r>
              <a:r>
                <a:rPr lang="ru-RU" sz="1600" dirty="0">
                  <a:solidFill>
                    <a:prstClr val="black"/>
                  </a:solidFill>
                </a:rPr>
                <a:t> млрд. </a:t>
              </a:r>
              <a:r>
                <a:rPr lang="ru-RU" sz="1600" dirty="0" err="1" smtClean="0">
                  <a:solidFill>
                    <a:prstClr val="black"/>
                  </a:solidFill>
                </a:rPr>
                <a:t>теңге</a:t>
              </a:r>
              <a:endParaRPr lang="ru-RU" sz="1600" dirty="0">
                <a:solidFill>
                  <a:prstClr val="black"/>
                </a:solidFill>
              </a:endParaRPr>
            </a:p>
          </p:txBody>
        </p:sp>
        <p:sp>
          <p:nvSpPr>
            <p:cNvPr id="102" name="Rectangle 19"/>
            <p:cNvSpPr>
              <a:spLocks noChangeArrowheads="1"/>
            </p:cNvSpPr>
            <p:nvPr/>
          </p:nvSpPr>
          <p:spPr bwMode="auto">
            <a:xfrm>
              <a:off x="4706318" y="2278604"/>
              <a:ext cx="2173248" cy="420798"/>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lnSpc>
                  <a:spcPts val="1000"/>
                </a:lnSpc>
                <a:spcBef>
                  <a:spcPts val="0"/>
                </a:spcBef>
                <a:spcAft>
                  <a:spcPts val="0"/>
                </a:spcAft>
                <a:defRPr/>
              </a:pPr>
              <a:r>
                <a:rPr lang="ru-RU" sz="1100" dirty="0" err="1" smtClean="0">
                  <a:solidFill>
                    <a:prstClr val="black"/>
                  </a:solidFill>
                </a:rPr>
                <a:t>Ақсу</a:t>
              </a:r>
              <a:r>
                <a:rPr lang="ru-RU" sz="1100" dirty="0" smtClean="0">
                  <a:solidFill>
                    <a:prstClr val="black"/>
                  </a:solidFill>
                </a:rPr>
                <a:t> </a:t>
              </a:r>
              <a:r>
                <a:rPr lang="ru-RU" sz="1100" dirty="0">
                  <a:solidFill>
                    <a:prstClr val="black"/>
                  </a:solidFill>
                </a:rPr>
                <a:t>ЕЭК– 325 МВт</a:t>
              </a:r>
            </a:p>
            <a:p>
              <a:pPr algn="ctr" fontAlgn="auto">
                <a:lnSpc>
                  <a:spcPts val="1000"/>
                </a:lnSpc>
                <a:spcBef>
                  <a:spcPts val="0"/>
                </a:spcBef>
                <a:spcAft>
                  <a:spcPts val="0"/>
                </a:spcAft>
                <a:defRPr/>
              </a:pPr>
              <a:r>
                <a:rPr lang="ru-RU" sz="1100" dirty="0" smtClean="0">
                  <a:solidFill>
                    <a:prstClr val="black"/>
                  </a:solidFill>
                </a:rPr>
                <a:t>Орал ГТЭС </a:t>
              </a:r>
              <a:r>
                <a:rPr lang="ru-RU" sz="1100" dirty="0">
                  <a:solidFill>
                    <a:prstClr val="black"/>
                  </a:solidFill>
                </a:rPr>
                <a:t>– 54 МВт</a:t>
              </a:r>
            </a:p>
            <a:p>
              <a:pPr algn="ctr" fontAlgn="auto">
                <a:lnSpc>
                  <a:spcPts val="1000"/>
                </a:lnSpc>
                <a:spcBef>
                  <a:spcPts val="0"/>
                </a:spcBef>
                <a:spcAft>
                  <a:spcPts val="0"/>
                </a:spcAft>
                <a:defRPr/>
              </a:pPr>
              <a:r>
                <a:rPr lang="ru-RU" sz="1100" dirty="0" err="1" smtClean="0">
                  <a:solidFill>
                    <a:prstClr val="black"/>
                  </a:solidFill>
                </a:rPr>
                <a:t>Мойнақ</a:t>
              </a:r>
              <a:r>
                <a:rPr lang="ru-RU" sz="1100" dirty="0" smtClean="0">
                  <a:solidFill>
                    <a:prstClr val="black"/>
                  </a:solidFill>
                </a:rPr>
                <a:t> СЭС </a:t>
              </a:r>
              <a:r>
                <a:rPr lang="ru-RU" sz="1100" dirty="0">
                  <a:solidFill>
                    <a:prstClr val="black"/>
                  </a:solidFill>
                </a:rPr>
                <a:t>– 300 МВт </a:t>
              </a:r>
            </a:p>
          </p:txBody>
        </p:sp>
        <p:sp>
          <p:nvSpPr>
            <p:cNvPr id="103" name="Rectangle 15"/>
            <p:cNvSpPr>
              <a:spLocks noChangeArrowheads="1"/>
            </p:cNvSpPr>
            <p:nvPr/>
          </p:nvSpPr>
          <p:spPr bwMode="auto">
            <a:xfrm>
              <a:off x="326484" y="2278604"/>
              <a:ext cx="995345" cy="427150"/>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2011 </a:t>
              </a:r>
              <a:r>
                <a:rPr lang="ru-RU" sz="1600" dirty="0" smtClean="0">
                  <a:solidFill>
                    <a:srgbClr val="003366"/>
                  </a:solidFill>
                  <a:effectLst>
                    <a:outerShdw blurRad="38100" dist="38100" dir="2700000" algn="tl">
                      <a:srgbClr val="C0C0C0"/>
                    </a:outerShdw>
                  </a:effectLst>
                </a:rPr>
                <a:t>ж.</a:t>
              </a:r>
              <a:endParaRPr lang="ru-RU" sz="1600" dirty="0">
                <a:solidFill>
                  <a:srgbClr val="003366"/>
                </a:solidFill>
                <a:effectLst>
                  <a:outerShdw blurRad="38100" dist="38100" dir="2700000" algn="tl">
                    <a:srgbClr val="C0C0C0"/>
                  </a:outerShdw>
                </a:effectLst>
              </a:endParaRPr>
            </a:p>
          </p:txBody>
        </p:sp>
        <p:sp>
          <p:nvSpPr>
            <p:cNvPr id="104" name="Rectangle 15"/>
            <p:cNvSpPr>
              <a:spLocks noChangeArrowheads="1"/>
            </p:cNvSpPr>
            <p:nvPr/>
          </p:nvSpPr>
          <p:spPr bwMode="auto">
            <a:xfrm>
              <a:off x="3566514" y="2278604"/>
              <a:ext cx="995344" cy="427150"/>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744 МВт</a:t>
              </a:r>
            </a:p>
          </p:txBody>
        </p:sp>
        <p:sp>
          <p:nvSpPr>
            <p:cNvPr id="105" name="Rectangle 15"/>
            <p:cNvSpPr>
              <a:spLocks noChangeArrowheads="1"/>
            </p:cNvSpPr>
            <p:nvPr/>
          </p:nvSpPr>
          <p:spPr bwMode="auto">
            <a:xfrm>
              <a:off x="7020852" y="2278604"/>
              <a:ext cx="1871628" cy="427150"/>
            </a:xfrm>
            <a:prstGeom prst="rect">
              <a:avLst/>
            </a:prstGeom>
            <a:ln w="25400">
              <a:solidFill>
                <a:schemeClr val="accent1"/>
              </a:solidFill>
              <a:headEnd/>
              <a:tailEnd/>
            </a:ln>
          </p:spPr>
          <p:style>
            <a:lnRef idx="2">
              <a:schemeClr val="accent6"/>
            </a:lnRef>
            <a:fillRef idx="1">
              <a:schemeClr val="lt1"/>
            </a:fillRef>
            <a:effectRef idx="0">
              <a:schemeClr val="accent6"/>
            </a:effectRef>
            <a:fontRef idx="minor">
              <a:schemeClr val="dk1"/>
            </a:fontRef>
          </p:style>
          <p:txBody>
            <a:bodyPr wrap="none" lIns="91385" tIns="45695" rIns="91385" bIns="45695" anchor="ctr"/>
            <a:lstStyle/>
            <a:p>
              <a:pPr algn="ctr" fontAlgn="auto">
                <a:spcBef>
                  <a:spcPts val="0"/>
                </a:spcBef>
                <a:spcAft>
                  <a:spcPts val="0"/>
                </a:spcAft>
                <a:defRPr/>
              </a:pPr>
              <a:endParaRPr lang="ru-RU" sz="1100" dirty="0">
                <a:solidFill>
                  <a:prstClr val="black"/>
                </a:solidFill>
              </a:endParaRPr>
            </a:p>
            <a:p>
              <a:pPr algn="ctr" fontAlgn="auto">
                <a:spcBef>
                  <a:spcPts val="0"/>
                </a:spcBef>
                <a:spcAft>
                  <a:spcPts val="0"/>
                </a:spcAft>
                <a:defRPr/>
              </a:pPr>
              <a:endParaRPr lang="ru-RU" sz="1100" dirty="0">
                <a:solidFill>
                  <a:prstClr val="black"/>
                </a:solidFill>
              </a:endParaRPr>
            </a:p>
            <a:p>
              <a:pPr algn="ctr" fontAlgn="auto">
                <a:spcBef>
                  <a:spcPts val="0"/>
                </a:spcBef>
                <a:spcAft>
                  <a:spcPts val="0"/>
                </a:spcAft>
                <a:defRPr/>
              </a:pPr>
              <a:r>
                <a:rPr lang="ru-RU" sz="1100" dirty="0">
                  <a:solidFill>
                    <a:prstClr val="black"/>
                  </a:solidFill>
                </a:rPr>
                <a:t>Павлодарэнерго – 65 МВт</a:t>
              </a:r>
            </a:p>
            <a:p>
              <a:pPr algn="ctr" fontAlgn="auto">
                <a:spcBef>
                  <a:spcPts val="0"/>
                </a:spcBef>
                <a:spcAft>
                  <a:spcPts val="0"/>
                </a:spcAft>
                <a:defRPr/>
              </a:pPr>
              <a:endParaRPr lang="ru-RU" sz="1600" dirty="0">
                <a:solidFill>
                  <a:srgbClr val="003366"/>
                </a:solidFill>
                <a:effectLst>
                  <a:outerShdw blurRad="38100" dist="38100" dir="2700000" algn="tl">
                    <a:srgbClr val="C0C0C0"/>
                  </a:outerShdw>
                </a:effectLst>
              </a:endParaRPr>
            </a:p>
          </p:txBody>
        </p:sp>
      </p:grpSp>
      <p:grpSp>
        <p:nvGrpSpPr>
          <p:cNvPr id="106" name="Группа 7"/>
          <p:cNvGrpSpPr>
            <a:grpSpLocks/>
          </p:cNvGrpSpPr>
          <p:nvPr/>
        </p:nvGrpSpPr>
        <p:grpSpPr bwMode="auto">
          <a:xfrm>
            <a:off x="624211" y="3356818"/>
            <a:ext cx="8569325" cy="430212"/>
            <a:chOff x="330155" y="3574748"/>
            <a:chExt cx="8568956" cy="430316"/>
          </a:xfrm>
        </p:grpSpPr>
        <p:sp>
          <p:nvSpPr>
            <p:cNvPr id="107" name="Rectangle 19"/>
            <p:cNvSpPr>
              <a:spLocks noChangeArrowheads="1"/>
            </p:cNvSpPr>
            <p:nvPr/>
          </p:nvSpPr>
          <p:spPr bwMode="auto">
            <a:xfrm>
              <a:off x="4712334" y="3574751"/>
              <a:ext cx="2171902" cy="422263"/>
            </a:xfrm>
            <a:prstGeom prst="rect">
              <a:avLst/>
            </a:prstGeom>
            <a:solidFill>
              <a:schemeClr val="bg1"/>
            </a:solidFill>
            <a:ln w="25400">
              <a:solidFill>
                <a:schemeClr val="accent1"/>
              </a:solidFill>
              <a:miter lim="800000"/>
              <a:headEnd/>
              <a:tailEnd/>
            </a:ln>
          </p:spPr>
          <p:txBody>
            <a:bodyPr wrap="none" lIns="91385" tIns="45695" rIns="91385" bIns="45695" anchor="ctr"/>
            <a:lstStyle/>
            <a:p>
              <a:pPr algn="ctr"/>
              <a:r>
                <a:rPr lang="ru-RU" altLang="ru-RU" sz="1100" dirty="0" err="1">
                  <a:solidFill>
                    <a:srgbClr val="000000"/>
                  </a:solidFill>
                </a:rPr>
                <a:t>СевКазЭнерго</a:t>
              </a:r>
              <a:r>
                <a:rPr lang="ru-RU" altLang="ru-RU" sz="1100" dirty="0">
                  <a:solidFill>
                    <a:srgbClr val="000000"/>
                  </a:solidFill>
                </a:rPr>
                <a:t> – 27 МВт</a:t>
              </a:r>
            </a:p>
            <a:p>
              <a:pPr algn="ctr"/>
              <a:r>
                <a:rPr lang="ru-RU" altLang="ru-RU" sz="1100" dirty="0" err="1" smtClean="0">
                  <a:solidFill>
                    <a:srgbClr val="000000"/>
                  </a:solidFill>
                </a:rPr>
                <a:t>Ақсу</a:t>
              </a:r>
              <a:r>
                <a:rPr lang="ru-RU" altLang="ru-RU" sz="1100" dirty="0" smtClean="0">
                  <a:solidFill>
                    <a:srgbClr val="000000"/>
                  </a:solidFill>
                </a:rPr>
                <a:t> </a:t>
              </a:r>
              <a:r>
                <a:rPr lang="ru-RU" altLang="ru-RU" sz="1100" dirty="0">
                  <a:solidFill>
                    <a:srgbClr val="000000"/>
                  </a:solidFill>
                </a:rPr>
                <a:t>ЕЭК– 25 МВт</a:t>
              </a:r>
            </a:p>
          </p:txBody>
        </p:sp>
        <p:sp>
          <p:nvSpPr>
            <p:cNvPr id="108" name="Rectangle 40"/>
            <p:cNvSpPr>
              <a:spLocks noChangeArrowheads="1"/>
            </p:cNvSpPr>
            <p:nvPr/>
          </p:nvSpPr>
          <p:spPr bwMode="auto">
            <a:xfrm>
              <a:off x="1490568" y="3587451"/>
              <a:ext cx="1936667" cy="417613"/>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prstClr val="black"/>
                  </a:solidFill>
                </a:rPr>
                <a:t>176,3 млрд. </a:t>
              </a:r>
              <a:r>
                <a:rPr lang="ru-RU" sz="1600" dirty="0" err="1" smtClean="0">
                  <a:solidFill>
                    <a:prstClr val="black"/>
                  </a:solidFill>
                </a:rPr>
                <a:t>теңге</a:t>
              </a:r>
              <a:endParaRPr lang="ru-RU" sz="1600" dirty="0">
                <a:solidFill>
                  <a:prstClr val="black"/>
                </a:solidFill>
              </a:endParaRPr>
            </a:p>
          </p:txBody>
        </p:sp>
        <p:sp>
          <p:nvSpPr>
            <p:cNvPr id="109" name="Rectangle 15"/>
            <p:cNvSpPr>
              <a:spLocks noChangeArrowheads="1"/>
            </p:cNvSpPr>
            <p:nvPr/>
          </p:nvSpPr>
          <p:spPr bwMode="auto">
            <a:xfrm>
              <a:off x="330155" y="3574748"/>
              <a:ext cx="995320" cy="427140"/>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smtClean="0">
                  <a:solidFill>
                    <a:srgbClr val="003366"/>
                  </a:solidFill>
                  <a:effectLst>
                    <a:outerShdw blurRad="38100" dist="38100" dir="2700000" algn="tl">
                      <a:srgbClr val="C0C0C0"/>
                    </a:outerShdw>
                  </a:effectLst>
                </a:rPr>
                <a:t>2013ж.</a:t>
              </a:r>
              <a:endParaRPr lang="ru-RU" sz="1600" dirty="0">
                <a:solidFill>
                  <a:srgbClr val="003366"/>
                </a:solidFill>
                <a:effectLst>
                  <a:outerShdw blurRad="38100" dist="38100" dir="2700000" algn="tl">
                    <a:srgbClr val="C0C0C0"/>
                  </a:outerShdw>
                </a:effectLst>
              </a:endParaRPr>
            </a:p>
          </p:txBody>
        </p:sp>
        <p:sp>
          <p:nvSpPr>
            <p:cNvPr id="110" name="Rectangle 15"/>
            <p:cNvSpPr>
              <a:spLocks noChangeArrowheads="1"/>
            </p:cNvSpPr>
            <p:nvPr/>
          </p:nvSpPr>
          <p:spPr bwMode="auto">
            <a:xfrm>
              <a:off x="3573278" y="3574748"/>
              <a:ext cx="995319" cy="427140"/>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85 МВт</a:t>
              </a:r>
            </a:p>
          </p:txBody>
        </p:sp>
        <p:sp>
          <p:nvSpPr>
            <p:cNvPr id="111" name="Rectangle 15"/>
            <p:cNvSpPr>
              <a:spLocks noChangeArrowheads="1"/>
            </p:cNvSpPr>
            <p:nvPr/>
          </p:nvSpPr>
          <p:spPr bwMode="auto">
            <a:xfrm>
              <a:off x="7027530" y="3574748"/>
              <a:ext cx="1871581" cy="427140"/>
            </a:xfrm>
            <a:prstGeom prst="rect">
              <a:avLst/>
            </a:prstGeom>
            <a:ln w="25400">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err="1">
                  <a:solidFill>
                    <a:prstClr val="black"/>
                  </a:solidFill>
                </a:rPr>
                <a:t>СевКазЭнерго</a:t>
              </a:r>
              <a:r>
                <a:rPr lang="ru-RU" sz="1100" dirty="0">
                  <a:solidFill>
                    <a:prstClr val="black"/>
                  </a:solidFill>
                </a:rPr>
                <a:t> – 33 МВт</a:t>
              </a:r>
            </a:p>
          </p:txBody>
        </p:sp>
      </p:grpSp>
      <p:sp>
        <p:nvSpPr>
          <p:cNvPr id="112" name="Rectangle 19"/>
          <p:cNvSpPr>
            <a:spLocks noChangeArrowheads="1"/>
          </p:cNvSpPr>
          <p:nvPr/>
        </p:nvSpPr>
        <p:spPr bwMode="auto">
          <a:xfrm>
            <a:off x="5010474" y="4234705"/>
            <a:ext cx="2171700" cy="346075"/>
          </a:xfrm>
          <a:prstGeom prst="rect">
            <a:avLst/>
          </a:prstGeom>
          <a:solidFill>
            <a:schemeClr val="bg1"/>
          </a:solidFill>
          <a:ln w="25400">
            <a:solidFill>
              <a:srgbClr val="FFC000"/>
            </a:solidFill>
            <a:miter lim="800000"/>
            <a:headEnd/>
            <a:tailEnd/>
          </a:ln>
        </p:spPr>
        <p:txBody>
          <a:bodyPr wrap="none" lIns="91385" tIns="45695" rIns="91385" bIns="45695" anchor="ctr"/>
          <a:lstStyle/>
          <a:p>
            <a:pPr algn="ctr"/>
            <a:r>
              <a:rPr lang="ru-RU" altLang="ru-RU" sz="1100" dirty="0" err="1">
                <a:solidFill>
                  <a:srgbClr val="000000"/>
                </a:solidFill>
              </a:rPr>
              <a:t>СевКазЭнерго</a:t>
            </a:r>
            <a:r>
              <a:rPr lang="ru-RU" altLang="ru-RU" sz="1100" dirty="0">
                <a:solidFill>
                  <a:srgbClr val="000000"/>
                </a:solidFill>
              </a:rPr>
              <a:t> – 21 МВт</a:t>
            </a:r>
          </a:p>
          <a:p>
            <a:pPr algn="ctr"/>
            <a:r>
              <a:rPr lang="ru-RU" altLang="ru-RU" sz="1100" dirty="0" err="1" smtClean="0">
                <a:solidFill>
                  <a:srgbClr val="000000"/>
                </a:solidFill>
              </a:rPr>
              <a:t>Актөбе</a:t>
            </a:r>
            <a:r>
              <a:rPr lang="ru-RU" altLang="ru-RU" sz="1100" dirty="0" smtClean="0">
                <a:solidFill>
                  <a:srgbClr val="000000"/>
                </a:solidFill>
              </a:rPr>
              <a:t> ЖЭК </a:t>
            </a:r>
            <a:r>
              <a:rPr lang="ru-RU" altLang="ru-RU" sz="1100" dirty="0">
                <a:solidFill>
                  <a:srgbClr val="000000"/>
                </a:solidFill>
              </a:rPr>
              <a:t>– 16 МВт</a:t>
            </a:r>
          </a:p>
        </p:txBody>
      </p:sp>
      <p:sp>
        <p:nvSpPr>
          <p:cNvPr id="113" name="Rectangle 40"/>
          <p:cNvSpPr>
            <a:spLocks noChangeArrowheads="1"/>
          </p:cNvSpPr>
          <p:nvPr/>
        </p:nvSpPr>
        <p:spPr bwMode="auto">
          <a:xfrm>
            <a:off x="1787849" y="4234705"/>
            <a:ext cx="1936750" cy="455613"/>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smtClean="0">
                <a:solidFill>
                  <a:prstClr val="black"/>
                </a:solidFill>
              </a:rPr>
              <a:t>163,4 </a:t>
            </a:r>
            <a:r>
              <a:rPr lang="ru-RU" sz="1600" dirty="0">
                <a:solidFill>
                  <a:prstClr val="black"/>
                </a:solidFill>
              </a:rPr>
              <a:t>млрд. </a:t>
            </a:r>
            <a:r>
              <a:rPr lang="ru-RU" sz="1600" dirty="0" err="1" smtClean="0">
                <a:solidFill>
                  <a:prstClr val="black"/>
                </a:solidFill>
              </a:rPr>
              <a:t>теңге</a:t>
            </a:r>
            <a:endParaRPr lang="ru-RU" sz="1600" dirty="0">
              <a:solidFill>
                <a:prstClr val="black"/>
              </a:solidFill>
            </a:endParaRPr>
          </a:p>
        </p:txBody>
      </p:sp>
      <p:sp>
        <p:nvSpPr>
          <p:cNvPr id="114" name="Rectangle 15"/>
          <p:cNvSpPr>
            <a:spLocks noChangeArrowheads="1"/>
          </p:cNvSpPr>
          <p:nvPr/>
        </p:nvSpPr>
        <p:spPr bwMode="auto">
          <a:xfrm>
            <a:off x="627386" y="4222005"/>
            <a:ext cx="995363" cy="466725"/>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2014 ж</a:t>
            </a:r>
            <a:r>
              <a:rPr lang="ru-RU" sz="1600" dirty="0" smtClean="0">
                <a:solidFill>
                  <a:srgbClr val="003366"/>
                </a:solidFill>
                <a:effectLst>
                  <a:outerShdw blurRad="38100" dist="38100" dir="2700000" algn="tl">
                    <a:srgbClr val="C0C0C0"/>
                  </a:outerShdw>
                </a:effectLst>
              </a:rPr>
              <a:t>.</a:t>
            </a:r>
            <a:endParaRPr lang="ru-RU" sz="1600" dirty="0">
              <a:solidFill>
                <a:srgbClr val="003366"/>
              </a:solidFill>
              <a:effectLst>
                <a:outerShdw blurRad="38100" dist="38100" dir="2700000" algn="tl">
                  <a:srgbClr val="C0C0C0"/>
                </a:outerShdw>
              </a:effectLst>
            </a:endParaRPr>
          </a:p>
        </p:txBody>
      </p:sp>
      <p:sp>
        <p:nvSpPr>
          <p:cNvPr id="115" name="Rectangle 15"/>
          <p:cNvSpPr>
            <a:spLocks noChangeArrowheads="1"/>
          </p:cNvSpPr>
          <p:nvPr/>
        </p:nvSpPr>
        <p:spPr bwMode="auto">
          <a:xfrm>
            <a:off x="3870649" y="4222005"/>
            <a:ext cx="995362" cy="466725"/>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593 МВт</a:t>
            </a:r>
          </a:p>
        </p:txBody>
      </p:sp>
      <p:sp>
        <p:nvSpPr>
          <p:cNvPr id="116" name="Rectangle 15"/>
          <p:cNvSpPr>
            <a:spLocks noChangeArrowheads="1"/>
          </p:cNvSpPr>
          <p:nvPr/>
        </p:nvSpPr>
        <p:spPr bwMode="auto">
          <a:xfrm>
            <a:off x="7325049" y="4222005"/>
            <a:ext cx="1871662" cy="465138"/>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a:solidFill>
                  <a:prstClr val="black"/>
                </a:solidFill>
              </a:rPr>
              <a:t>Эк-ГРЭС-1 </a:t>
            </a:r>
            <a:r>
              <a:rPr lang="ru-RU" sz="1100" dirty="0" smtClean="0">
                <a:solidFill>
                  <a:prstClr val="black"/>
                </a:solidFill>
              </a:rPr>
              <a:t>№2 </a:t>
            </a:r>
            <a:r>
              <a:rPr lang="ru-RU" sz="1100" dirty="0" err="1" smtClean="0">
                <a:solidFill>
                  <a:prstClr val="black"/>
                </a:solidFill>
              </a:rPr>
              <a:t>блогі</a:t>
            </a:r>
            <a:r>
              <a:rPr lang="ru-RU" sz="1100" dirty="0" smtClean="0">
                <a:solidFill>
                  <a:prstClr val="black"/>
                </a:solidFill>
              </a:rPr>
              <a:t> </a:t>
            </a:r>
            <a:r>
              <a:rPr lang="ru-RU" sz="1100" dirty="0">
                <a:solidFill>
                  <a:prstClr val="black"/>
                </a:solidFill>
              </a:rPr>
              <a:t>– 500 МВт</a:t>
            </a:r>
          </a:p>
          <a:p>
            <a:pPr algn="ctr" fontAlgn="auto">
              <a:spcBef>
                <a:spcPts val="0"/>
              </a:spcBef>
              <a:spcAft>
                <a:spcPts val="0"/>
              </a:spcAft>
              <a:defRPr/>
            </a:pPr>
            <a:r>
              <a:rPr lang="ru-RU" sz="1100" dirty="0" err="1">
                <a:solidFill>
                  <a:prstClr val="black"/>
                </a:solidFill>
              </a:rPr>
              <a:t>СевКазЭнерго</a:t>
            </a:r>
            <a:r>
              <a:rPr lang="ru-RU" sz="1100" dirty="0">
                <a:solidFill>
                  <a:prstClr val="black"/>
                </a:solidFill>
              </a:rPr>
              <a:t> – 42 МВт</a:t>
            </a:r>
          </a:p>
          <a:p>
            <a:pPr algn="ctr" fontAlgn="auto">
              <a:spcBef>
                <a:spcPts val="0"/>
              </a:spcBef>
              <a:spcAft>
                <a:spcPts val="0"/>
              </a:spcAft>
              <a:defRPr/>
            </a:pPr>
            <a:r>
              <a:rPr lang="ru-RU" sz="1100" dirty="0" err="1" smtClean="0">
                <a:solidFill>
                  <a:prstClr val="black"/>
                </a:solidFill>
              </a:rPr>
              <a:t>Актөбе </a:t>
            </a:r>
            <a:r>
              <a:rPr lang="ru-RU" sz="1100" dirty="0" smtClean="0">
                <a:solidFill>
                  <a:prstClr val="black"/>
                </a:solidFill>
              </a:rPr>
              <a:t>ЖЭК </a:t>
            </a:r>
            <a:r>
              <a:rPr lang="ru-RU" sz="1100" dirty="0">
                <a:solidFill>
                  <a:prstClr val="black"/>
                </a:solidFill>
              </a:rPr>
              <a:t>– 14 МВт</a:t>
            </a:r>
            <a:endParaRPr lang="ru-RU" sz="1600" dirty="0">
              <a:solidFill>
                <a:srgbClr val="003366"/>
              </a:solidFill>
              <a:effectLst>
                <a:outerShdw blurRad="38100" dist="38100" dir="2700000" algn="tl">
                  <a:srgbClr val="C0C0C0"/>
                </a:outerShdw>
              </a:effectLst>
            </a:endParaRPr>
          </a:p>
        </p:txBody>
      </p:sp>
      <p:sp>
        <p:nvSpPr>
          <p:cNvPr id="117" name="Rectangle 19"/>
          <p:cNvSpPr>
            <a:spLocks noChangeArrowheads="1"/>
          </p:cNvSpPr>
          <p:nvPr/>
        </p:nvSpPr>
        <p:spPr bwMode="auto">
          <a:xfrm>
            <a:off x="5010474" y="4676030"/>
            <a:ext cx="2171700" cy="684213"/>
          </a:xfrm>
          <a:prstGeom prst="rect">
            <a:avLst/>
          </a:prstGeom>
          <a:solidFill>
            <a:schemeClr val="bg1"/>
          </a:solidFill>
          <a:ln w="25400">
            <a:solidFill>
              <a:srgbClr val="FFC000"/>
            </a:solidFill>
            <a:miter lim="800000"/>
            <a:headEnd/>
            <a:tailEnd/>
          </a:ln>
        </p:spPr>
        <p:txBody>
          <a:bodyPr wrap="none" lIns="91385" tIns="45695" rIns="91385" bIns="45695" anchor="ctr"/>
          <a:lstStyle/>
          <a:p>
            <a:pPr algn="ctr"/>
            <a:r>
              <a:rPr lang="ru-RU" altLang="ru-RU" sz="1100" dirty="0" err="1" smtClean="0">
                <a:solidFill>
                  <a:srgbClr val="000000"/>
                </a:solidFill>
              </a:rPr>
              <a:t>СевКазЭнерго</a:t>
            </a:r>
            <a:r>
              <a:rPr lang="ru-RU" altLang="ru-RU" sz="1100" dirty="0" smtClean="0">
                <a:solidFill>
                  <a:srgbClr val="000000"/>
                </a:solidFill>
              </a:rPr>
              <a:t>–21 МВт</a:t>
            </a:r>
          </a:p>
          <a:p>
            <a:pPr algn="ctr"/>
            <a:r>
              <a:rPr lang="ru-RU" altLang="ru-RU" sz="1100" dirty="0" smtClean="0">
                <a:solidFill>
                  <a:srgbClr val="000000"/>
                </a:solidFill>
              </a:rPr>
              <a:t>УК ЖЭК – 120 МВт</a:t>
            </a:r>
            <a:endParaRPr lang="ru-RU" altLang="ru-RU" sz="1100" dirty="0">
              <a:solidFill>
                <a:srgbClr val="000000"/>
              </a:solidFill>
            </a:endParaRPr>
          </a:p>
          <a:p>
            <a:pPr algn="ctr"/>
            <a:r>
              <a:rPr lang="ru-RU" altLang="ru-RU" sz="1100" dirty="0" err="1" smtClean="0">
                <a:solidFill>
                  <a:srgbClr val="000000"/>
                </a:solidFill>
              </a:rPr>
              <a:t>АктөбеЖЭК</a:t>
            </a:r>
            <a:r>
              <a:rPr lang="ru-RU" altLang="ru-RU" sz="1100" dirty="0" smtClean="0">
                <a:solidFill>
                  <a:srgbClr val="000000"/>
                </a:solidFill>
              </a:rPr>
              <a:t>– 30 МВт</a:t>
            </a:r>
          </a:p>
          <a:p>
            <a:pPr algn="ctr"/>
            <a:r>
              <a:rPr lang="ru-RU" altLang="ru-RU" sz="1100" dirty="0" smtClean="0">
                <a:solidFill>
                  <a:srgbClr val="000000"/>
                </a:solidFill>
              </a:rPr>
              <a:t>Павлодар </a:t>
            </a:r>
            <a:r>
              <a:rPr lang="ru-RU" altLang="ru-RU" sz="1100" dirty="0" err="1" smtClean="0">
                <a:solidFill>
                  <a:srgbClr val="000000"/>
                </a:solidFill>
              </a:rPr>
              <a:t>энерго</a:t>
            </a:r>
            <a:r>
              <a:rPr lang="ru-RU" altLang="ru-RU" sz="1100" dirty="0" smtClean="0">
                <a:solidFill>
                  <a:srgbClr val="000000"/>
                </a:solidFill>
              </a:rPr>
              <a:t> – 20 МВт</a:t>
            </a:r>
            <a:endParaRPr lang="ru-RU" altLang="ru-RU" sz="1100" dirty="0">
              <a:solidFill>
                <a:srgbClr val="000000"/>
              </a:solidFill>
            </a:endParaRPr>
          </a:p>
        </p:txBody>
      </p:sp>
      <p:sp>
        <p:nvSpPr>
          <p:cNvPr id="118" name="Rectangle 40"/>
          <p:cNvSpPr>
            <a:spLocks noChangeArrowheads="1"/>
          </p:cNvSpPr>
          <p:nvPr/>
        </p:nvSpPr>
        <p:spPr bwMode="auto">
          <a:xfrm>
            <a:off x="1787849" y="4803030"/>
            <a:ext cx="1936750" cy="455613"/>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smtClean="0">
                <a:solidFill>
                  <a:prstClr val="black"/>
                </a:solidFill>
              </a:rPr>
              <a:t>178,3 </a:t>
            </a:r>
            <a:r>
              <a:rPr lang="ru-RU" sz="1600" dirty="0">
                <a:solidFill>
                  <a:prstClr val="black"/>
                </a:solidFill>
              </a:rPr>
              <a:t>млрд. </a:t>
            </a:r>
            <a:r>
              <a:rPr lang="ru-RU" sz="1600" dirty="0" err="1" smtClean="0">
                <a:solidFill>
                  <a:prstClr val="black"/>
                </a:solidFill>
              </a:rPr>
              <a:t>теңге</a:t>
            </a:r>
            <a:endParaRPr lang="ru-RU" sz="1600" dirty="0">
              <a:solidFill>
                <a:prstClr val="black"/>
              </a:solidFill>
            </a:endParaRPr>
          </a:p>
        </p:txBody>
      </p:sp>
      <p:sp>
        <p:nvSpPr>
          <p:cNvPr id="119" name="Rectangle 15"/>
          <p:cNvSpPr>
            <a:spLocks noChangeArrowheads="1"/>
          </p:cNvSpPr>
          <p:nvPr/>
        </p:nvSpPr>
        <p:spPr bwMode="auto">
          <a:xfrm>
            <a:off x="627386" y="4790330"/>
            <a:ext cx="995363" cy="466725"/>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2015 </a:t>
            </a:r>
            <a:r>
              <a:rPr lang="ru-RU" sz="1600" dirty="0" smtClean="0">
                <a:solidFill>
                  <a:srgbClr val="003366"/>
                </a:solidFill>
                <a:effectLst>
                  <a:outerShdw blurRad="38100" dist="38100" dir="2700000" algn="tl">
                    <a:srgbClr val="C0C0C0"/>
                  </a:outerShdw>
                </a:effectLst>
              </a:rPr>
              <a:t>ж.</a:t>
            </a:r>
            <a:endParaRPr lang="ru-RU" sz="1600" dirty="0">
              <a:solidFill>
                <a:srgbClr val="003366"/>
              </a:solidFill>
              <a:effectLst>
                <a:outerShdw blurRad="38100" dist="38100" dir="2700000" algn="tl">
                  <a:srgbClr val="C0C0C0"/>
                </a:outerShdw>
              </a:effectLst>
            </a:endParaRPr>
          </a:p>
        </p:txBody>
      </p:sp>
      <p:sp>
        <p:nvSpPr>
          <p:cNvPr id="120" name="Rectangle 15"/>
          <p:cNvSpPr>
            <a:spLocks noChangeArrowheads="1"/>
          </p:cNvSpPr>
          <p:nvPr/>
        </p:nvSpPr>
        <p:spPr bwMode="auto">
          <a:xfrm>
            <a:off x="3870649" y="4790330"/>
            <a:ext cx="995362" cy="466725"/>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940 МВт</a:t>
            </a:r>
          </a:p>
        </p:txBody>
      </p:sp>
      <p:sp>
        <p:nvSpPr>
          <p:cNvPr id="121" name="Rectangle 15"/>
          <p:cNvSpPr>
            <a:spLocks noChangeArrowheads="1"/>
          </p:cNvSpPr>
          <p:nvPr/>
        </p:nvSpPr>
        <p:spPr bwMode="auto">
          <a:xfrm>
            <a:off x="7325049" y="4790330"/>
            <a:ext cx="1871662" cy="465138"/>
          </a:xfrm>
          <a:prstGeom prst="rect">
            <a:avLst/>
          </a:prstGeom>
          <a:ln w="25400">
            <a:solidFill>
              <a:srgbClr val="FFC000"/>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smtClean="0">
                <a:solidFill>
                  <a:prstClr val="black"/>
                </a:solidFill>
              </a:rPr>
              <a:t/>
            </a:r>
            <a:br>
              <a:rPr lang="ru-RU" sz="1100" dirty="0" smtClean="0">
                <a:solidFill>
                  <a:prstClr val="black"/>
                </a:solidFill>
              </a:rPr>
            </a:br>
            <a:r>
              <a:rPr lang="ru-RU" sz="1100" dirty="0" err="1" smtClean="0">
                <a:solidFill>
                  <a:prstClr val="black"/>
                </a:solidFill>
              </a:rPr>
              <a:t>СевКазЭнерго</a:t>
            </a:r>
            <a:r>
              <a:rPr lang="ru-RU" sz="1100" dirty="0">
                <a:solidFill>
                  <a:prstClr val="black"/>
                </a:solidFill>
              </a:rPr>
              <a:t>– </a:t>
            </a:r>
            <a:r>
              <a:rPr lang="ru-RU" sz="1100" dirty="0" smtClean="0">
                <a:solidFill>
                  <a:prstClr val="black"/>
                </a:solidFill>
              </a:rPr>
              <a:t>24 </a:t>
            </a:r>
            <a:r>
              <a:rPr lang="ru-RU" sz="1100" dirty="0">
                <a:solidFill>
                  <a:prstClr val="black"/>
                </a:solidFill>
              </a:rPr>
              <a:t>МВт</a:t>
            </a:r>
          </a:p>
          <a:p>
            <a:pPr algn="ctr" fontAlgn="auto">
              <a:spcBef>
                <a:spcPts val="0"/>
              </a:spcBef>
              <a:spcAft>
                <a:spcPts val="0"/>
              </a:spcAft>
              <a:defRPr/>
            </a:pPr>
            <a:endParaRPr lang="ru-RU" sz="1100" dirty="0">
              <a:solidFill>
                <a:prstClr val="black"/>
              </a:solidFill>
            </a:endParaRPr>
          </a:p>
        </p:txBody>
      </p:sp>
      <p:sp>
        <p:nvSpPr>
          <p:cNvPr id="122" name="Rectangle 19"/>
          <p:cNvSpPr>
            <a:spLocks noChangeArrowheads="1"/>
          </p:cNvSpPr>
          <p:nvPr/>
        </p:nvSpPr>
        <p:spPr bwMode="auto">
          <a:xfrm>
            <a:off x="5010474" y="6093296"/>
            <a:ext cx="2171700" cy="569913"/>
          </a:xfrm>
          <a:prstGeom prst="rect">
            <a:avLst/>
          </a:prstGeom>
          <a:solidFill>
            <a:schemeClr val="bg1"/>
          </a:solidFill>
          <a:ln w="25400">
            <a:solidFill>
              <a:schemeClr val="bg1">
                <a:lumMod val="50000"/>
              </a:schemeClr>
            </a:solidFill>
            <a:miter lim="800000"/>
            <a:headEnd/>
            <a:tailEnd/>
          </a:ln>
        </p:spPr>
        <p:txBody>
          <a:bodyPr wrap="none" lIns="91385" tIns="45695" rIns="91385" bIns="45695" anchor="ctr"/>
          <a:lstStyle/>
          <a:p>
            <a:pPr algn="ctr">
              <a:defRPr/>
            </a:pPr>
            <a:r>
              <a:rPr lang="ru-RU" altLang="ru-RU" sz="1100" dirty="0" err="1" smtClean="0">
                <a:solidFill>
                  <a:srgbClr val="000000"/>
                </a:solidFill>
              </a:rPr>
              <a:t>Ақсу</a:t>
            </a:r>
            <a:r>
              <a:rPr lang="ru-RU" altLang="ru-RU" sz="1100" dirty="0" smtClean="0">
                <a:solidFill>
                  <a:srgbClr val="000000"/>
                </a:solidFill>
              </a:rPr>
              <a:t> </a:t>
            </a:r>
            <a:r>
              <a:rPr lang="ru-RU" altLang="ru-RU" sz="1100" dirty="0">
                <a:solidFill>
                  <a:srgbClr val="000000"/>
                </a:solidFill>
              </a:rPr>
              <a:t>ЕЭК– 25 МВт</a:t>
            </a:r>
          </a:p>
          <a:p>
            <a:pPr algn="ctr">
              <a:defRPr/>
            </a:pPr>
            <a:r>
              <a:rPr lang="ru-RU" altLang="ru-RU" sz="1100" dirty="0" err="1" smtClean="0">
                <a:solidFill>
                  <a:srgbClr val="000000"/>
                </a:solidFill>
              </a:rPr>
              <a:t>Шардары</a:t>
            </a:r>
            <a:r>
              <a:rPr lang="ru-RU" altLang="ru-RU" sz="1100" dirty="0" smtClean="0">
                <a:solidFill>
                  <a:srgbClr val="000000"/>
                </a:solidFill>
              </a:rPr>
              <a:t> </a:t>
            </a:r>
            <a:r>
              <a:rPr lang="ru-RU" altLang="ru-RU" sz="1100" dirty="0">
                <a:solidFill>
                  <a:srgbClr val="000000"/>
                </a:solidFill>
              </a:rPr>
              <a:t>С</a:t>
            </a:r>
            <a:r>
              <a:rPr lang="ru-RU" altLang="ru-RU" sz="1100" dirty="0" smtClean="0">
                <a:solidFill>
                  <a:srgbClr val="000000"/>
                </a:solidFill>
              </a:rPr>
              <a:t>ЭС </a:t>
            </a:r>
            <a:r>
              <a:rPr lang="ru-RU" altLang="ru-RU" sz="1100" dirty="0">
                <a:solidFill>
                  <a:srgbClr val="000000"/>
                </a:solidFill>
              </a:rPr>
              <a:t>– 16 МВт</a:t>
            </a:r>
          </a:p>
        </p:txBody>
      </p:sp>
      <p:sp>
        <p:nvSpPr>
          <p:cNvPr id="123" name="Rectangle 40"/>
          <p:cNvSpPr>
            <a:spLocks noChangeArrowheads="1"/>
          </p:cNvSpPr>
          <p:nvPr/>
        </p:nvSpPr>
        <p:spPr bwMode="auto">
          <a:xfrm>
            <a:off x="1787849" y="6105996"/>
            <a:ext cx="1938337" cy="563563"/>
          </a:xfrm>
          <a:prstGeom prst="rect">
            <a:avLst/>
          </a:prstGeom>
          <a:ln w="25400">
            <a:solidFill>
              <a:schemeClr val="bg1">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endParaRPr lang="ru-RU" sz="1600" dirty="0">
              <a:solidFill>
                <a:prstClr val="black"/>
              </a:solidFill>
            </a:endParaRPr>
          </a:p>
        </p:txBody>
      </p:sp>
      <p:sp>
        <p:nvSpPr>
          <p:cNvPr id="124" name="Rectangle 15"/>
          <p:cNvSpPr>
            <a:spLocks noChangeArrowheads="1"/>
          </p:cNvSpPr>
          <p:nvPr/>
        </p:nvSpPr>
        <p:spPr bwMode="auto">
          <a:xfrm>
            <a:off x="627386" y="6093296"/>
            <a:ext cx="995363" cy="576263"/>
          </a:xfrm>
          <a:prstGeom prst="rect">
            <a:avLst/>
          </a:prstGeom>
          <a:ln w="25400">
            <a:solidFill>
              <a:schemeClr val="bg1">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2016-</a:t>
            </a:r>
          </a:p>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2017 </a:t>
            </a:r>
            <a:r>
              <a:rPr lang="ru-RU" sz="1600" dirty="0" err="1" smtClean="0">
                <a:solidFill>
                  <a:srgbClr val="003366"/>
                </a:solidFill>
                <a:effectLst>
                  <a:outerShdw blurRad="38100" dist="38100" dir="2700000" algn="tl">
                    <a:srgbClr val="C0C0C0"/>
                  </a:outerShdw>
                </a:effectLst>
              </a:rPr>
              <a:t>жж</a:t>
            </a:r>
            <a:r>
              <a:rPr lang="ru-RU" sz="1600" dirty="0" smtClean="0">
                <a:solidFill>
                  <a:srgbClr val="003366"/>
                </a:solidFill>
                <a:effectLst>
                  <a:outerShdw blurRad="38100" dist="38100" dir="2700000" algn="tl">
                    <a:srgbClr val="C0C0C0"/>
                  </a:outerShdw>
                </a:effectLst>
              </a:rPr>
              <a:t>.</a:t>
            </a:r>
            <a:endParaRPr lang="ru-RU" sz="1600" dirty="0">
              <a:solidFill>
                <a:srgbClr val="003366"/>
              </a:solidFill>
              <a:effectLst>
                <a:outerShdw blurRad="38100" dist="38100" dir="2700000" algn="tl">
                  <a:srgbClr val="C0C0C0"/>
                </a:outerShdw>
              </a:effectLst>
            </a:endParaRPr>
          </a:p>
        </p:txBody>
      </p:sp>
      <p:sp>
        <p:nvSpPr>
          <p:cNvPr id="125" name="Rectangle 15"/>
          <p:cNvSpPr>
            <a:spLocks noChangeArrowheads="1"/>
          </p:cNvSpPr>
          <p:nvPr/>
        </p:nvSpPr>
        <p:spPr bwMode="auto">
          <a:xfrm>
            <a:off x="3870649" y="6093296"/>
            <a:ext cx="995362" cy="576263"/>
          </a:xfrm>
          <a:prstGeom prst="rect">
            <a:avLst/>
          </a:prstGeom>
          <a:ln w="25400">
            <a:solidFill>
              <a:schemeClr val="bg1">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600" dirty="0">
                <a:solidFill>
                  <a:srgbClr val="003366"/>
                </a:solidFill>
                <a:effectLst>
                  <a:outerShdw blurRad="38100" dist="38100" dir="2700000" algn="tl">
                    <a:srgbClr val="C0C0C0"/>
                  </a:outerShdw>
                </a:effectLst>
              </a:rPr>
              <a:t>541 МВт</a:t>
            </a:r>
          </a:p>
        </p:txBody>
      </p:sp>
      <p:sp>
        <p:nvSpPr>
          <p:cNvPr id="126" name="Rectangle 15"/>
          <p:cNvSpPr>
            <a:spLocks noChangeArrowheads="1"/>
          </p:cNvSpPr>
          <p:nvPr/>
        </p:nvSpPr>
        <p:spPr bwMode="auto">
          <a:xfrm>
            <a:off x="7325049" y="6093296"/>
            <a:ext cx="1871662" cy="576263"/>
          </a:xfrm>
          <a:prstGeom prst="rect">
            <a:avLst/>
          </a:prstGeom>
          <a:ln w="25400">
            <a:solidFill>
              <a:schemeClr val="bg1">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lIns="91385" tIns="45695" rIns="91385" bIns="45695" anchor="ctr"/>
          <a:lstStyle/>
          <a:p>
            <a:pPr algn="ctr" fontAlgn="auto">
              <a:spcBef>
                <a:spcPts val="0"/>
              </a:spcBef>
              <a:spcAft>
                <a:spcPts val="0"/>
              </a:spcAft>
              <a:defRPr/>
            </a:pPr>
            <a:r>
              <a:rPr lang="ru-RU" sz="1100" dirty="0" smtClean="0">
                <a:solidFill>
                  <a:prstClr val="black"/>
                </a:solidFill>
              </a:rPr>
              <a:t>Эк-ГРЭС-1 </a:t>
            </a:r>
            <a:r>
              <a:rPr lang="ru-RU" sz="1100" dirty="0">
                <a:solidFill>
                  <a:prstClr val="black"/>
                </a:solidFill>
              </a:rPr>
              <a:t>№1 </a:t>
            </a:r>
            <a:r>
              <a:rPr lang="ru-RU" sz="1100" dirty="0" smtClean="0">
                <a:solidFill>
                  <a:prstClr val="black"/>
                </a:solidFill>
              </a:rPr>
              <a:t> </a:t>
            </a:r>
            <a:r>
              <a:rPr lang="ru-RU" sz="1100" dirty="0" err="1" smtClean="0">
                <a:solidFill>
                  <a:prstClr val="black"/>
                </a:solidFill>
              </a:rPr>
              <a:t>блогі</a:t>
            </a:r>
            <a:r>
              <a:rPr lang="ru-RU" sz="1100" dirty="0" smtClean="0">
                <a:solidFill>
                  <a:prstClr val="black"/>
                </a:solidFill>
              </a:rPr>
              <a:t>– </a:t>
            </a:r>
            <a:r>
              <a:rPr lang="ru-RU" sz="1100" dirty="0">
                <a:solidFill>
                  <a:prstClr val="black"/>
                </a:solidFill>
              </a:rPr>
              <a:t>500 </a:t>
            </a:r>
            <a:r>
              <a:rPr lang="ru-RU" sz="1100" dirty="0" smtClean="0">
                <a:solidFill>
                  <a:prstClr val="black"/>
                </a:solidFill>
              </a:rPr>
              <a:t>МВт</a:t>
            </a:r>
          </a:p>
        </p:txBody>
      </p:sp>
      <p:sp>
        <p:nvSpPr>
          <p:cNvPr id="127" name="Rectangle 45"/>
          <p:cNvSpPr>
            <a:spLocks noChangeArrowheads="1"/>
          </p:cNvSpPr>
          <p:nvPr/>
        </p:nvSpPr>
        <p:spPr bwMode="auto">
          <a:xfrm>
            <a:off x="557536" y="5805264"/>
            <a:ext cx="861695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1385" tIns="45695" rIns="91385" bIns="45695" anchor="ctr"/>
          <a:lstStyle/>
          <a:p>
            <a:pPr algn="ctr"/>
            <a:r>
              <a:rPr lang="kk-KZ" altLang="ru-RU" sz="1400" b="1" dirty="0" smtClean="0">
                <a:solidFill>
                  <a:srgbClr val="003366"/>
                </a:solidFill>
              </a:rPr>
              <a:t>ШЕКТІ ТАРИФТЕР ҚОЛДАНҒАН КЕЗЕҢДЕ ҚАРАЖАТ ЕСЕБІНЕН ЕНГІЗІЛЕТІН ҚУАТ</a:t>
            </a:r>
            <a:endParaRPr lang="ru-RU" altLang="ru-RU" sz="1400" b="1" dirty="0">
              <a:solidFill>
                <a:srgbClr val="003366"/>
              </a:solidFill>
            </a:endParaRPr>
          </a:p>
        </p:txBody>
      </p:sp>
      <p:sp>
        <p:nvSpPr>
          <p:cNvPr id="128" name="Rectangle 29"/>
          <p:cNvSpPr>
            <a:spLocks noChangeArrowheads="1"/>
          </p:cNvSpPr>
          <p:nvPr/>
        </p:nvSpPr>
        <p:spPr bwMode="auto">
          <a:xfrm>
            <a:off x="7257256" y="1010568"/>
            <a:ext cx="1931988" cy="30162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none" lIns="91385" tIns="45695" rIns="91385" bIns="45695" anchor="ctr"/>
          <a:lstStyle/>
          <a:p>
            <a:pPr algn="ctr" fontAlgn="auto">
              <a:spcBef>
                <a:spcPts val="0"/>
              </a:spcBef>
              <a:spcAft>
                <a:spcPts val="0"/>
              </a:spcAft>
              <a:defRPr/>
            </a:pPr>
            <a:r>
              <a:rPr lang="kk-KZ" sz="1200" b="1" dirty="0" smtClean="0">
                <a:solidFill>
                  <a:srgbClr val="002060"/>
                </a:solidFill>
              </a:rPr>
              <a:t>ҚАЛПЫНА КЕЛТІРУ</a:t>
            </a:r>
            <a:endParaRPr lang="ru-RU" sz="1200" b="1" dirty="0">
              <a:solidFill>
                <a:srgbClr val="002060"/>
              </a:solidFill>
            </a:endParaRPr>
          </a:p>
        </p:txBody>
      </p:sp>
    </p:spTree>
    <p:extLst>
      <p:ext uri="{BB962C8B-B14F-4D97-AF65-F5344CB8AC3E}">
        <p14:creationId xmlns:p14="http://schemas.microsoft.com/office/powerpoint/2010/main" val="11685412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1989237" y="826492"/>
            <a:ext cx="7679776" cy="307777"/>
          </a:xfrm>
          <a:prstGeom prst="rect">
            <a:avLst/>
          </a:prstGeom>
        </p:spPr>
        <p:txBody>
          <a:bodyPr wrap="square">
            <a:spAutoFit/>
          </a:bodyPr>
          <a:lstStyle/>
          <a:p>
            <a:pPr algn="ctr" defTabSz="944563" fontAlgn="auto">
              <a:spcBef>
                <a:spcPts val="0"/>
              </a:spcBef>
              <a:spcAft>
                <a:spcPts val="0"/>
              </a:spcAft>
              <a:defRPr/>
            </a:pPr>
            <a:r>
              <a:rPr lang="kk-KZ" sz="1400" b="1" dirty="0" smtClean="0">
                <a:solidFill>
                  <a:srgbClr val="002060"/>
                </a:solidFill>
              </a:rPr>
              <a:t>ЖҮЙЕДЕ ҚОЛДАНАТЫН ҚУАТТАРДЫҢ ӨСУІ </a:t>
            </a:r>
          </a:p>
        </p:txBody>
      </p:sp>
      <p:sp>
        <p:nvSpPr>
          <p:cNvPr id="9" name="TextBox 2"/>
          <p:cNvSpPr txBox="1">
            <a:spLocks noChangeArrowheads="1"/>
          </p:cNvSpPr>
          <p:nvPr/>
        </p:nvSpPr>
        <p:spPr bwMode="auto">
          <a:xfrm>
            <a:off x="8625408" y="826492"/>
            <a:ext cx="598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t>МВт</a:t>
            </a:r>
          </a:p>
        </p:txBody>
      </p:sp>
      <p:graphicFrame>
        <p:nvGraphicFramePr>
          <p:cNvPr id="3" name="Диаграмма 1"/>
          <p:cNvGraphicFramePr>
            <a:graphicFrameLocks/>
          </p:cNvGraphicFramePr>
          <p:nvPr>
            <p:extLst>
              <p:ext uri="{D42A27DB-BD31-4B8C-83A1-F6EECF244321}">
                <p14:modId xmlns:p14="http://schemas.microsoft.com/office/powerpoint/2010/main" val="1227447964"/>
              </p:ext>
            </p:extLst>
          </p:nvPr>
        </p:nvGraphicFramePr>
        <p:xfrm>
          <a:off x="2288704" y="1134269"/>
          <a:ext cx="6840760" cy="279878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4" descr="C:\Users\markinayv\Desktop\1111111.jpg"/>
          <p:cNvPicPr>
            <a:picLocks noChangeAspect="1" noChangeArrowheads="1"/>
          </p:cNvPicPr>
          <p:nvPr/>
        </p:nvPicPr>
        <p:blipFill>
          <a:blip r:embed="rId4"/>
          <a:srcRect/>
          <a:stretch>
            <a:fillRect/>
          </a:stretch>
        </p:blipFill>
        <p:spPr bwMode="auto">
          <a:xfrm>
            <a:off x="0" y="0"/>
            <a:ext cx="1738290" cy="6858000"/>
          </a:xfrm>
          <a:prstGeom prst="rect">
            <a:avLst/>
          </a:prstGeom>
          <a:noFill/>
          <a:ln w="15875">
            <a:noFill/>
            <a:miter lim="800000"/>
            <a:headEnd/>
            <a:tailEnd/>
          </a:ln>
        </p:spPr>
      </p:pic>
      <p:sp>
        <p:nvSpPr>
          <p:cNvPr id="8" name="Прямоугольник 7"/>
          <p:cNvSpPr/>
          <p:nvPr/>
        </p:nvSpPr>
        <p:spPr>
          <a:xfrm>
            <a:off x="2000672" y="260648"/>
            <a:ext cx="7679776" cy="400110"/>
          </a:xfrm>
          <a:prstGeom prst="rect">
            <a:avLst/>
          </a:prstGeom>
        </p:spPr>
        <p:txBody>
          <a:bodyPr wrap="square">
            <a:spAutoFit/>
          </a:bodyPr>
          <a:lstStyle/>
          <a:p>
            <a:pPr algn="ctr" defTabSz="944563" fontAlgn="auto">
              <a:spcBef>
                <a:spcPts val="0"/>
              </a:spcBef>
              <a:spcAft>
                <a:spcPts val="0"/>
              </a:spcAft>
              <a:defRPr/>
            </a:pPr>
            <a:r>
              <a:rPr lang="kk-KZ" sz="2000" b="1" dirty="0" smtClean="0">
                <a:solidFill>
                  <a:srgbClr val="002060"/>
                </a:solidFill>
              </a:rPr>
              <a:t>ШЕКТІ ТАРИФТЕРДІ ҚОЛДАНУДЫҢ НӘТИЖЕСІ </a:t>
            </a:r>
            <a:endParaRPr lang="ru-RU" sz="2000" b="1" dirty="0">
              <a:solidFill>
                <a:srgbClr val="00206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09393902"/>
              </p:ext>
            </p:extLst>
          </p:nvPr>
        </p:nvGraphicFramePr>
        <p:xfrm>
          <a:off x="2360712" y="3993543"/>
          <a:ext cx="7200801" cy="2531801"/>
        </p:xfrm>
        <a:graphic>
          <a:graphicData uri="http://schemas.openxmlformats.org/drawingml/2006/table">
            <a:tbl>
              <a:tblPr>
                <a:tableStyleId>{22838BEF-8BB2-4498-84A7-C5851F593DF1}</a:tableStyleId>
              </a:tblPr>
              <a:tblGrid>
                <a:gridCol w="393745"/>
                <a:gridCol w="3638703"/>
                <a:gridCol w="936104"/>
                <a:gridCol w="792088"/>
                <a:gridCol w="936104"/>
                <a:gridCol w="504057"/>
              </a:tblGrid>
              <a:tr h="255812">
                <a:tc>
                  <a:txBody>
                    <a:bodyPr/>
                    <a:lstStyle/>
                    <a:p>
                      <a:pPr algn="ctr" fontAlgn="ctr"/>
                      <a:r>
                        <a:rPr lang="ru-RU" sz="1100" b="1" u="none" strike="noStrike" dirty="0">
                          <a:effectLst/>
                        </a:rPr>
                        <a:t>№ </a:t>
                      </a:r>
                      <a:r>
                        <a:rPr lang="ru-RU" sz="1100" b="1" u="none" strike="noStrike" dirty="0" smtClean="0">
                          <a:effectLst/>
                        </a:rPr>
                        <a:t>р/н</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kk-KZ" sz="1100" b="1" i="0" u="none" strike="noStrike" dirty="0" smtClean="0">
                          <a:solidFill>
                            <a:schemeClr val="dk1"/>
                          </a:solidFill>
                          <a:effectLst/>
                          <a:latin typeface="+mn-lt"/>
                        </a:rPr>
                        <a:t>Көрсеткіштің</a:t>
                      </a:r>
                      <a:r>
                        <a:rPr lang="kk-KZ" sz="1100" b="1" i="0" u="none" strike="noStrike" baseline="0" dirty="0" smtClean="0">
                          <a:solidFill>
                            <a:schemeClr val="dk1"/>
                          </a:solidFill>
                          <a:effectLst/>
                          <a:latin typeface="+mn-lt"/>
                        </a:rPr>
                        <a:t> атауы</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kk-KZ" sz="1100" b="1" i="0" u="none" strike="noStrike" dirty="0" smtClean="0">
                          <a:solidFill>
                            <a:schemeClr val="dk1"/>
                          </a:solidFill>
                          <a:effectLst/>
                          <a:latin typeface="+mn-lt"/>
                        </a:rPr>
                        <a:t>Өлшем</a:t>
                      </a:r>
                      <a:r>
                        <a:rPr lang="kk-KZ" sz="1100" b="1" i="0" u="none" strike="noStrike" baseline="0" dirty="0" smtClean="0">
                          <a:solidFill>
                            <a:schemeClr val="dk1"/>
                          </a:solidFill>
                          <a:effectLst/>
                          <a:latin typeface="+mn-lt"/>
                        </a:rPr>
                        <a:t> бірлігі</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2008 </a:t>
                      </a:r>
                      <a:r>
                        <a:rPr lang="ru-RU" sz="1100" b="1" u="none" strike="noStrike" dirty="0" err="1" smtClean="0">
                          <a:effectLst/>
                        </a:rPr>
                        <a:t>жж</a:t>
                      </a:r>
                      <a:r>
                        <a:rPr lang="ru-RU" sz="1100" b="1" u="none" strike="noStrike" dirty="0" smtClean="0">
                          <a:effectLst/>
                        </a:rPr>
                        <a:t>.</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2013-2014 </a:t>
                      </a:r>
                      <a:r>
                        <a:rPr lang="ru-RU" sz="1100" b="1" u="none" strike="noStrike" dirty="0" err="1" smtClean="0">
                          <a:effectLst/>
                        </a:rPr>
                        <a:t>жж</a:t>
                      </a:r>
                      <a:r>
                        <a:rPr lang="ru-RU" sz="1100" b="1" u="none" strike="noStrike" dirty="0" smtClean="0">
                          <a:effectLst/>
                        </a:rPr>
                        <a:t>.</a:t>
                      </a:r>
                      <a:endParaRPr lang="ru-RU" sz="11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1" i="0" u="none" strike="noStrike" dirty="0" smtClean="0">
                          <a:solidFill>
                            <a:srgbClr val="000000"/>
                          </a:solidFill>
                          <a:effectLst/>
                          <a:latin typeface="Calibri"/>
                        </a:rPr>
                        <a:t>%</a:t>
                      </a:r>
                      <a:endParaRPr lang="ru-RU"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131439">
                <a:tc>
                  <a:txBody>
                    <a:bodyPr/>
                    <a:lstStyle/>
                    <a:p>
                      <a:pPr algn="ctr" fontAlgn="ctr"/>
                      <a:r>
                        <a:rPr lang="ru-RU" sz="1100" b="1" u="none" strike="noStrike" dirty="0">
                          <a:effectLst/>
                        </a:rPr>
                        <a:t>1</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2</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3</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4</a:t>
                      </a:r>
                      <a:endParaRPr lang="ru-RU" sz="1100" b="1" i="0" u="none" strike="noStrike" dirty="0">
                        <a:solidFill>
                          <a:srgbClr val="000000"/>
                        </a:solidFill>
                        <a:effectLst/>
                        <a:latin typeface="Calibri"/>
                      </a:endParaRPr>
                    </a:p>
                  </a:txBody>
                  <a:tcPr marL="9525" marR="9525" marT="9525" marB="0" anchor="ctr"/>
                </a:tc>
                <a:tc>
                  <a:txBody>
                    <a:bodyPr/>
                    <a:lstStyle/>
                    <a:p>
                      <a:pPr algn="ctr" fontAlgn="ctr"/>
                      <a:r>
                        <a:rPr lang="ru-RU" sz="1100" b="1" u="none" strike="noStrike" dirty="0">
                          <a:effectLst/>
                        </a:rPr>
                        <a:t>5</a:t>
                      </a:r>
                      <a:endParaRPr lang="ru-RU" sz="11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endParaRPr lang="ru-RU"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182637">
                <a:tc>
                  <a:txBody>
                    <a:bodyPr/>
                    <a:lstStyle/>
                    <a:p>
                      <a:pPr algn="ctr" fontAlgn="ctr"/>
                      <a:r>
                        <a:rPr lang="ru-RU" sz="1100" b="1" u="none" strike="noStrike" dirty="0">
                          <a:effectLst/>
                        </a:rPr>
                        <a:t>1</a:t>
                      </a:r>
                      <a:endParaRPr lang="ru-RU" sz="1100" b="1" i="0" u="none" strike="noStrike" dirty="0">
                        <a:solidFill>
                          <a:srgbClr val="000000"/>
                        </a:solidFill>
                        <a:effectLst/>
                        <a:latin typeface="Calibri"/>
                      </a:endParaRPr>
                    </a:p>
                  </a:txBody>
                  <a:tcPr marL="9525" marR="9525" marT="9525" marB="0" anchor="ctr"/>
                </a:tc>
                <a:tc>
                  <a:txBody>
                    <a:bodyPr/>
                    <a:lstStyle/>
                    <a:p>
                      <a:pPr algn="l" fontAlgn="ctr"/>
                      <a:r>
                        <a:rPr lang="ru-RU" sz="1100" u="none" strike="noStrike" dirty="0" err="1" smtClean="0">
                          <a:effectLst/>
                        </a:rPr>
                        <a:t>Бекітілген</a:t>
                      </a:r>
                      <a:r>
                        <a:rPr lang="ru-RU" sz="1100" u="none" strike="noStrike" baseline="0" dirty="0" smtClean="0">
                          <a:effectLst/>
                        </a:rPr>
                        <a:t> </a:t>
                      </a:r>
                      <a:r>
                        <a:rPr lang="ru-RU" sz="1100" u="none" strike="noStrike" dirty="0" smtClean="0">
                          <a:effectLst/>
                        </a:rPr>
                        <a:t>электр</a:t>
                      </a:r>
                      <a:r>
                        <a:rPr lang="ru-RU" sz="1100" u="none" strike="noStrike" baseline="0" dirty="0" smtClean="0">
                          <a:effectLst/>
                        </a:rPr>
                        <a:t> </a:t>
                      </a:r>
                      <a:r>
                        <a:rPr lang="ru-RU" sz="1100" u="none" strike="noStrike" baseline="0" dirty="0" err="1" smtClean="0">
                          <a:effectLst/>
                        </a:rPr>
                        <a:t>қуаты</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a:effectLst/>
                        </a:rPr>
                        <a:t>МВт</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a:effectLst/>
                        </a:rPr>
                        <a:t>18 992,7</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20 </a:t>
                      </a:r>
                      <a:r>
                        <a:rPr lang="ru-RU" sz="1100" u="none" strike="noStrike" dirty="0" smtClean="0">
                          <a:effectLst/>
                        </a:rPr>
                        <a:t>591,5</a:t>
                      </a:r>
                      <a:endParaRPr lang="ru-RU" sz="1100" b="0"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u="none" strike="noStrike" dirty="0" smtClean="0">
                          <a:effectLst/>
                        </a:rPr>
                        <a:t>+8,4</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182637">
                <a:tc>
                  <a:txBody>
                    <a:bodyPr/>
                    <a:lstStyle/>
                    <a:p>
                      <a:pPr algn="ctr" fontAlgn="ctr"/>
                      <a:r>
                        <a:rPr lang="ru-RU" sz="1100" b="1" u="none" strike="noStrike" dirty="0">
                          <a:effectLst/>
                        </a:rPr>
                        <a:t>2</a:t>
                      </a:r>
                      <a:endParaRPr lang="ru-RU" sz="1100" b="1" i="0" u="none" strike="noStrike" dirty="0">
                        <a:solidFill>
                          <a:srgbClr val="000000"/>
                        </a:solidFill>
                        <a:effectLst/>
                        <a:latin typeface="Calibri"/>
                      </a:endParaRPr>
                    </a:p>
                  </a:txBody>
                  <a:tcPr marL="9525" marR="9525" marT="9525" marB="0" anchor="ctr"/>
                </a:tc>
                <a:tc>
                  <a:txBody>
                    <a:bodyPr/>
                    <a:lstStyle/>
                    <a:p>
                      <a:pPr algn="l" fontAlgn="ctr"/>
                      <a:r>
                        <a:rPr lang="ru-RU" sz="1100" u="none" strike="noStrike" dirty="0" err="1" smtClean="0">
                          <a:effectLst/>
                        </a:rPr>
                        <a:t>Қолдағы</a:t>
                      </a:r>
                      <a:r>
                        <a:rPr lang="ru-RU" sz="1100" u="none" strike="noStrike" baseline="0" dirty="0" smtClean="0">
                          <a:effectLst/>
                        </a:rPr>
                        <a:t> </a:t>
                      </a:r>
                      <a:r>
                        <a:rPr lang="ru-RU" sz="1100" u="none" strike="noStrike" dirty="0" smtClean="0">
                          <a:effectLst/>
                        </a:rPr>
                        <a:t>электр</a:t>
                      </a:r>
                      <a:r>
                        <a:rPr lang="ru-RU" sz="1100" u="none" strike="noStrike" baseline="0" dirty="0" smtClean="0">
                          <a:effectLst/>
                        </a:rPr>
                        <a:t> </a:t>
                      </a:r>
                      <a:r>
                        <a:rPr lang="ru-RU" sz="1100" u="none" strike="noStrike" baseline="0" dirty="0" err="1" smtClean="0">
                          <a:effectLst/>
                        </a:rPr>
                        <a:t>қуаты</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a:effectLst/>
                        </a:rPr>
                        <a:t>МВт</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a:effectLst/>
                        </a:rPr>
                        <a:t>13 871,6</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16 </a:t>
                      </a:r>
                      <a:r>
                        <a:rPr lang="ru-RU" sz="1100" u="none" strike="noStrike" dirty="0" smtClean="0">
                          <a:effectLst/>
                        </a:rPr>
                        <a:t>533,0</a:t>
                      </a:r>
                      <a:endParaRPr lang="ru-RU" sz="1100" b="0"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0" i="0" u="none" strike="noStrike" dirty="0" smtClean="0">
                          <a:solidFill>
                            <a:srgbClr val="000000"/>
                          </a:solidFill>
                          <a:effectLst/>
                          <a:latin typeface="Calibri"/>
                        </a:rPr>
                        <a:t>+19,2</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71432">
                <a:tc>
                  <a:txBody>
                    <a:bodyPr/>
                    <a:lstStyle/>
                    <a:p>
                      <a:pPr algn="ctr" fontAlgn="ctr"/>
                      <a:r>
                        <a:rPr lang="ru-RU" sz="1100" b="1" u="none" strike="noStrike" dirty="0">
                          <a:effectLst/>
                        </a:rPr>
                        <a:t>3</a:t>
                      </a:r>
                      <a:endParaRPr lang="ru-RU" sz="1100" b="1" i="0" u="none" strike="noStrike" dirty="0">
                        <a:solidFill>
                          <a:srgbClr val="000000"/>
                        </a:solidFill>
                        <a:effectLst/>
                        <a:latin typeface="Calibri"/>
                      </a:endParaRPr>
                    </a:p>
                  </a:txBody>
                  <a:tcPr marL="9525" marR="9525" marT="9525" marB="0" anchor="ctr"/>
                </a:tc>
                <a:tc>
                  <a:txBody>
                    <a:bodyPr/>
                    <a:lstStyle/>
                    <a:p>
                      <a:pPr algn="l" fontAlgn="ctr"/>
                      <a:r>
                        <a:rPr lang="ru-RU" sz="1100" u="none" strike="noStrike" dirty="0" smtClean="0">
                          <a:effectLst/>
                        </a:rPr>
                        <a:t>Электр </a:t>
                      </a:r>
                      <a:r>
                        <a:rPr lang="ru-RU" sz="1100" u="none" strike="noStrike" dirty="0" err="1" smtClean="0">
                          <a:effectLst/>
                        </a:rPr>
                        <a:t>станцияларының</a:t>
                      </a:r>
                      <a:r>
                        <a:rPr lang="ru-RU" sz="1100" u="none" strike="noStrike" dirty="0" smtClean="0">
                          <a:effectLst/>
                        </a:rPr>
                        <a:t> </a:t>
                      </a:r>
                      <a:r>
                        <a:rPr lang="ru-RU" sz="1100" u="none" strike="noStrike" dirty="0" err="1" smtClean="0">
                          <a:effectLst/>
                        </a:rPr>
                        <a:t>бекітілген</a:t>
                      </a:r>
                      <a:r>
                        <a:rPr lang="ru-RU" sz="1100" u="none" strike="noStrike" dirty="0" smtClean="0">
                          <a:effectLst/>
                        </a:rPr>
                        <a:t> </a:t>
                      </a:r>
                      <a:r>
                        <a:rPr lang="ru-RU" sz="1100" u="none" strike="noStrike" dirty="0" err="1" smtClean="0">
                          <a:effectLst/>
                        </a:rPr>
                        <a:t>қаутын</a:t>
                      </a:r>
                      <a:r>
                        <a:rPr lang="ru-RU" sz="1100" u="none" strike="noStrike" dirty="0" smtClean="0">
                          <a:effectLst/>
                        </a:rPr>
                        <a:t> </a:t>
                      </a:r>
                      <a:r>
                        <a:rPr lang="ru-RU" sz="1100" u="none" strike="noStrike" dirty="0" err="1" smtClean="0">
                          <a:effectLst/>
                        </a:rPr>
                        <a:t>пайдалану</a:t>
                      </a:r>
                      <a:r>
                        <a:rPr lang="ru-RU" sz="1100" u="none" strike="noStrike" dirty="0" smtClean="0">
                          <a:effectLst/>
                        </a:rPr>
                        <a:t> </a:t>
                      </a:r>
                      <a:r>
                        <a:rPr lang="ru-RU" sz="1100" u="none" strike="noStrike" dirty="0" err="1" smtClean="0">
                          <a:effectLst/>
                        </a:rPr>
                        <a:t>коэффициенті</a:t>
                      </a:r>
                      <a:r>
                        <a:rPr lang="ru-RU" sz="1100" u="none" strike="noStrike" dirty="0" smtClean="0">
                          <a:effectLst/>
                        </a:rPr>
                        <a:t> (К</a:t>
                      </a:r>
                      <a:r>
                        <a:rPr lang="ru-RU" sz="1100" u="none" strike="noStrike" baseline="-25000" dirty="0" smtClean="0">
                          <a:effectLst/>
                        </a:rPr>
                        <a:t>ИУМ</a:t>
                      </a:r>
                      <a:r>
                        <a:rPr lang="ru-RU" sz="1100" u="none" strike="noStrike" dirty="0" smtClean="0">
                          <a:effectLst/>
                        </a:rPr>
                        <a:t>) </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a:effectLst/>
                        </a:rPr>
                        <a:t>%</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a:effectLst/>
                        </a:rPr>
                        <a:t>48,0</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a:effectLst/>
                        </a:rPr>
                        <a:t>51,2</a:t>
                      </a:r>
                      <a:endParaRPr lang="ru-RU" sz="1100" b="0" i="0" u="none" strike="noStrike">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0" i="0" u="none" strike="noStrike" dirty="0" smtClean="0">
                          <a:solidFill>
                            <a:srgbClr val="000000"/>
                          </a:solidFill>
                          <a:effectLst/>
                          <a:latin typeface="Calibri"/>
                        </a:rPr>
                        <a:t>+6,7</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71432">
                <a:tc rowSpan="2">
                  <a:txBody>
                    <a:bodyPr/>
                    <a:lstStyle/>
                    <a:p>
                      <a:pPr algn="ctr" fontAlgn="ctr"/>
                      <a:r>
                        <a:rPr lang="ru-RU" sz="1100" b="1" u="none" strike="noStrike" dirty="0">
                          <a:effectLst/>
                        </a:rPr>
                        <a:t>4</a:t>
                      </a:r>
                      <a:endParaRPr lang="ru-RU" sz="1100" b="1" i="0" u="none" strike="noStrike" dirty="0">
                        <a:solidFill>
                          <a:srgbClr val="000000"/>
                        </a:solidFill>
                        <a:effectLst/>
                        <a:latin typeface="Calibri"/>
                      </a:endParaRPr>
                    </a:p>
                  </a:txBody>
                  <a:tcPr marL="9525" marR="9525" marT="9525" marB="0" anchor="ctr"/>
                </a:tc>
                <a:tc>
                  <a:txBody>
                    <a:bodyPr/>
                    <a:lstStyle/>
                    <a:p>
                      <a:pPr algn="l" fontAlgn="ctr"/>
                      <a:r>
                        <a:rPr lang="ru-RU" sz="1100" u="none" strike="noStrike" dirty="0" smtClean="0">
                          <a:effectLst/>
                        </a:rPr>
                        <a:t>«0»  </a:t>
                      </a:r>
                      <a:r>
                        <a:rPr lang="ru-RU" sz="1100" u="none" strike="noStrike" dirty="0" err="1" smtClean="0">
                          <a:effectLst/>
                        </a:rPr>
                        <a:t>дейін</a:t>
                      </a:r>
                      <a:r>
                        <a:rPr lang="ru-RU" sz="1100" u="none" strike="noStrike" dirty="0" smtClean="0">
                          <a:effectLst/>
                        </a:rPr>
                        <a:t>  </a:t>
                      </a:r>
                      <a:r>
                        <a:rPr lang="ru-RU" sz="1100" u="none" strike="noStrike" dirty="0" err="1" smtClean="0">
                          <a:effectLst/>
                        </a:rPr>
                        <a:t>жүктеміні</a:t>
                      </a:r>
                      <a:r>
                        <a:rPr lang="ru-RU" sz="1100" u="none" strike="noStrike" dirty="0" smtClean="0">
                          <a:effectLst/>
                        </a:rPr>
                        <a:t> </a:t>
                      </a:r>
                      <a:r>
                        <a:rPr lang="ru-RU" sz="1100" u="none" strike="noStrike" dirty="0" err="1" smtClean="0">
                          <a:effectLst/>
                        </a:rPr>
                        <a:t>тастуамен</a:t>
                      </a:r>
                      <a:r>
                        <a:rPr lang="ru-RU" sz="1100" u="none" strike="noStrike" dirty="0" smtClean="0">
                          <a:effectLst/>
                        </a:rPr>
                        <a:t> ЖЭК</a:t>
                      </a:r>
                      <a:r>
                        <a:rPr lang="ru-RU" sz="1100" u="none" strike="noStrike" baseline="0" dirty="0" smtClean="0">
                          <a:effectLst/>
                        </a:rPr>
                        <a:t>  </a:t>
                      </a:r>
                      <a:r>
                        <a:rPr lang="ru-RU" sz="1100" u="none" strike="noStrike" baseline="0" dirty="0" err="1" smtClean="0">
                          <a:effectLst/>
                        </a:rPr>
                        <a:t>авариялық</a:t>
                      </a:r>
                      <a:r>
                        <a:rPr lang="ru-RU" sz="1100" u="none" strike="noStrike" baseline="0" dirty="0" smtClean="0">
                          <a:effectLst/>
                        </a:rPr>
                        <a:t> </a:t>
                      </a:r>
                      <a:r>
                        <a:rPr lang="ru-RU" sz="1100" u="none" strike="noStrike" baseline="0" dirty="0" err="1" smtClean="0">
                          <a:effectLst/>
                        </a:rPr>
                        <a:t>тоқтаудың</a:t>
                      </a:r>
                      <a:r>
                        <a:rPr lang="ru-RU" sz="1100" u="none" strike="noStrike" baseline="0" dirty="0" smtClean="0">
                          <a:effectLst/>
                        </a:rPr>
                        <a:t> </a:t>
                      </a:r>
                      <a:r>
                        <a:rPr lang="ru-RU" sz="1100" u="none" strike="noStrike" baseline="0" dirty="0" err="1" smtClean="0">
                          <a:effectLst/>
                        </a:rPr>
                        <a:t>жылдық</a:t>
                      </a:r>
                      <a:r>
                        <a:rPr lang="ru-RU" sz="1100" u="none" strike="noStrike" baseline="0" dirty="0" smtClean="0">
                          <a:effectLst/>
                        </a:rPr>
                        <a:t> </a:t>
                      </a:r>
                      <a:r>
                        <a:rPr lang="ru-RU" sz="1100" u="none" strike="noStrike" baseline="0" dirty="0" err="1" smtClean="0">
                          <a:effectLst/>
                        </a:rPr>
                        <a:t>көлемі</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kk-KZ" sz="1100" b="0" i="0" u="none" strike="noStrike" dirty="0" smtClean="0">
                          <a:solidFill>
                            <a:schemeClr val="dk1"/>
                          </a:solidFill>
                          <a:effectLst/>
                          <a:latin typeface="+mn-lt"/>
                        </a:rPr>
                        <a:t>тоқтау</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a:effectLst/>
                        </a:rPr>
                        <a:t>131</a:t>
                      </a:r>
                      <a:endParaRPr lang="ru-RU" sz="1100" b="0" i="0" u="none" strike="noStrike">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39</a:t>
                      </a:r>
                      <a:endParaRPr lang="ru-RU" sz="1100" b="0"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0" i="0" u="none" strike="noStrike" dirty="0" smtClean="0">
                          <a:solidFill>
                            <a:srgbClr val="000000"/>
                          </a:solidFill>
                          <a:effectLst/>
                          <a:latin typeface="Calibri"/>
                        </a:rPr>
                        <a:t>-70</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131439">
                <a:tc vMerge="1">
                  <a:txBody>
                    <a:bodyPr/>
                    <a:lstStyle/>
                    <a:p>
                      <a:endParaRPr lang="ru-RU"/>
                    </a:p>
                  </a:txBody>
                  <a:tcPr/>
                </a:tc>
                <a:tc>
                  <a:txBody>
                    <a:bodyPr/>
                    <a:lstStyle/>
                    <a:p>
                      <a:pPr algn="l" fontAlgn="ctr"/>
                      <a:r>
                        <a:rPr lang="kk-KZ" sz="1100" b="0" i="0" u="none" strike="noStrike" dirty="0" smtClean="0">
                          <a:solidFill>
                            <a:schemeClr val="dk1"/>
                          </a:solidFill>
                          <a:effectLst/>
                          <a:latin typeface="+mn-lt"/>
                        </a:rPr>
                        <a:t>Авариялық</a:t>
                      </a:r>
                      <a:r>
                        <a:rPr lang="kk-KZ" sz="1100" b="0" i="0" u="none" strike="noStrike" baseline="0" dirty="0" smtClean="0">
                          <a:solidFill>
                            <a:schemeClr val="dk1"/>
                          </a:solidFill>
                          <a:effectLst/>
                          <a:latin typeface="+mn-lt"/>
                        </a:rPr>
                        <a:t> тұрып қалудың уақыты</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kk-KZ" sz="1100" b="0" i="0" u="none" strike="noStrike" dirty="0" smtClean="0">
                          <a:solidFill>
                            <a:schemeClr val="dk1"/>
                          </a:solidFill>
                          <a:effectLst/>
                          <a:latin typeface="+mn-lt"/>
                        </a:rPr>
                        <a:t>сағат</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3 207,0</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a:effectLst/>
                        </a:rPr>
                        <a:t>888,9</a:t>
                      </a:r>
                      <a:endParaRPr lang="ru-RU" sz="1100" b="0" i="0" u="none" strike="noStrike">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0" i="0" u="none" strike="noStrike" dirty="0" smtClean="0">
                          <a:solidFill>
                            <a:srgbClr val="000000"/>
                          </a:solidFill>
                          <a:effectLst/>
                          <a:latin typeface="Calibri"/>
                        </a:rPr>
                        <a:t>-72</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55812">
                <a:tc>
                  <a:txBody>
                    <a:bodyPr/>
                    <a:lstStyle/>
                    <a:p>
                      <a:pPr algn="ctr" fontAlgn="ctr"/>
                      <a:r>
                        <a:rPr lang="ru-RU" sz="1100" b="1" u="none" strike="noStrike" dirty="0">
                          <a:effectLst/>
                        </a:rPr>
                        <a:t>5</a:t>
                      </a:r>
                      <a:endParaRPr lang="ru-RU" sz="1100" b="1" i="0" u="none" strike="noStrike" dirty="0">
                        <a:solidFill>
                          <a:srgbClr val="000000"/>
                        </a:solidFill>
                        <a:effectLst/>
                        <a:latin typeface="Calibri"/>
                      </a:endParaRPr>
                    </a:p>
                  </a:txBody>
                  <a:tcPr marL="9525" marR="9525" marT="9525" marB="0" anchor="ctr"/>
                </a:tc>
                <a:tc>
                  <a:txBody>
                    <a:bodyPr/>
                    <a:lstStyle/>
                    <a:p>
                      <a:pPr algn="l" fontAlgn="ctr"/>
                      <a:r>
                        <a:rPr lang="kk-KZ" sz="1100" b="0" i="0" u="none" strike="noStrike" dirty="0" smtClean="0">
                          <a:solidFill>
                            <a:schemeClr val="dk1"/>
                          </a:solidFill>
                          <a:effectLst/>
                          <a:latin typeface="+mn-lt"/>
                        </a:rPr>
                        <a:t>Салаға</a:t>
                      </a:r>
                      <a:r>
                        <a:rPr lang="kk-KZ" sz="1100" b="0" i="0" u="none" strike="noStrike" baseline="0" dirty="0" smtClean="0">
                          <a:solidFill>
                            <a:schemeClr val="dk1"/>
                          </a:solidFill>
                          <a:effectLst/>
                          <a:latin typeface="+mn-lt"/>
                        </a:rPr>
                        <a:t> инвестициялар</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млрд. </a:t>
                      </a:r>
                      <a:r>
                        <a:rPr lang="ru-RU" sz="1100" u="none" strike="noStrike" dirty="0" err="1" smtClean="0">
                          <a:effectLst/>
                        </a:rPr>
                        <a:t>теңге</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 30,0*</a:t>
                      </a:r>
                      <a:endParaRPr lang="ru-RU" sz="1100" b="0" i="0" u="none" strike="noStrike" dirty="0">
                        <a:solidFill>
                          <a:srgbClr val="000000"/>
                        </a:solidFill>
                        <a:effectLst/>
                        <a:latin typeface="Calibri"/>
                      </a:endParaRPr>
                    </a:p>
                  </a:txBody>
                  <a:tcPr marL="9525" marR="9525" marT="9525" marB="0" anchor="ctr"/>
                </a:tc>
                <a:tc>
                  <a:txBody>
                    <a:bodyPr/>
                    <a:lstStyle/>
                    <a:p>
                      <a:pPr algn="ctr" fontAlgn="ctr"/>
                      <a:r>
                        <a:rPr lang="ru-RU" sz="1100" u="none" strike="noStrike" dirty="0">
                          <a:effectLst/>
                        </a:rPr>
                        <a:t>176,3</a:t>
                      </a:r>
                      <a:endParaRPr lang="ru-RU" sz="1100" b="0"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ru-RU" sz="1100" b="0" i="0" u="none" strike="noStrike" dirty="0" smtClean="0">
                          <a:solidFill>
                            <a:srgbClr val="000000"/>
                          </a:solidFill>
                          <a:effectLst/>
                          <a:latin typeface="Calibri"/>
                        </a:rPr>
                        <a:t> 6 </a:t>
                      </a:r>
                      <a:r>
                        <a:rPr lang="ru-RU" sz="1100" b="0" i="0" u="none" strike="noStrike" dirty="0" err="1" smtClean="0">
                          <a:solidFill>
                            <a:srgbClr val="000000"/>
                          </a:solidFill>
                          <a:effectLst/>
                          <a:latin typeface="Calibri"/>
                        </a:rPr>
                        <a:t>рет</a:t>
                      </a: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131439">
                <a:tc>
                  <a:txBody>
                    <a:bodyPr/>
                    <a:lstStyle/>
                    <a:p>
                      <a:pPr algn="ctr" fontAlgn="ctr"/>
                      <a:endParaRPr lang="ru-RU" sz="1100" b="0" i="0" u="none" strike="noStrike">
                        <a:solidFill>
                          <a:srgbClr val="000000"/>
                        </a:solidFill>
                        <a:effectLst/>
                        <a:latin typeface="Calibri"/>
                      </a:endParaRPr>
                    </a:p>
                  </a:txBody>
                  <a:tcPr marL="9525" marR="9525" marT="9525" marB="0" anchor="ctr"/>
                </a:tc>
                <a:tc>
                  <a:txBody>
                    <a:bodyPr/>
                    <a:lstStyle/>
                    <a:p>
                      <a:pPr algn="ctr" fontAlgn="ctr"/>
                      <a:endParaRPr lang="ru-RU" sz="1100" b="0" i="0" u="none" strike="noStrike" dirty="0">
                        <a:solidFill>
                          <a:srgbClr val="000000"/>
                        </a:solidFill>
                        <a:effectLst/>
                        <a:latin typeface="Calibri"/>
                      </a:endParaRPr>
                    </a:p>
                  </a:txBody>
                  <a:tcPr marL="9525" marR="9525" marT="9525" marB="0" anchor="ctr"/>
                </a:tc>
                <a:tc>
                  <a:txBody>
                    <a:bodyPr/>
                    <a:lstStyle/>
                    <a:p>
                      <a:pPr algn="ctr" fontAlgn="ctr"/>
                      <a:endParaRPr lang="ru-RU" sz="1100" b="0" i="0" u="none" strike="noStrike">
                        <a:solidFill>
                          <a:srgbClr val="000000"/>
                        </a:solidFill>
                        <a:effectLst/>
                        <a:latin typeface="Calibri"/>
                      </a:endParaRPr>
                    </a:p>
                  </a:txBody>
                  <a:tcPr marL="9525" marR="9525" marT="9525" marB="0" anchor="ctr"/>
                </a:tc>
                <a:tc>
                  <a:txBody>
                    <a:bodyPr/>
                    <a:lstStyle/>
                    <a:p>
                      <a:pPr algn="ctr" fontAlgn="ctr"/>
                      <a:endParaRPr lang="ru-RU" sz="1100" b="0" i="0" u="none" strike="noStrike" dirty="0">
                        <a:solidFill>
                          <a:srgbClr val="000000"/>
                        </a:solidFill>
                        <a:effectLst/>
                        <a:latin typeface="Calibri"/>
                      </a:endParaRPr>
                    </a:p>
                  </a:txBody>
                  <a:tcPr marL="9525" marR="9525" marT="9525" marB="0" anchor="ctr"/>
                </a:tc>
                <a:tc>
                  <a:txBody>
                    <a:bodyPr/>
                    <a:lstStyle/>
                    <a:p>
                      <a:pPr algn="ctr" fontAlgn="ctr"/>
                      <a:endParaRPr lang="ru-RU" sz="1100" b="0"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endParaRPr lang="ru-RU"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tcPr>
                </a:tc>
              </a:tr>
              <a:tr h="255812">
                <a:tc gridSpan="6">
                  <a:txBody>
                    <a:bodyPr/>
                    <a:lstStyle/>
                    <a:p>
                      <a:pPr algn="l" fontAlgn="t"/>
                      <a:r>
                        <a:rPr lang="ru-RU" sz="1100" u="none" strike="noStrike" dirty="0" smtClean="0">
                          <a:effectLst/>
                        </a:rPr>
                        <a:t>*</a:t>
                      </a:r>
                      <a:r>
                        <a:rPr lang="ru-RU" sz="1100" u="none" strike="noStrike" dirty="0" err="1" smtClean="0">
                          <a:effectLst/>
                        </a:rPr>
                        <a:t>Ескерту</a:t>
                      </a:r>
                      <a:r>
                        <a:rPr lang="ru-RU" sz="1100" u="none" strike="noStrike" dirty="0" smtClean="0">
                          <a:effectLst/>
                        </a:rPr>
                        <a:t>: 2008 </a:t>
                      </a:r>
                      <a:r>
                        <a:rPr lang="ru-RU" sz="1100" u="none" strike="noStrike" dirty="0" err="1" smtClean="0">
                          <a:effectLst/>
                        </a:rPr>
                        <a:t>жылы</a:t>
                      </a:r>
                      <a:r>
                        <a:rPr lang="ru-RU" sz="1100" u="none" strike="noStrike" dirty="0" smtClean="0">
                          <a:effectLst/>
                        </a:rPr>
                        <a:t>  </a:t>
                      </a:r>
                      <a:r>
                        <a:rPr lang="ru-RU" sz="1100" u="none" strike="noStrike" dirty="0" err="1" smtClean="0">
                          <a:effectLst/>
                        </a:rPr>
                        <a:t>инвестициялар</a:t>
                      </a:r>
                      <a:r>
                        <a:rPr lang="ru-RU" sz="1100" u="none" strike="noStrike" dirty="0" smtClean="0">
                          <a:effectLst/>
                        </a:rPr>
                        <a:t> бойынша </a:t>
                      </a:r>
                      <a:r>
                        <a:rPr lang="ru-RU" sz="1100" u="none" strike="noStrike" dirty="0" err="1" smtClean="0">
                          <a:effectLst/>
                        </a:rPr>
                        <a:t>нақты</a:t>
                      </a:r>
                      <a:r>
                        <a:rPr lang="ru-RU" sz="1100" u="none" strike="noStrike" dirty="0" smtClean="0">
                          <a:effectLst/>
                        </a:rPr>
                        <a:t> </a:t>
                      </a:r>
                      <a:r>
                        <a:rPr lang="ru-RU" sz="1100" u="none" strike="noStrike" dirty="0" err="1" smtClean="0">
                          <a:effectLst/>
                        </a:rPr>
                        <a:t>деректердің</a:t>
                      </a:r>
                      <a:r>
                        <a:rPr lang="ru-RU" sz="1100" u="none" strike="noStrike" dirty="0" smtClean="0">
                          <a:effectLst/>
                        </a:rPr>
                        <a:t> </a:t>
                      </a:r>
                      <a:r>
                        <a:rPr lang="ru-RU" sz="1100" u="none" strike="noStrike" dirty="0" err="1" smtClean="0">
                          <a:effectLst/>
                        </a:rPr>
                        <a:t>болмауына</a:t>
                      </a:r>
                      <a:r>
                        <a:rPr lang="ru-RU" sz="1100" u="none" strike="noStrike" dirty="0" smtClean="0">
                          <a:effectLst/>
                        </a:rPr>
                        <a:t> </a:t>
                      </a:r>
                      <a:r>
                        <a:rPr lang="ru-RU" sz="1100" u="none" strike="noStrike" dirty="0" err="1" smtClean="0">
                          <a:effectLst/>
                        </a:rPr>
                        <a:t>байланысты</a:t>
                      </a:r>
                      <a:r>
                        <a:rPr lang="ru-RU" sz="1100" u="none" strike="noStrike" dirty="0" smtClean="0">
                          <a:effectLst/>
                        </a:rPr>
                        <a:t>,</a:t>
                      </a:r>
                      <a:r>
                        <a:rPr lang="ru-RU" sz="1100" u="none" strike="noStrike" baseline="0" dirty="0" smtClean="0">
                          <a:effectLst/>
                        </a:rPr>
                        <a:t> 2009 </a:t>
                      </a:r>
                      <a:r>
                        <a:rPr lang="ru-RU" sz="1100" u="none" strike="noStrike" baseline="0" dirty="0" err="1" smtClean="0">
                          <a:effectLst/>
                        </a:rPr>
                        <a:t>жылы</a:t>
                      </a:r>
                      <a:r>
                        <a:rPr lang="ru-RU" sz="1100" u="none" strike="noStrike" baseline="0" dirty="0" smtClean="0">
                          <a:effectLst/>
                        </a:rPr>
                        <a:t> </a:t>
                      </a:r>
                      <a:r>
                        <a:rPr lang="ru-RU" sz="1100" u="none" strike="noStrike" baseline="0" dirty="0" err="1" smtClean="0">
                          <a:effectLst/>
                        </a:rPr>
                        <a:t>тарифтер</a:t>
                      </a:r>
                      <a:r>
                        <a:rPr lang="ru-RU" sz="1100" u="none" strike="noStrike" baseline="0" dirty="0" smtClean="0">
                          <a:effectLst/>
                        </a:rPr>
                        <a:t> және </a:t>
                      </a:r>
                      <a:r>
                        <a:rPr lang="ru-RU" sz="1100" u="none" strike="noStrike" baseline="0" dirty="0" err="1" smtClean="0">
                          <a:effectLst/>
                        </a:rPr>
                        <a:t>инвестициялар</a:t>
                      </a:r>
                      <a:r>
                        <a:rPr lang="ru-RU" sz="1100" u="none" strike="noStrike" baseline="0" dirty="0" smtClean="0">
                          <a:effectLst/>
                        </a:rPr>
                        <a:t> </a:t>
                      </a:r>
                      <a:r>
                        <a:rPr lang="ru-RU" sz="1100" u="none" strike="noStrike" baseline="0" dirty="0" err="1" smtClean="0">
                          <a:effectLst/>
                        </a:rPr>
                        <a:t>қорында</a:t>
                      </a:r>
                      <a:r>
                        <a:rPr lang="ru-RU" sz="1100" u="none" strike="noStrike" baseline="0" dirty="0" smtClean="0">
                          <a:effectLst/>
                        </a:rPr>
                        <a:t> </a:t>
                      </a:r>
                      <a:r>
                        <a:rPr lang="ru-RU" sz="1100" u="none" strike="noStrike" baseline="0" dirty="0" err="1" smtClean="0">
                          <a:effectLst/>
                        </a:rPr>
                        <a:t>инветсициялардың</a:t>
                      </a:r>
                      <a:r>
                        <a:rPr lang="ru-RU" sz="1100" u="none" strike="noStrike" baseline="0" dirty="0" smtClean="0">
                          <a:effectLst/>
                        </a:rPr>
                        <a:t> </a:t>
                      </a:r>
                      <a:r>
                        <a:rPr lang="ru-RU" sz="1100" u="none" strike="noStrike" baseline="0" dirty="0" err="1" smtClean="0">
                          <a:effectLst/>
                        </a:rPr>
                        <a:t>бағалық</a:t>
                      </a:r>
                      <a:r>
                        <a:rPr lang="ru-RU" sz="1100" u="none" strike="noStrike" baseline="0" dirty="0" smtClean="0">
                          <a:effectLst/>
                        </a:rPr>
                        <a:t> </a:t>
                      </a:r>
                      <a:r>
                        <a:rPr lang="ru-RU" sz="1100" u="none" strike="noStrike" baseline="0" dirty="0" err="1" smtClean="0">
                          <a:effectLst/>
                        </a:rPr>
                        <a:t>мағынасы</a:t>
                      </a:r>
                      <a:r>
                        <a:rPr lang="ru-RU" sz="1100" u="none" strike="noStrike" baseline="0" dirty="0" smtClean="0">
                          <a:effectLst/>
                        </a:rPr>
                        <a:t> </a:t>
                      </a:r>
                      <a:r>
                        <a:rPr lang="ru-RU" sz="1100" u="none" strike="noStrike" baseline="0" dirty="0" err="1" smtClean="0">
                          <a:effectLst/>
                        </a:rPr>
                        <a:t>ұсынылды</a:t>
                      </a:r>
                      <a:r>
                        <a:rPr lang="ru-RU" sz="1100" u="none" strike="noStrike" baseline="0" dirty="0" smtClean="0">
                          <a:effectLst/>
                        </a:rPr>
                        <a:t>.</a:t>
                      </a:r>
                      <a:endParaRPr lang="ru-RU" sz="1100" b="0" i="0" u="none" strike="noStrike" dirty="0">
                        <a:solidFill>
                          <a:srgbClr val="000000"/>
                        </a:solidFill>
                        <a:effectLst/>
                        <a:latin typeface="Calibri"/>
                      </a:endParaRPr>
                    </a:p>
                  </a:txBody>
                  <a:tcPr marL="9525" marR="9525" marT="9525"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
        <p:nvSpPr>
          <p:cNvPr id="11" name="Номер слайда 10"/>
          <p:cNvSpPr>
            <a:spLocks noGrp="1"/>
          </p:cNvSpPr>
          <p:nvPr>
            <p:ph type="sldNum" sz="quarter" idx="12"/>
          </p:nvPr>
        </p:nvSpPr>
        <p:spPr/>
        <p:txBody>
          <a:bodyPr/>
          <a:lstStyle/>
          <a:p>
            <a:pPr>
              <a:defRPr/>
            </a:pPr>
            <a:fld id="{9B18416A-6E8F-45F7-961C-9EF4C5B5921D}" type="slidenum">
              <a:rPr lang="ru-RU" smtClean="0">
                <a:solidFill>
                  <a:prstClr val="black">
                    <a:tint val="75000"/>
                  </a:prstClr>
                </a:solidFill>
              </a:rPr>
              <a:pPr>
                <a:defRPr/>
              </a:pPr>
              <a:t>10</a:t>
            </a:fld>
            <a:endParaRPr lang="ru-RU">
              <a:solidFill>
                <a:prstClr val="black">
                  <a:tint val="75000"/>
                </a:prstClr>
              </a:solidFill>
            </a:endParaRPr>
          </a:p>
        </p:txBody>
      </p:sp>
    </p:spTree>
    <p:extLst>
      <p:ext uri="{BB962C8B-B14F-4D97-AF65-F5344CB8AC3E}">
        <p14:creationId xmlns:p14="http://schemas.microsoft.com/office/powerpoint/2010/main" val="57193491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nvSpPr>
        <p:spPr bwMode="auto">
          <a:xfrm>
            <a:off x="1" y="92747"/>
            <a:ext cx="98025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400" b="1" dirty="0" smtClean="0">
                <a:solidFill>
                  <a:srgbClr val="002060"/>
                </a:solidFill>
                <a:latin typeface="Arial" pitchFamily="34" charset="0"/>
                <a:ea typeface="+mn-ea"/>
                <a:cs typeface="Arial" pitchFamily="34" charset="0"/>
              </a:rPr>
              <a:t>ЭЛЕКТР ЭНЕРГЕТИКАНЫҢ  ДАМУЫ</a:t>
            </a:r>
            <a:endParaRPr lang="ru-RU" sz="2400" b="1" dirty="0">
              <a:solidFill>
                <a:srgbClr val="002060"/>
              </a:solidFill>
              <a:latin typeface="Arial" pitchFamily="34" charset="0"/>
              <a:ea typeface="+mn-ea"/>
              <a:cs typeface="Arial" pitchFamily="34" charset="0"/>
            </a:endParaRPr>
          </a:p>
        </p:txBody>
      </p:sp>
      <p:sp>
        <p:nvSpPr>
          <p:cNvPr id="2" name="AutoShape 16"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83"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18"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307983" y="15876"/>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20"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460383" y="168276"/>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2"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612784" y="320679"/>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166918" y="1000108"/>
            <a:ext cx="7160818" cy="4093428"/>
          </a:xfrm>
          <a:prstGeom prst="rect">
            <a:avLst/>
          </a:prstGeom>
          <a:noFill/>
          <a:ln>
            <a:solidFill>
              <a:schemeClr val="tx1"/>
            </a:solidFill>
          </a:ln>
        </p:spPr>
        <p:txBody>
          <a:bodyPr wrap="square">
            <a:spAutoFit/>
          </a:bodyPr>
          <a:lstStyle/>
          <a:p>
            <a:pPr algn="just">
              <a:buFont typeface="Wingdings" pitchFamily="2" charset="2"/>
              <a:buChar char="ü"/>
            </a:pPr>
            <a:r>
              <a:rPr lang="ru-RU" dirty="0" smtClean="0">
                <a:latin typeface="Arial" pitchFamily="34" charset="0"/>
                <a:cs typeface="Arial" pitchFamily="34" charset="0"/>
              </a:rPr>
              <a:t> </a:t>
            </a:r>
            <a:r>
              <a:rPr lang="ru-RU" sz="2000" b="1" dirty="0" smtClean="0">
                <a:solidFill>
                  <a:srgbClr val="002060"/>
                </a:solidFill>
                <a:latin typeface="Arial" pitchFamily="34" charset="0"/>
                <a:cs typeface="Arial" pitchFamily="34" charset="0"/>
              </a:rPr>
              <a:t>Қазақстан </a:t>
            </a:r>
            <a:r>
              <a:rPr lang="ru-RU" sz="2000" b="1" dirty="0" err="1" smtClean="0">
                <a:solidFill>
                  <a:srgbClr val="002060"/>
                </a:solidFill>
                <a:latin typeface="Arial" pitchFamily="34" charset="0"/>
                <a:cs typeface="Arial" pitchFamily="34" charset="0"/>
              </a:rPr>
              <a:t>Республикасының</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отын</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энергетикалық</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кешенін</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дамытудың</a:t>
            </a:r>
            <a:r>
              <a:rPr lang="ru-RU" sz="2000" b="1" dirty="0" smtClean="0">
                <a:solidFill>
                  <a:srgbClr val="002060"/>
                </a:solidFill>
                <a:latin typeface="Arial" pitchFamily="34" charset="0"/>
                <a:cs typeface="Arial" pitchFamily="34" charset="0"/>
              </a:rPr>
              <a:t> 2030 жылға </a:t>
            </a:r>
            <a:r>
              <a:rPr lang="ru-RU" sz="2000" b="1" dirty="0" err="1" smtClean="0">
                <a:solidFill>
                  <a:srgbClr val="002060"/>
                </a:solidFill>
                <a:latin typeface="Arial" pitchFamily="34" charset="0"/>
                <a:cs typeface="Arial" pitchFamily="34" charset="0"/>
              </a:rPr>
              <a:t>дейінгі</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Тұжырымдамасы</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қабылданды</a:t>
            </a:r>
            <a:r>
              <a:rPr lang="ru-RU" sz="2000" b="1" dirty="0" smtClean="0">
                <a:solidFill>
                  <a:srgbClr val="002060"/>
                </a:solidFill>
                <a:latin typeface="Arial" pitchFamily="34" charset="0"/>
                <a:cs typeface="Arial" pitchFamily="34" charset="0"/>
              </a:rPr>
              <a:t>;</a:t>
            </a:r>
          </a:p>
          <a:p>
            <a:pPr algn="just">
              <a:buFont typeface="Wingdings" pitchFamily="2" charset="2"/>
              <a:buChar char="ü"/>
            </a:pPr>
            <a:endParaRPr lang="ru-RU" sz="2000" b="1" dirty="0" smtClean="0">
              <a:solidFill>
                <a:srgbClr val="002060"/>
              </a:solidFill>
              <a:latin typeface="Arial" pitchFamily="34" charset="0"/>
              <a:cs typeface="Arial" pitchFamily="34" charset="0"/>
            </a:endParaRPr>
          </a:p>
          <a:p>
            <a:pPr algn="just">
              <a:buFont typeface="Wingdings" pitchFamily="2" charset="2"/>
              <a:buChar char="ü"/>
            </a:pPr>
            <a:r>
              <a:rPr lang="ru-RU" sz="2000" dirty="0" smtClean="0">
                <a:solidFill>
                  <a:srgbClr val="002060"/>
                </a:solidFill>
                <a:latin typeface="Arial" pitchFamily="34" charset="0"/>
                <a:cs typeface="Arial" pitchFamily="34" charset="0"/>
              </a:rPr>
              <a:t>2030 жылға </a:t>
            </a:r>
            <a:r>
              <a:rPr lang="ru-RU" sz="2000" dirty="0" err="1" smtClean="0">
                <a:solidFill>
                  <a:srgbClr val="002060"/>
                </a:solidFill>
                <a:latin typeface="Arial" pitchFamily="34" charset="0"/>
                <a:cs typeface="Arial" pitchFamily="34" charset="0"/>
              </a:rPr>
              <a:t>дейінгі</a:t>
            </a:r>
            <a:r>
              <a:rPr lang="ru-RU" sz="2000" dirty="0" smtClean="0">
                <a:solidFill>
                  <a:srgbClr val="002060"/>
                </a:solidFill>
                <a:latin typeface="Arial" pitchFamily="34" charset="0"/>
                <a:cs typeface="Arial" pitchFamily="34" charset="0"/>
              </a:rPr>
              <a:t> </a:t>
            </a:r>
            <a:r>
              <a:rPr lang="ru-RU" sz="2000" b="1" dirty="0" smtClean="0">
                <a:solidFill>
                  <a:srgbClr val="002060"/>
                </a:solidFill>
                <a:latin typeface="Arial" pitchFamily="34" charset="0"/>
                <a:cs typeface="Arial" pitchFamily="34" charset="0"/>
              </a:rPr>
              <a:t>электр энергетика </a:t>
            </a:r>
            <a:r>
              <a:rPr lang="ru-RU" sz="2000" b="1" dirty="0" err="1" smtClean="0">
                <a:solidFill>
                  <a:srgbClr val="002060"/>
                </a:solidFill>
                <a:latin typeface="Arial" pitchFamily="34" charset="0"/>
                <a:cs typeface="Arial" pitchFamily="34" charset="0"/>
              </a:rPr>
              <a:t>нарығының</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моделі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ұсынылды</a:t>
            </a:r>
            <a:r>
              <a:rPr lang="ru-RU" sz="2000" dirty="0" smtClean="0">
                <a:solidFill>
                  <a:srgbClr val="002060"/>
                </a:solidFill>
                <a:latin typeface="Arial" pitchFamily="34" charset="0"/>
                <a:cs typeface="Arial" pitchFamily="34" charset="0"/>
              </a:rPr>
              <a:t>;</a:t>
            </a:r>
          </a:p>
          <a:p>
            <a:pPr algn="just">
              <a:buFont typeface="Wingdings" pitchFamily="2" charset="2"/>
              <a:buChar char="ü"/>
            </a:pPr>
            <a:endParaRPr lang="ru-RU" sz="2000" dirty="0" smtClean="0">
              <a:solidFill>
                <a:srgbClr val="002060"/>
              </a:solidFill>
              <a:latin typeface="Arial" pitchFamily="34" charset="0"/>
              <a:cs typeface="Arial" pitchFamily="34" charset="0"/>
            </a:endParaRPr>
          </a:p>
          <a:p>
            <a:pPr algn="just">
              <a:buFont typeface="Wingdings" pitchFamily="2" charset="2"/>
              <a:buChar char="ü"/>
            </a:pPr>
            <a:r>
              <a:rPr lang="ru-RU" sz="2000" dirty="0" smtClean="0">
                <a:solidFill>
                  <a:srgbClr val="002060"/>
                </a:solidFill>
                <a:latin typeface="Arial" pitchFamily="34" charset="0"/>
                <a:cs typeface="Arial" pitchFamily="34" charset="0"/>
              </a:rPr>
              <a:t> 2030 жылға </a:t>
            </a:r>
            <a:r>
              <a:rPr lang="ru-RU" sz="2000" dirty="0" err="1" smtClean="0">
                <a:solidFill>
                  <a:srgbClr val="002060"/>
                </a:solidFill>
                <a:latin typeface="Arial" pitchFamily="34" charset="0"/>
                <a:cs typeface="Arial" pitchFamily="34" charset="0"/>
              </a:rPr>
              <a:t>дейін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елдің</a:t>
            </a:r>
            <a:r>
              <a:rPr lang="ru-RU" sz="2000" dirty="0" smtClean="0">
                <a:solidFill>
                  <a:srgbClr val="002060"/>
                </a:solidFill>
                <a:latin typeface="Arial" pitchFamily="34" charset="0"/>
                <a:cs typeface="Arial" pitchFamily="34" charset="0"/>
              </a:rPr>
              <a:t> электр </a:t>
            </a:r>
            <a:r>
              <a:rPr lang="ru-RU" sz="2000" dirty="0" err="1" smtClean="0">
                <a:solidFill>
                  <a:srgbClr val="002060"/>
                </a:solidFill>
                <a:latin typeface="Arial" pitchFamily="34" charset="0"/>
                <a:cs typeface="Arial" pitchFamily="34" charset="0"/>
              </a:rPr>
              <a:t>теңгерімі</a:t>
            </a:r>
            <a:r>
              <a:rPr lang="ru-RU" sz="2000" dirty="0" smtClean="0">
                <a:solidFill>
                  <a:srgbClr val="002060"/>
                </a:solidFill>
                <a:latin typeface="Arial" pitchFamily="34" charset="0"/>
                <a:cs typeface="Arial" pitchFamily="34" charset="0"/>
              </a:rPr>
              <a:t>;</a:t>
            </a:r>
          </a:p>
          <a:p>
            <a:pPr algn="just">
              <a:buFont typeface="Wingdings" pitchFamily="2" charset="2"/>
              <a:buChar char="ü"/>
            </a:pPr>
            <a:endParaRPr lang="ru-RU" sz="2000" dirty="0">
              <a:solidFill>
                <a:srgbClr val="002060"/>
              </a:solidFill>
              <a:latin typeface="Arial" pitchFamily="34" charset="0"/>
              <a:cs typeface="Arial" pitchFamily="34" charset="0"/>
            </a:endParaRPr>
          </a:p>
          <a:p>
            <a:pPr algn="just">
              <a:buFont typeface="Wingdings" pitchFamily="2" charset="2"/>
              <a:buChar char="ü"/>
            </a:pPr>
            <a:r>
              <a:rPr lang="ru-RU" sz="2000" dirty="0" smtClean="0">
                <a:solidFill>
                  <a:srgbClr val="002060"/>
                </a:solidFill>
                <a:latin typeface="Arial" pitchFamily="34" charset="0"/>
                <a:cs typeface="Arial" pitchFamily="34" charset="0"/>
              </a:rPr>
              <a:t> «Қазақстан </a:t>
            </a:r>
            <a:r>
              <a:rPr lang="ru-RU" sz="2000" dirty="0" err="1" smtClean="0">
                <a:solidFill>
                  <a:srgbClr val="002060"/>
                </a:solidFill>
                <a:latin typeface="Arial" pitchFamily="34" charset="0"/>
                <a:cs typeface="Arial" pitchFamily="34" charset="0"/>
              </a:rPr>
              <a:t>Республикасының</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кейбір</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заңнамалық</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актілеріне</a:t>
            </a:r>
            <a:r>
              <a:rPr lang="ru-RU" sz="2000" dirty="0" smtClean="0">
                <a:solidFill>
                  <a:srgbClr val="002060"/>
                </a:solidFill>
                <a:latin typeface="Arial" pitchFamily="34" charset="0"/>
                <a:cs typeface="Arial" pitchFamily="34" charset="0"/>
              </a:rPr>
              <a:t> электр энергетикасы </a:t>
            </a:r>
            <a:r>
              <a:rPr lang="ru-RU" sz="2000" dirty="0" err="1" smtClean="0">
                <a:solidFill>
                  <a:srgbClr val="002060"/>
                </a:solidFill>
                <a:latin typeface="Arial" pitchFamily="34" charset="0"/>
                <a:cs typeface="Arial" pitchFamily="34" charset="0"/>
              </a:rPr>
              <a:t>мәселелрі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бойыша</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өзгерістер</a:t>
            </a:r>
            <a:r>
              <a:rPr lang="ru-RU" sz="2000" dirty="0" smtClean="0">
                <a:solidFill>
                  <a:srgbClr val="002060"/>
                </a:solidFill>
                <a:latin typeface="Arial" pitchFamily="34" charset="0"/>
                <a:cs typeface="Arial" pitchFamily="34" charset="0"/>
              </a:rPr>
              <a:t> мен </a:t>
            </a:r>
            <a:r>
              <a:rPr lang="ru-RU" sz="2000" dirty="0" err="1" smtClean="0">
                <a:solidFill>
                  <a:srgbClr val="002060"/>
                </a:solidFill>
                <a:latin typeface="Arial" pitchFamily="34" charset="0"/>
                <a:cs typeface="Arial" pitchFamily="34" charset="0"/>
              </a:rPr>
              <a:t>толықтырулар</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енгізу</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туралы</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Заң</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жобасының</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тұжырымдамасы</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мақұлданды</a:t>
            </a:r>
            <a:r>
              <a:rPr lang="ru-RU" sz="2000" dirty="0" smtClean="0">
                <a:solidFill>
                  <a:srgbClr val="002060"/>
                </a:solidFill>
                <a:latin typeface="Arial" pitchFamily="34" charset="0"/>
                <a:cs typeface="Arial" pitchFamily="34" charset="0"/>
              </a:rPr>
              <a:t>. </a:t>
            </a:r>
            <a:endParaRPr lang="ru-RU" sz="2000" dirty="0">
              <a:solidFill>
                <a:srgbClr val="002060"/>
              </a:solidFill>
              <a:latin typeface="Arial" pitchFamily="34" charset="0"/>
              <a:cs typeface="Arial" pitchFamily="34" charset="0"/>
            </a:endParaRPr>
          </a:p>
        </p:txBody>
      </p:sp>
      <p:pic>
        <p:nvPicPr>
          <p:cNvPr id="9" name="Picture 4" descr="C:\Users\markinayv\Desktop\1111111.jpg"/>
          <p:cNvPicPr>
            <a:picLocks noChangeAspect="1" noChangeArrowheads="1"/>
          </p:cNvPicPr>
          <p:nvPr/>
        </p:nvPicPr>
        <p:blipFill>
          <a:blip r:embed="rId3"/>
          <a:srcRect/>
          <a:stretch>
            <a:fillRect/>
          </a:stretch>
        </p:blipFill>
        <p:spPr bwMode="auto">
          <a:xfrm>
            <a:off x="0" y="0"/>
            <a:ext cx="1738290" cy="6858000"/>
          </a:xfrm>
          <a:prstGeom prst="rect">
            <a:avLst/>
          </a:prstGeom>
          <a:noFill/>
          <a:ln w="15875">
            <a:noFill/>
            <a:miter lim="800000"/>
            <a:headEnd/>
            <a:tailEnd/>
          </a:ln>
        </p:spPr>
      </p:pic>
      <p:sp>
        <p:nvSpPr>
          <p:cNvPr id="12" name="Номер слайда 11"/>
          <p:cNvSpPr>
            <a:spLocks noGrp="1"/>
          </p:cNvSpPr>
          <p:nvPr>
            <p:ph type="sldNum" sz="quarter" idx="12"/>
          </p:nvPr>
        </p:nvSpPr>
        <p:spPr/>
        <p:txBody>
          <a:bodyPr/>
          <a:lstStyle/>
          <a:p>
            <a:pPr>
              <a:defRPr/>
            </a:pPr>
            <a:fld id="{05D65FA5-94AE-4A7F-AD0F-4421D4B88FA1}" type="slidenum">
              <a:rPr lang="ru-RU" smtClean="0"/>
              <a:pPr>
                <a:defRPr/>
              </a:pPr>
              <a:t>11</a:t>
            </a:fld>
            <a:endParaRPr lang="ru-RU"/>
          </a:p>
        </p:txBody>
      </p:sp>
    </p:spTree>
    <p:extLst>
      <p:ext uri="{BB962C8B-B14F-4D97-AF65-F5344CB8AC3E}">
        <p14:creationId xmlns:p14="http://schemas.microsoft.com/office/powerpoint/2010/main" val="125005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24042" y="1016144"/>
            <a:ext cx="7177430" cy="4093428"/>
          </a:xfrm>
          <a:prstGeom prst="rect">
            <a:avLst/>
          </a:prstGeom>
          <a:ln>
            <a:solidFill>
              <a:schemeClr val="tx1"/>
            </a:solidFill>
          </a:ln>
        </p:spPr>
        <p:txBody>
          <a:bodyPr wrap="square">
            <a:spAutoFit/>
          </a:bodyPr>
          <a:lstStyle/>
          <a:p>
            <a:pPr algn="just">
              <a:buFont typeface="Wingdings" pitchFamily="2" charset="2"/>
              <a:buChar char="ü"/>
            </a:pPr>
            <a:r>
              <a:rPr lang="ru-RU" sz="2000" dirty="0" smtClean="0">
                <a:solidFill>
                  <a:srgbClr val="002060"/>
                </a:solidFill>
                <a:latin typeface="Arial" pitchFamily="34" charset="0"/>
                <a:cs typeface="Arial" pitchFamily="34" charset="0"/>
              </a:rPr>
              <a:t> </a:t>
            </a:r>
            <a:r>
              <a:rPr lang="ru-RU" sz="2000" b="1" dirty="0" smtClean="0">
                <a:solidFill>
                  <a:srgbClr val="002060"/>
                </a:solidFill>
                <a:latin typeface="Arial" pitchFamily="34" charset="0"/>
                <a:cs typeface="Arial" pitchFamily="34" charset="0"/>
              </a:rPr>
              <a:t>2016 </a:t>
            </a:r>
            <a:r>
              <a:rPr lang="ru-RU" sz="2000" b="1" dirty="0" err="1" smtClean="0">
                <a:solidFill>
                  <a:srgbClr val="002060"/>
                </a:solidFill>
                <a:latin typeface="Arial" pitchFamily="34" charset="0"/>
                <a:cs typeface="Arial" pitchFamily="34" charset="0"/>
              </a:rPr>
              <a:t>жылдан</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бастап</a:t>
            </a:r>
            <a:r>
              <a:rPr lang="ru-RU" sz="2000" b="1"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енгізіледі</a:t>
            </a:r>
            <a:r>
              <a:rPr lang="ru-RU" sz="2000" dirty="0" smtClean="0">
                <a:solidFill>
                  <a:srgbClr val="002060"/>
                </a:solidFill>
                <a:latin typeface="Arial" pitchFamily="34" charset="0"/>
                <a:cs typeface="Arial" pitchFamily="34" charset="0"/>
              </a:rPr>
              <a:t>; </a:t>
            </a:r>
          </a:p>
          <a:p>
            <a:pPr algn="just"/>
            <a:endParaRPr lang="ru-RU" sz="2000" b="1" dirty="0" smtClean="0">
              <a:solidFill>
                <a:srgbClr val="002060"/>
              </a:solidFill>
              <a:latin typeface="Arial" pitchFamily="34" charset="0"/>
              <a:cs typeface="Arial" pitchFamily="34" charset="0"/>
            </a:endParaRPr>
          </a:p>
          <a:p>
            <a:pPr algn="just"/>
            <a:r>
              <a:rPr lang="ru-RU" sz="2000" b="1" dirty="0" smtClean="0">
                <a:solidFill>
                  <a:srgbClr val="002060"/>
                </a:solidFill>
                <a:latin typeface="Arial" pitchFamily="34" charset="0"/>
                <a:cs typeface="Arial" pitchFamily="34" charset="0"/>
              </a:rPr>
              <a:t>Электр </a:t>
            </a:r>
            <a:r>
              <a:rPr lang="ru-RU" sz="2000" b="1" dirty="0" err="1" smtClean="0">
                <a:solidFill>
                  <a:srgbClr val="002060"/>
                </a:solidFill>
                <a:latin typeface="Arial" pitchFamily="34" charset="0"/>
                <a:cs typeface="Arial" pitchFamily="34" charset="0"/>
              </a:rPr>
              <a:t>қуаты</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нарығының</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қызмет</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істеуі</a:t>
            </a:r>
            <a:r>
              <a:rPr lang="ru-RU" sz="2000" b="1" dirty="0" smtClean="0">
                <a:solidFill>
                  <a:srgbClr val="002060"/>
                </a:solidFill>
                <a:latin typeface="Arial" pitchFamily="34" charset="0"/>
                <a:cs typeface="Arial" pitchFamily="34" charset="0"/>
              </a:rPr>
              <a:t> :</a:t>
            </a:r>
          </a:p>
          <a:p>
            <a:pPr algn="just"/>
            <a:endParaRPr lang="ru-RU" sz="2000" dirty="0" smtClean="0">
              <a:latin typeface="Arial" pitchFamily="34" charset="0"/>
              <a:cs typeface="Arial" pitchFamily="34" charset="0"/>
            </a:endParaRPr>
          </a:p>
          <a:p>
            <a:pPr lvl="0" algn="just">
              <a:buFont typeface="Wingdings" pitchFamily="2" charset="2"/>
              <a:buChar char="ü"/>
            </a:pPr>
            <a:r>
              <a:rPr lang="ru-RU" sz="2000" dirty="0" err="1" smtClean="0">
                <a:solidFill>
                  <a:srgbClr val="002060"/>
                </a:solidFill>
                <a:latin typeface="Arial" pitchFamily="34" charset="0"/>
                <a:cs typeface="Arial" pitchFamily="34" charset="0"/>
              </a:rPr>
              <a:t>электрмен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қамтамасыз</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ету</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жүйесінің</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ұзақ</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мерзімді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сенімділігін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қамтамасыз</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етуге</a:t>
            </a:r>
            <a:r>
              <a:rPr lang="ru-RU" sz="2000" dirty="0" smtClean="0">
                <a:solidFill>
                  <a:srgbClr val="002060"/>
                </a:solidFill>
                <a:latin typeface="Arial" pitchFamily="34" charset="0"/>
                <a:cs typeface="Arial" pitchFamily="34" charset="0"/>
              </a:rPr>
              <a:t>;</a:t>
            </a:r>
          </a:p>
          <a:p>
            <a:pPr lvl="0" algn="just"/>
            <a:endParaRPr lang="ru-RU" sz="2000" dirty="0" smtClean="0">
              <a:solidFill>
                <a:srgbClr val="002060"/>
              </a:solidFill>
              <a:latin typeface="Arial" pitchFamily="34" charset="0"/>
              <a:cs typeface="Arial" pitchFamily="34" charset="0"/>
            </a:endParaRPr>
          </a:p>
          <a:p>
            <a:pPr algn="just">
              <a:buFont typeface="Wingdings" pitchFamily="2" charset="2"/>
              <a:buChar char="ü"/>
            </a:pPr>
            <a:r>
              <a:rPr lang="ru-RU" sz="2000" dirty="0" smtClean="0">
                <a:solidFill>
                  <a:srgbClr val="002060"/>
                </a:solidFill>
                <a:latin typeface="Arial" pitchFamily="34" charset="0"/>
                <a:cs typeface="Arial" pitchFamily="34" charset="0"/>
              </a:rPr>
              <a:t>генерацияланған </a:t>
            </a:r>
            <a:r>
              <a:rPr lang="ru-RU" sz="2000" dirty="0" err="1" smtClean="0">
                <a:solidFill>
                  <a:srgbClr val="002060"/>
                </a:solidFill>
                <a:latin typeface="Arial" pitchFamily="34" charset="0"/>
                <a:cs typeface="Arial" pitchFamily="34" charset="0"/>
              </a:rPr>
              <a:t>қуаттарға</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инвесторлар</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үшін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ұзақ</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мерзімді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кепілдемелерді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қамтамасыз</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ету</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арқылы</a:t>
            </a:r>
            <a:r>
              <a:rPr lang="ru-RU" sz="2000" dirty="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саланың</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инвестициялық</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тартымдылығын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жоғарлату</a:t>
            </a:r>
            <a:r>
              <a:rPr lang="ru-RU" sz="2000" dirty="0" smtClean="0">
                <a:solidFill>
                  <a:srgbClr val="002060"/>
                </a:solidFill>
                <a:latin typeface="Arial" pitchFamily="34" charset="0"/>
                <a:cs typeface="Arial" pitchFamily="34" charset="0"/>
              </a:rPr>
              <a:t>;</a:t>
            </a:r>
          </a:p>
          <a:p>
            <a:pPr algn="just"/>
            <a:endParaRPr lang="ru-RU" sz="2000" dirty="0" smtClean="0">
              <a:solidFill>
                <a:srgbClr val="002060"/>
              </a:solidFill>
              <a:latin typeface="Arial" pitchFamily="34" charset="0"/>
              <a:cs typeface="Arial" pitchFamily="34" charset="0"/>
            </a:endParaRPr>
          </a:p>
          <a:p>
            <a:pPr algn="just">
              <a:buFont typeface="Wingdings" pitchFamily="2" charset="2"/>
              <a:buChar char="ü"/>
            </a:pPr>
            <a:r>
              <a:rPr lang="ru-RU" sz="2000" dirty="0" smtClean="0">
                <a:solidFill>
                  <a:srgbClr val="002060"/>
                </a:solidFill>
                <a:latin typeface="Arial" pitchFamily="34" charset="0"/>
                <a:cs typeface="Arial" pitchFamily="34" charset="0"/>
              </a:rPr>
              <a:t>электр энергетика </a:t>
            </a:r>
            <a:r>
              <a:rPr lang="ru-RU" sz="2000" dirty="0" err="1" smtClean="0">
                <a:solidFill>
                  <a:srgbClr val="002060"/>
                </a:solidFill>
                <a:latin typeface="Arial" pitchFamily="34" charset="0"/>
                <a:cs typeface="Arial" pitchFamily="34" charset="0"/>
              </a:rPr>
              <a:t>нарығында</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объективті</a:t>
            </a:r>
            <a:r>
              <a:rPr lang="ru-RU" sz="2000" dirty="0" smtClean="0">
                <a:solidFill>
                  <a:srgbClr val="002060"/>
                </a:solidFill>
                <a:latin typeface="Arial" pitchFamily="34" charset="0"/>
                <a:cs typeface="Arial" pitchFamily="34" charset="0"/>
              </a:rPr>
              <a:t> және </a:t>
            </a:r>
            <a:r>
              <a:rPr lang="ru-RU" sz="2000" dirty="0" err="1" smtClean="0">
                <a:solidFill>
                  <a:srgbClr val="002060"/>
                </a:solidFill>
                <a:latin typeface="Arial" pitchFamily="34" charset="0"/>
                <a:cs typeface="Arial" pitchFamily="34" charset="0"/>
              </a:rPr>
              <a:t>әділ</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механизмді</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әзірлеуге</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әрекеттеседі</a:t>
            </a:r>
            <a:r>
              <a:rPr lang="ru-RU" sz="2000" dirty="0" smtClean="0">
                <a:solidFill>
                  <a:srgbClr val="002060"/>
                </a:solidFill>
                <a:latin typeface="Arial" pitchFamily="34" charset="0"/>
                <a:cs typeface="Arial" pitchFamily="34" charset="0"/>
              </a:rPr>
              <a:t>. </a:t>
            </a:r>
          </a:p>
        </p:txBody>
      </p:sp>
      <p:sp>
        <p:nvSpPr>
          <p:cNvPr id="7" name="Заголовок 1"/>
          <p:cNvSpPr>
            <a:spLocks noGrp="1"/>
          </p:cNvSpPr>
          <p:nvPr/>
        </p:nvSpPr>
        <p:spPr bwMode="auto">
          <a:xfrm>
            <a:off x="1784648" y="92747"/>
            <a:ext cx="801789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ru-RU" sz="2000" b="1" dirty="0" smtClean="0">
                <a:solidFill>
                  <a:srgbClr val="002060"/>
                </a:solidFill>
                <a:latin typeface="Arial" pitchFamily="34" charset="0"/>
                <a:ea typeface="+mn-ea"/>
                <a:cs typeface="Arial" pitchFamily="34" charset="0"/>
              </a:rPr>
              <a:t>2016 ЖЫЛДАН БАСТАП ЭЛЕКТР ҚУАТЫНЫҢ НАРЫҒЫ</a:t>
            </a:r>
            <a:endParaRPr lang="ru-RU" sz="2000" b="1" dirty="0">
              <a:solidFill>
                <a:srgbClr val="002060"/>
              </a:solidFill>
              <a:latin typeface="Arial" pitchFamily="34" charset="0"/>
              <a:ea typeface="+mn-ea"/>
              <a:cs typeface="Arial" pitchFamily="34" charset="0"/>
            </a:endParaRPr>
          </a:p>
        </p:txBody>
      </p:sp>
      <p:pic>
        <p:nvPicPr>
          <p:cNvPr id="5"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8" name="Номер слайда 7"/>
          <p:cNvSpPr>
            <a:spLocks noGrp="1"/>
          </p:cNvSpPr>
          <p:nvPr>
            <p:ph type="sldNum" sz="quarter" idx="12"/>
          </p:nvPr>
        </p:nvSpPr>
        <p:spPr/>
        <p:txBody>
          <a:bodyPr/>
          <a:lstStyle/>
          <a:p>
            <a:pPr>
              <a:defRPr/>
            </a:pPr>
            <a:fld id="{FCDFB9F2-DAA3-43D4-A565-B3E083403BD4}" type="slidenum">
              <a:rPr lang="ru-RU" smtClean="0"/>
              <a:pPr>
                <a:defRPr/>
              </a:pPr>
              <a:t>12</a:t>
            </a:fld>
            <a:endParaRPr lang="ru-RU"/>
          </a:p>
        </p:txBody>
      </p:sp>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bwMode="auto">
          <a:xfrm>
            <a:off x="1881165" y="92747"/>
            <a:ext cx="792137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000" b="1" dirty="0" smtClean="0">
                <a:solidFill>
                  <a:srgbClr val="002060"/>
                </a:solidFill>
                <a:latin typeface="Arial" pitchFamily="34" charset="0"/>
                <a:ea typeface="+mn-ea"/>
                <a:cs typeface="Arial" pitchFamily="34" charset="0"/>
              </a:rPr>
              <a:t>ЭЛЕКТР ҚУАТЫНЫҢ НАРЫҒЫ</a:t>
            </a:r>
            <a:endParaRPr lang="ru-RU" sz="2000" b="1" dirty="0">
              <a:solidFill>
                <a:srgbClr val="002060"/>
              </a:solidFill>
              <a:latin typeface="Arial" pitchFamily="34" charset="0"/>
              <a:ea typeface="+mn-ea"/>
              <a:cs typeface="Arial" pitchFamily="34" charset="0"/>
            </a:endParaRPr>
          </a:p>
        </p:txBody>
      </p:sp>
      <p:sp>
        <p:nvSpPr>
          <p:cNvPr id="2050" name="AutoShape 2"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http://ukrbudsvit.kiev.ua/wp-content/uploads/2012/10/1.jpg"/>
          <p:cNvSpPr>
            <a:spLocks noChangeAspect="1" noChangeArrowheads="1"/>
          </p:cNvSpPr>
          <p:nvPr/>
        </p:nvSpPr>
        <p:spPr bwMode="auto">
          <a:xfrm>
            <a:off x="155575" y="-2743200"/>
            <a:ext cx="3667125"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https://encrypted-tbn3.gstatic.com/images?q=tbn:ANd9GcTB-F9ZIwmvxlF9zBkMH7lvb0S1MSywGRlot_zggSexT6xHw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7762" name="AutoShape 2" descr="https://encrypted-tbn3.gstatic.com/images?q=tbn:ANd9GcTB-F9ZIwmvxlF9zBkMH7lvb0S1MSywGRlot_zggSexT6xHw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6" name="Номер слайда 5"/>
          <p:cNvSpPr>
            <a:spLocks noGrp="1"/>
          </p:cNvSpPr>
          <p:nvPr>
            <p:ph type="sldNum" sz="quarter" idx="12"/>
          </p:nvPr>
        </p:nvSpPr>
        <p:spPr/>
        <p:txBody>
          <a:bodyPr/>
          <a:lstStyle/>
          <a:p>
            <a:pPr>
              <a:defRPr/>
            </a:pPr>
            <a:fld id="{FCDFB9F2-DAA3-43D4-A565-B3E083403BD4}" type="slidenum">
              <a:rPr lang="ru-RU" smtClean="0"/>
              <a:pPr>
                <a:defRPr/>
              </a:pPr>
              <a:t>13</a:t>
            </a:fld>
            <a:endParaRPr lang="ru-RU"/>
          </a:p>
        </p:txBody>
      </p:sp>
      <p:sp>
        <p:nvSpPr>
          <p:cNvPr id="19" name="Прямоугольник 18"/>
          <p:cNvSpPr/>
          <p:nvPr/>
        </p:nvSpPr>
        <p:spPr>
          <a:xfrm>
            <a:off x="2024042" y="1857364"/>
            <a:ext cx="1857388" cy="17859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dirty="0" smtClean="0">
                <a:solidFill>
                  <a:schemeClr val="tx1"/>
                </a:solidFill>
              </a:rPr>
              <a:t>ИНВЕСТИЦИЯЛЫҚ ҚҰРАМДАС БӨЛІГІ</a:t>
            </a:r>
            <a:endParaRPr lang="ru-RU" sz="1600" b="1" dirty="0">
              <a:solidFill>
                <a:schemeClr val="tx1"/>
              </a:solidFill>
            </a:endParaRPr>
          </a:p>
        </p:txBody>
      </p:sp>
      <p:sp>
        <p:nvSpPr>
          <p:cNvPr id="20" name="Прямоугольник 19"/>
          <p:cNvSpPr/>
          <p:nvPr/>
        </p:nvSpPr>
        <p:spPr>
          <a:xfrm>
            <a:off x="2166918" y="785795"/>
            <a:ext cx="7286676" cy="1015663"/>
          </a:xfrm>
          <a:prstGeom prst="rect">
            <a:avLst/>
          </a:prstGeom>
        </p:spPr>
        <p:txBody>
          <a:bodyPr wrap="square">
            <a:spAutoFit/>
          </a:bodyPr>
          <a:lstStyle/>
          <a:p>
            <a:r>
              <a:rPr lang="kk-KZ" sz="1600" dirty="0" smtClean="0">
                <a:latin typeface="Arial" pitchFamily="34" charset="0"/>
                <a:cs typeface="Arial" pitchFamily="34" charset="0"/>
              </a:rPr>
              <a:t>Қазіргі уақыттағы әрекеттегі шекті тарифтер 2016 жылдан бастап 2 бөлімде дамиды</a:t>
            </a:r>
            <a:r>
              <a:rPr lang="ru-RU" sz="1600" dirty="0" smtClean="0">
                <a:latin typeface="Arial" pitchFamily="34" charset="0"/>
                <a:cs typeface="Arial" pitchFamily="34" charset="0"/>
              </a:rPr>
              <a:t>:</a:t>
            </a:r>
          </a:p>
          <a:p>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инвестициялық бөлігі қуат нарығына «жөнеледі»</a:t>
            </a:r>
            <a:endParaRPr lang="ru-RU" sz="1400" dirty="0" smtClean="0">
              <a:latin typeface="Arial" pitchFamily="34" charset="0"/>
              <a:cs typeface="Arial" pitchFamily="34" charset="0"/>
            </a:endParaRPr>
          </a:p>
          <a:p>
            <a:r>
              <a:rPr lang="ru-RU" sz="1400" dirty="0" smtClean="0">
                <a:latin typeface="Arial" pitchFamily="34" charset="0"/>
                <a:cs typeface="Arial" pitchFamily="34" charset="0"/>
              </a:rPr>
              <a:t>- ал </a:t>
            </a:r>
            <a:r>
              <a:rPr lang="ru-RU" sz="1400" dirty="0" err="1" smtClean="0">
                <a:latin typeface="Arial" pitchFamily="34" charset="0"/>
                <a:cs typeface="Arial" pitchFamily="34" charset="0"/>
              </a:rPr>
              <a:t>қалғаны</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яғни өзіндік құны </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электр</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энергиясы</a:t>
            </a:r>
            <a:r>
              <a:rPr lang="ru-RU" sz="1400" dirty="0" smtClean="0">
                <a:latin typeface="Arial" pitchFamily="34" charset="0"/>
                <a:cs typeface="Arial" pitchFamily="34" charset="0"/>
              </a:rPr>
              <a:t> </a:t>
            </a:r>
            <a:r>
              <a:rPr lang="ru-RU" sz="1400" dirty="0" err="1" smtClean="0">
                <a:latin typeface="Arial" pitchFamily="34" charset="0"/>
                <a:cs typeface="Arial" pitchFamily="34" charset="0"/>
              </a:rPr>
              <a:t>нарығында қалады</a:t>
            </a:r>
            <a:endParaRPr lang="ru-RU" sz="1400" dirty="0" smtClean="0">
              <a:latin typeface="Arial" pitchFamily="34" charset="0"/>
              <a:cs typeface="Arial" pitchFamily="34" charset="0"/>
            </a:endParaRPr>
          </a:p>
        </p:txBody>
      </p:sp>
      <p:sp>
        <p:nvSpPr>
          <p:cNvPr id="21" name="Прямоугольник 20"/>
          <p:cNvSpPr/>
          <p:nvPr/>
        </p:nvSpPr>
        <p:spPr>
          <a:xfrm>
            <a:off x="2024042" y="3643314"/>
            <a:ext cx="1857388" cy="23574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800" b="1" dirty="0" smtClean="0">
                <a:solidFill>
                  <a:schemeClr val="tx1"/>
                </a:solidFill>
              </a:rPr>
              <a:t>ӨЗІНДІК ҚҰН </a:t>
            </a:r>
            <a:endParaRPr lang="ru-RU" sz="1800" b="1" dirty="0">
              <a:solidFill>
                <a:schemeClr val="tx1"/>
              </a:solidFill>
            </a:endParaRPr>
          </a:p>
        </p:txBody>
      </p:sp>
      <p:sp>
        <p:nvSpPr>
          <p:cNvPr id="22" name="Прямоугольник 21"/>
          <p:cNvSpPr/>
          <p:nvPr/>
        </p:nvSpPr>
        <p:spPr>
          <a:xfrm>
            <a:off x="6024570" y="1928802"/>
            <a:ext cx="1643074" cy="121444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b="1" dirty="0" smtClean="0">
                <a:solidFill>
                  <a:schemeClr val="tx1"/>
                </a:solidFill>
              </a:rPr>
              <a:t>ИНВЕСТИЦИЯЛЫҚ ҚҰРАМДАС БӨЛІГІ</a:t>
            </a:r>
          </a:p>
          <a:p>
            <a:pPr algn="ctr"/>
            <a:r>
              <a:rPr lang="kk-KZ" sz="1200" b="1" dirty="0" smtClean="0">
                <a:solidFill>
                  <a:schemeClr val="tx1"/>
                </a:solidFill>
              </a:rPr>
              <a:t>(қуат бойынша шекті тариф) </a:t>
            </a:r>
            <a:endParaRPr lang="ru-RU" sz="1200" b="1" dirty="0">
              <a:solidFill>
                <a:schemeClr val="tx1"/>
              </a:solidFill>
            </a:endParaRPr>
          </a:p>
        </p:txBody>
      </p:sp>
      <p:sp>
        <p:nvSpPr>
          <p:cNvPr id="23" name="Прямоугольник 22"/>
          <p:cNvSpPr/>
          <p:nvPr/>
        </p:nvSpPr>
        <p:spPr>
          <a:xfrm>
            <a:off x="5953132" y="4357694"/>
            <a:ext cx="1785950" cy="157163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200" b="1" dirty="0" smtClean="0">
                <a:solidFill>
                  <a:schemeClr val="tx1"/>
                </a:solidFill>
                <a:latin typeface="Arial" pitchFamily="34" charset="0"/>
                <a:cs typeface="Arial" pitchFamily="34" charset="0"/>
              </a:rPr>
              <a:t>ӨЗІНДІК </a:t>
            </a:r>
          </a:p>
          <a:p>
            <a:pPr algn="ctr"/>
            <a:r>
              <a:rPr lang="kk-KZ" sz="1200" b="1" dirty="0" smtClean="0">
                <a:solidFill>
                  <a:schemeClr val="tx1"/>
                </a:solidFill>
                <a:latin typeface="Arial" pitchFamily="34" charset="0"/>
                <a:cs typeface="Arial" pitchFamily="34" charset="0"/>
              </a:rPr>
              <a:t>(элект энергияға шекті тариф)</a:t>
            </a:r>
            <a:endParaRPr lang="ru-RU" sz="1200" b="1" dirty="0">
              <a:solidFill>
                <a:schemeClr val="tx1"/>
              </a:solidFill>
              <a:latin typeface="Arial" pitchFamily="34" charset="0"/>
              <a:cs typeface="Arial" pitchFamily="34" charset="0"/>
            </a:endParaRPr>
          </a:p>
        </p:txBody>
      </p:sp>
      <p:sp>
        <p:nvSpPr>
          <p:cNvPr id="29" name="Стрелка вправо 28"/>
          <p:cNvSpPr/>
          <p:nvPr/>
        </p:nvSpPr>
        <p:spPr>
          <a:xfrm rot="20450361" flipV="1">
            <a:off x="3862814" y="2555309"/>
            <a:ext cx="2150232" cy="437469"/>
          </a:xfrm>
          <a:prstGeom prst="rightArrow">
            <a:avLst>
              <a:gd name="adj1" fmla="val 42554"/>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рямоугольник 31"/>
          <p:cNvSpPr/>
          <p:nvPr/>
        </p:nvSpPr>
        <p:spPr>
          <a:xfrm>
            <a:off x="7953396" y="1857365"/>
            <a:ext cx="1785950" cy="1800493"/>
          </a:xfrm>
          <a:prstGeom prst="rect">
            <a:avLst/>
          </a:prstGeom>
        </p:spPr>
        <p:txBody>
          <a:bodyPr wrap="square">
            <a:spAutoFit/>
          </a:bodyPr>
          <a:lstStyle/>
          <a:p>
            <a:r>
              <a:rPr lang="ru-RU" sz="1800" b="1" dirty="0" smtClean="0">
                <a:solidFill>
                  <a:srgbClr val="FF0000"/>
                </a:solidFill>
                <a:latin typeface="Arial" pitchFamily="34" charset="0"/>
                <a:cs typeface="Arial" pitchFamily="34" charset="0"/>
              </a:rPr>
              <a:t>«</a:t>
            </a:r>
            <a:r>
              <a:rPr lang="kk-KZ" sz="1800" b="1" dirty="0" smtClean="0">
                <a:solidFill>
                  <a:srgbClr val="FF0000"/>
                </a:solidFill>
                <a:latin typeface="Arial" pitchFamily="34" charset="0"/>
                <a:cs typeface="Arial" pitchFamily="34" charset="0"/>
              </a:rPr>
              <a:t>ҚУАТ</a:t>
            </a:r>
            <a:r>
              <a:rPr lang="ru-RU" sz="1800" b="1" dirty="0" smtClean="0">
                <a:solidFill>
                  <a:srgbClr val="FF0000"/>
                </a:solidFill>
                <a:latin typeface="Arial" pitchFamily="34" charset="0"/>
                <a:cs typeface="Arial" pitchFamily="34" charset="0"/>
              </a:rPr>
              <a:t>»</a:t>
            </a:r>
            <a:r>
              <a:rPr lang="kk-KZ" sz="1800" b="1" dirty="0" smtClean="0">
                <a:solidFill>
                  <a:srgbClr val="FF0000"/>
                </a:solidFill>
                <a:latin typeface="Arial" pitchFamily="34" charset="0"/>
                <a:cs typeface="Arial" pitchFamily="34" charset="0"/>
              </a:rPr>
              <a:t> НАРЫҒЫ </a:t>
            </a:r>
            <a:r>
              <a:rPr lang="kk-KZ" sz="1400" b="1" dirty="0" smtClean="0">
                <a:latin typeface="Arial" pitchFamily="34" charset="0"/>
                <a:cs typeface="Arial" pitchFamily="34" charset="0"/>
              </a:rPr>
              <a:t>(</a:t>
            </a:r>
            <a:r>
              <a:rPr lang="kk-KZ" sz="1200" b="1" dirty="0" smtClean="0">
                <a:latin typeface="Arial" pitchFamily="34" charset="0"/>
                <a:cs typeface="Arial" pitchFamily="34" charset="0"/>
              </a:rPr>
              <a:t>қуатқа дайындықты қолдау бойынша қызметтер нарығы)</a:t>
            </a:r>
          </a:p>
          <a:p>
            <a:endParaRPr lang="ru-RU" sz="1800" b="1" dirty="0" smtClean="0">
              <a:solidFill>
                <a:srgbClr val="002060"/>
              </a:solidFill>
              <a:latin typeface="Arial" pitchFamily="34" charset="0"/>
              <a:cs typeface="Arial" pitchFamily="34" charset="0"/>
            </a:endParaRPr>
          </a:p>
          <a:p>
            <a:endParaRPr lang="ru-RU" dirty="0"/>
          </a:p>
        </p:txBody>
      </p:sp>
      <p:sp>
        <p:nvSpPr>
          <p:cNvPr id="33" name="Прямоугольник 32"/>
          <p:cNvSpPr/>
          <p:nvPr/>
        </p:nvSpPr>
        <p:spPr>
          <a:xfrm>
            <a:off x="7953396" y="4572008"/>
            <a:ext cx="1714512" cy="646331"/>
          </a:xfrm>
          <a:prstGeom prst="rect">
            <a:avLst/>
          </a:prstGeom>
        </p:spPr>
        <p:txBody>
          <a:bodyPr wrap="square">
            <a:spAutoFit/>
          </a:bodyPr>
          <a:lstStyle/>
          <a:p>
            <a:r>
              <a:rPr lang="kk-KZ" sz="1200" b="1" dirty="0" smtClean="0">
                <a:solidFill>
                  <a:srgbClr val="FF0000"/>
                </a:solidFill>
                <a:latin typeface="Arial" pitchFamily="34" charset="0"/>
                <a:cs typeface="Arial" pitchFamily="34" charset="0"/>
              </a:rPr>
              <a:t>ЭЛЕКТР ЭНЕРГИЯСЫНЫҢ НАРЫҒЫ</a:t>
            </a:r>
            <a:endParaRPr lang="ru-RU" sz="1200" dirty="0">
              <a:solidFill>
                <a:srgbClr val="FF0000"/>
              </a:solidFill>
            </a:endParaRPr>
          </a:p>
        </p:txBody>
      </p:sp>
      <p:sp>
        <p:nvSpPr>
          <p:cNvPr id="34" name="Стрелка вниз 33"/>
          <p:cNvSpPr/>
          <p:nvPr/>
        </p:nvSpPr>
        <p:spPr>
          <a:xfrm rot="17595932">
            <a:off x="4754126" y="3448438"/>
            <a:ext cx="383308" cy="2170878"/>
          </a:xfrm>
          <a:prstGeom prst="down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4143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856656" y="580618"/>
            <a:ext cx="7488832" cy="400110"/>
          </a:xfrm>
          <a:prstGeom prst="rect">
            <a:avLst/>
          </a:prstGeom>
        </p:spPr>
        <p:txBody>
          <a:bodyPr wrap="square">
            <a:spAutoFit/>
          </a:bodyPr>
          <a:lstStyle/>
          <a:p>
            <a:pPr algn="ctr" fontAlgn="auto">
              <a:spcBef>
                <a:spcPts val="0"/>
              </a:spcBef>
              <a:spcAft>
                <a:spcPts val="0"/>
              </a:spcAft>
              <a:defRPr/>
            </a:pPr>
            <a:r>
              <a:rPr lang="ru-RU" sz="2000" b="1" dirty="0" smtClean="0">
                <a:solidFill>
                  <a:srgbClr val="002060"/>
                </a:solidFill>
                <a:latin typeface="Arial" pitchFamily="34" charset="0"/>
                <a:cs typeface="Arial" pitchFamily="34" charset="0"/>
              </a:rPr>
              <a:t>2030 ЖЫЛҒА ДЕЙІН ЕЛДІҢ ЭНЕРГИЯ ТЕҢГЕРІМІ</a:t>
            </a:r>
            <a:endParaRPr lang="ru-RU" sz="2000" b="1" dirty="0">
              <a:solidFill>
                <a:srgbClr val="002060"/>
              </a:solidFill>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64050164"/>
              </p:ext>
            </p:extLst>
          </p:nvPr>
        </p:nvGraphicFramePr>
        <p:xfrm>
          <a:off x="1928664" y="1628800"/>
          <a:ext cx="7776860" cy="3544738"/>
        </p:xfrm>
        <a:graphic>
          <a:graphicData uri="http://schemas.openxmlformats.org/drawingml/2006/table">
            <a:tbl>
              <a:tblPr>
                <a:tableStyleId>{22838BEF-8BB2-4498-84A7-C5851F593DF1}</a:tableStyleId>
              </a:tblPr>
              <a:tblGrid>
                <a:gridCol w="338122"/>
                <a:gridCol w="1826084"/>
                <a:gridCol w="631226"/>
                <a:gridCol w="631226"/>
                <a:gridCol w="631226"/>
                <a:gridCol w="631226"/>
                <a:gridCol w="629725"/>
                <a:gridCol w="631226"/>
                <a:gridCol w="631226"/>
                <a:gridCol w="631226"/>
                <a:gridCol w="564347"/>
              </a:tblGrid>
              <a:tr h="253048">
                <a:tc rowSpan="2">
                  <a:txBody>
                    <a:bodyPr/>
                    <a:lstStyle/>
                    <a:p>
                      <a:pPr algn="ctr">
                        <a:spcAft>
                          <a:spcPts val="0"/>
                        </a:spcAft>
                      </a:pPr>
                      <a:r>
                        <a:rPr lang="ru-RU" sz="1400" b="1" dirty="0">
                          <a:solidFill>
                            <a:schemeClr val="bg1"/>
                          </a:solidFill>
                          <a:effectLst/>
                        </a:rPr>
                        <a:t>№</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rowSpan="2">
                  <a:txBody>
                    <a:bodyPr/>
                    <a:lstStyle/>
                    <a:p>
                      <a:pPr algn="ctr">
                        <a:spcAft>
                          <a:spcPts val="0"/>
                        </a:spcAft>
                      </a:pPr>
                      <a:r>
                        <a:rPr lang="ru-RU" sz="1400" b="1" dirty="0" err="1" smtClean="0">
                          <a:solidFill>
                            <a:schemeClr val="bg1"/>
                          </a:solidFill>
                          <a:effectLst/>
                        </a:rPr>
                        <a:t>Қазақстанның</a:t>
                      </a:r>
                      <a:r>
                        <a:rPr lang="ru-RU" sz="1400" b="1" baseline="0" dirty="0" smtClean="0">
                          <a:solidFill>
                            <a:schemeClr val="bg1"/>
                          </a:solidFill>
                          <a:effectLst/>
                        </a:rPr>
                        <a:t> </a:t>
                      </a:r>
                    </a:p>
                    <a:p>
                      <a:pPr algn="ctr">
                        <a:spcAft>
                          <a:spcPts val="0"/>
                        </a:spcAft>
                      </a:pPr>
                      <a:r>
                        <a:rPr lang="ru-RU" sz="1400" b="1" dirty="0" smtClean="0">
                          <a:solidFill>
                            <a:schemeClr val="bg1"/>
                          </a:solidFill>
                          <a:effectLst/>
                        </a:rPr>
                        <a:t>БЭС </a:t>
                      </a:r>
                      <a:endParaRPr lang="ru-RU" sz="1200" b="1" dirty="0">
                        <a:solidFill>
                          <a:schemeClr val="bg1"/>
                        </a:solidFill>
                        <a:effectLst/>
                      </a:endParaRPr>
                    </a:p>
                  </a:txBody>
                  <a:tcPr marL="9525" marR="9525" marT="9525" marB="0" anchor="ctr">
                    <a:solidFill>
                      <a:srgbClr val="002060"/>
                    </a:solidFill>
                  </a:tcPr>
                </a:tc>
                <a:tc gridSpan="9">
                  <a:txBody>
                    <a:bodyPr/>
                    <a:lstStyle/>
                    <a:p>
                      <a:pPr algn="ctr">
                        <a:spcAft>
                          <a:spcPts val="0"/>
                        </a:spcAft>
                      </a:pPr>
                      <a:r>
                        <a:rPr lang="kk-KZ" sz="1400" b="1" dirty="0" smtClean="0">
                          <a:solidFill>
                            <a:schemeClr val="bg1"/>
                          </a:solidFill>
                          <a:effectLst/>
                          <a:latin typeface="+mn-lt"/>
                          <a:ea typeface="+mn-ea"/>
                        </a:rPr>
                        <a:t>Болжам</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5462">
                <a:tc vMerge="1">
                  <a:txBody>
                    <a:bodyPr/>
                    <a:lstStyle/>
                    <a:p>
                      <a:endParaRPr lang="ru-RU"/>
                    </a:p>
                  </a:txBody>
                  <a:tcPr/>
                </a:tc>
                <a:tc vMerge="1">
                  <a:txBody>
                    <a:bodyPr/>
                    <a:lstStyle/>
                    <a:p>
                      <a:endParaRPr lang="ru-RU"/>
                    </a:p>
                  </a:txBody>
                  <a:tcPr/>
                </a:tc>
                <a:tc>
                  <a:txBody>
                    <a:bodyPr/>
                    <a:lstStyle/>
                    <a:p>
                      <a:pPr algn="ctr">
                        <a:spcAft>
                          <a:spcPts val="0"/>
                        </a:spcAft>
                      </a:pPr>
                      <a:r>
                        <a:rPr lang="ru-RU" sz="1400" b="1" dirty="0">
                          <a:solidFill>
                            <a:schemeClr val="bg1"/>
                          </a:solidFill>
                          <a:effectLst/>
                        </a:rPr>
                        <a:t>2014</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2015</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2016</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2017</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2018</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2019</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2020</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2025</a:t>
                      </a:r>
                      <a:endParaRPr lang="ru-RU" sz="1200" b="1" dirty="0">
                        <a:solidFill>
                          <a:schemeClr val="bg1"/>
                        </a:solidFill>
                        <a:effectLst/>
                        <a:latin typeface="Times New Roman"/>
                        <a:ea typeface="Times New Roman"/>
                      </a:endParaRPr>
                    </a:p>
                  </a:txBody>
                  <a:tcPr marL="9525" marR="9525" marT="9525" marB="0" anchor="ctr">
                    <a:solidFill>
                      <a:srgbClr val="002060"/>
                    </a:solidFill>
                  </a:tcPr>
                </a:tc>
                <a:tc>
                  <a:txBody>
                    <a:bodyPr/>
                    <a:lstStyle/>
                    <a:p>
                      <a:pPr algn="ctr">
                        <a:spcAft>
                          <a:spcPts val="0"/>
                        </a:spcAft>
                      </a:pPr>
                      <a:r>
                        <a:rPr lang="ru-RU" sz="1400" b="1" dirty="0">
                          <a:solidFill>
                            <a:schemeClr val="bg1"/>
                          </a:solidFill>
                          <a:effectLst/>
                        </a:rPr>
                        <a:t>2030</a:t>
                      </a:r>
                      <a:endParaRPr lang="ru-RU" sz="1200" b="1" dirty="0">
                        <a:solidFill>
                          <a:schemeClr val="bg1"/>
                        </a:solidFill>
                        <a:effectLst/>
                        <a:latin typeface="Times New Roman"/>
                        <a:ea typeface="Times New Roman"/>
                      </a:endParaRPr>
                    </a:p>
                  </a:txBody>
                  <a:tcPr marL="9525" marR="9525" marT="9525" marB="0" anchor="ctr">
                    <a:solidFill>
                      <a:srgbClr val="002060"/>
                    </a:solidFill>
                  </a:tcPr>
                </a:tc>
              </a:tr>
              <a:tr h="759642">
                <a:tc>
                  <a:txBody>
                    <a:bodyPr/>
                    <a:lstStyle/>
                    <a:p>
                      <a:pPr algn="ctr">
                        <a:spcAft>
                          <a:spcPts val="0"/>
                        </a:spcAft>
                      </a:pPr>
                      <a:r>
                        <a:rPr lang="ru-RU" sz="1400">
                          <a:effectLst/>
                        </a:rPr>
                        <a:t>1</a:t>
                      </a:r>
                      <a:endParaRPr lang="ru-RU" sz="1200">
                        <a:effectLst/>
                        <a:latin typeface="Times New Roman"/>
                        <a:ea typeface="Times New Roman"/>
                      </a:endParaRPr>
                    </a:p>
                  </a:txBody>
                  <a:tcPr marL="9525" marR="9525" marT="9525" marB="0" anchor="ctr"/>
                </a:tc>
                <a:tc>
                  <a:txBody>
                    <a:bodyPr/>
                    <a:lstStyle/>
                    <a:p>
                      <a:pPr algn="ctr">
                        <a:spcAft>
                          <a:spcPts val="0"/>
                        </a:spcAft>
                      </a:pPr>
                      <a:r>
                        <a:rPr lang="kk-KZ" sz="1400" dirty="0" smtClean="0">
                          <a:effectLst/>
                        </a:rPr>
                        <a:t>Электр</a:t>
                      </a:r>
                      <a:r>
                        <a:rPr lang="kk-KZ" sz="1400" baseline="0" dirty="0" smtClean="0">
                          <a:effectLst/>
                        </a:rPr>
                        <a:t> қуатын максималды тұтыну</a:t>
                      </a:r>
                      <a:endParaRPr lang="ru-RU" sz="1200" dirty="0">
                        <a:effectLst/>
                      </a:endParaRPr>
                    </a:p>
                  </a:txBody>
                  <a:tcPr marL="101600" marR="9525" marT="9525" marB="0" anchor="ctr"/>
                </a:tc>
                <a:tc>
                  <a:txBody>
                    <a:bodyPr/>
                    <a:lstStyle/>
                    <a:p>
                      <a:pPr algn="ctr">
                        <a:spcAft>
                          <a:spcPts val="0"/>
                        </a:spcAft>
                      </a:pPr>
                      <a:r>
                        <a:rPr lang="ru-RU" sz="1400">
                          <a:effectLst/>
                        </a:rPr>
                        <a:t>15000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16000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16500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17000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17500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18000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18500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20500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23600</a:t>
                      </a:r>
                      <a:endParaRPr lang="ru-RU" sz="1200">
                        <a:effectLst/>
                        <a:latin typeface="Times New Roman"/>
                        <a:ea typeface="Times New Roman"/>
                      </a:endParaRPr>
                    </a:p>
                  </a:txBody>
                  <a:tcPr marL="9525" marR="9525" marT="9525" marB="0" anchor="ctr"/>
                </a:tc>
              </a:tr>
              <a:tr h="832781">
                <a:tc>
                  <a:txBody>
                    <a:bodyPr/>
                    <a:lstStyle/>
                    <a:p>
                      <a:pPr algn="ctr">
                        <a:spcAft>
                          <a:spcPts val="0"/>
                        </a:spcAft>
                      </a:pPr>
                      <a:r>
                        <a:rPr lang="ru-RU" sz="1400">
                          <a:effectLst/>
                        </a:rPr>
                        <a:t>2</a:t>
                      </a:r>
                      <a:endParaRPr lang="ru-RU" sz="1200">
                        <a:effectLst/>
                        <a:latin typeface="Times New Roman"/>
                        <a:ea typeface="Times New Roman"/>
                      </a:endParaRPr>
                    </a:p>
                  </a:txBody>
                  <a:tcPr marL="9525" marR="9525" marT="9525" marB="0" anchor="ctr"/>
                </a:tc>
                <a:tc>
                  <a:txBody>
                    <a:bodyPr/>
                    <a:lstStyle/>
                    <a:p>
                      <a:pPr algn="ctr">
                        <a:spcAft>
                          <a:spcPts val="0"/>
                        </a:spcAft>
                      </a:pPr>
                      <a:r>
                        <a:rPr lang="kk-KZ" sz="1400" dirty="0" smtClean="0">
                          <a:effectLst/>
                        </a:rPr>
                        <a:t>Қуаттың</a:t>
                      </a:r>
                      <a:r>
                        <a:rPr lang="kk-KZ" sz="1400" baseline="0" dirty="0" smtClean="0">
                          <a:effectLst/>
                        </a:rPr>
                        <a:t> қажетті</a:t>
                      </a:r>
                    </a:p>
                    <a:p>
                      <a:pPr algn="ctr">
                        <a:spcAft>
                          <a:spcPts val="0"/>
                        </a:spcAft>
                      </a:pPr>
                      <a:r>
                        <a:rPr lang="kk-KZ" sz="1400" baseline="0" dirty="0" smtClean="0">
                          <a:effectLst/>
                        </a:rPr>
                        <a:t>резерві</a:t>
                      </a:r>
                      <a:endParaRPr lang="ru-RU" sz="1200" dirty="0">
                        <a:effectLst/>
                      </a:endParaRPr>
                    </a:p>
                  </a:txBody>
                  <a:tcPr marL="101600" marR="9525" marT="9525" marB="0" anchor="ctr"/>
                </a:tc>
                <a:tc>
                  <a:txBody>
                    <a:bodyPr/>
                    <a:lstStyle/>
                    <a:p>
                      <a:pPr algn="ctr">
                        <a:spcAft>
                          <a:spcPts val="0"/>
                        </a:spcAft>
                      </a:pPr>
                      <a:r>
                        <a:rPr lang="ru-RU" sz="1400">
                          <a:effectLst/>
                        </a:rPr>
                        <a:t>1373</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1567</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1618</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1641</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1991</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2018</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2049</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2210</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dirty="0">
                          <a:effectLst/>
                        </a:rPr>
                        <a:t>2248</a:t>
                      </a:r>
                      <a:endParaRPr lang="ru-RU" sz="1200" dirty="0">
                        <a:effectLst/>
                        <a:latin typeface="Times New Roman"/>
                        <a:ea typeface="Times New Roman"/>
                      </a:endParaRPr>
                    </a:p>
                  </a:txBody>
                  <a:tcPr marL="9525" marR="9525" marT="9525" marB="0" anchor="ctr"/>
                </a:tc>
              </a:tr>
              <a:tr h="648072">
                <a:tc>
                  <a:txBody>
                    <a:bodyPr/>
                    <a:lstStyle/>
                    <a:p>
                      <a:pPr algn="ctr">
                        <a:spcAft>
                          <a:spcPts val="0"/>
                        </a:spcAft>
                      </a:pPr>
                      <a:r>
                        <a:rPr lang="ru-RU" sz="1400">
                          <a:effectLst/>
                        </a:rPr>
                        <a:t>3</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dirty="0">
                          <a:effectLst/>
                        </a:rPr>
                        <a:t>Генерация</a:t>
                      </a:r>
                      <a:endParaRPr lang="ru-RU" sz="1200" dirty="0">
                        <a:effectLst/>
                        <a:latin typeface="Times New Roman"/>
                        <a:ea typeface="Times New Roman"/>
                      </a:endParaRPr>
                    </a:p>
                  </a:txBody>
                  <a:tcPr marL="101600" marR="9525" marT="9525" marB="0" anchor="ctr"/>
                </a:tc>
                <a:tc>
                  <a:txBody>
                    <a:bodyPr/>
                    <a:lstStyle/>
                    <a:p>
                      <a:pPr algn="ctr">
                        <a:spcAft>
                          <a:spcPts val="0"/>
                        </a:spcAft>
                      </a:pPr>
                      <a:r>
                        <a:rPr lang="ru-RU" sz="1400">
                          <a:effectLst/>
                        </a:rPr>
                        <a:t>17325</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18223</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19621</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19849</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20594</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21379</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22422</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24158</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26100</a:t>
                      </a:r>
                      <a:endParaRPr lang="ru-RU" sz="1200">
                        <a:effectLst/>
                        <a:latin typeface="Times New Roman"/>
                        <a:ea typeface="Times New Roman"/>
                      </a:endParaRPr>
                    </a:p>
                  </a:txBody>
                  <a:tcPr marL="9525" marR="9525" marT="9525" marB="0" anchor="ctr"/>
                </a:tc>
              </a:tr>
              <a:tr h="695733">
                <a:tc>
                  <a:txBody>
                    <a:bodyPr/>
                    <a:lstStyle/>
                    <a:p>
                      <a:pPr algn="ctr">
                        <a:spcAft>
                          <a:spcPts val="0"/>
                        </a:spcAft>
                      </a:pPr>
                      <a:r>
                        <a:rPr lang="ru-RU" sz="1400">
                          <a:effectLst/>
                        </a:rPr>
                        <a:t>4</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dirty="0">
                          <a:effectLst/>
                        </a:rPr>
                        <a:t>Дефицит </a:t>
                      </a:r>
                      <a:r>
                        <a:rPr lang="ru-RU" sz="1400" dirty="0" smtClean="0">
                          <a:effectLst/>
                        </a:rPr>
                        <a:t>(+)/</a:t>
                      </a:r>
                      <a:r>
                        <a:rPr lang="ru-RU" sz="1400" dirty="0" err="1" smtClean="0">
                          <a:effectLst/>
                        </a:rPr>
                        <a:t>Артықшылық</a:t>
                      </a:r>
                      <a:r>
                        <a:rPr lang="ru-RU" sz="1400" dirty="0" smtClean="0">
                          <a:effectLst/>
                        </a:rPr>
                        <a:t>(-)</a:t>
                      </a:r>
                      <a:endParaRPr lang="ru-RU" sz="1200" dirty="0">
                        <a:effectLst/>
                        <a:latin typeface="Times New Roman"/>
                        <a:ea typeface="Times New Roman"/>
                      </a:endParaRPr>
                    </a:p>
                  </a:txBody>
                  <a:tcPr marL="101600" marR="9525" marT="9525" marB="0" anchor="ctr"/>
                </a:tc>
                <a:tc>
                  <a:txBody>
                    <a:bodyPr/>
                    <a:lstStyle/>
                    <a:p>
                      <a:pPr algn="ctr">
                        <a:spcAft>
                          <a:spcPts val="0"/>
                        </a:spcAft>
                      </a:pPr>
                      <a:r>
                        <a:rPr lang="ru-RU" sz="1400">
                          <a:effectLst/>
                        </a:rPr>
                        <a:t>-952</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-655</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-1504</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-1209</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-1104</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-1362</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-1874</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a:effectLst/>
                        </a:rPr>
                        <a:t>-1448</a:t>
                      </a:r>
                      <a:endParaRPr lang="ru-RU" sz="1200">
                        <a:effectLst/>
                        <a:latin typeface="Times New Roman"/>
                        <a:ea typeface="Times New Roman"/>
                      </a:endParaRPr>
                    </a:p>
                  </a:txBody>
                  <a:tcPr marL="9525" marR="9525" marT="9525" marB="0" anchor="ctr"/>
                </a:tc>
                <a:tc>
                  <a:txBody>
                    <a:bodyPr/>
                    <a:lstStyle/>
                    <a:p>
                      <a:pPr algn="ctr">
                        <a:spcAft>
                          <a:spcPts val="0"/>
                        </a:spcAft>
                      </a:pPr>
                      <a:r>
                        <a:rPr lang="ru-RU" sz="1400" dirty="0">
                          <a:effectLst/>
                        </a:rPr>
                        <a:t>-252</a:t>
                      </a:r>
                      <a:endParaRPr lang="ru-RU" sz="1200" dirty="0">
                        <a:effectLst/>
                        <a:latin typeface="Times New Roman"/>
                        <a:ea typeface="Times New Roman"/>
                      </a:endParaRPr>
                    </a:p>
                  </a:txBody>
                  <a:tcPr marL="9525" marR="9525" marT="9525" marB="0" anchor="ctr"/>
                </a:tc>
              </a:tr>
            </a:tbl>
          </a:graphicData>
        </a:graphic>
      </p:graphicFrame>
      <p:sp>
        <p:nvSpPr>
          <p:cNvPr id="7" name="Номер слайда 6"/>
          <p:cNvSpPr>
            <a:spLocks noGrp="1"/>
          </p:cNvSpPr>
          <p:nvPr>
            <p:ph type="sldNum" sz="quarter" idx="12"/>
          </p:nvPr>
        </p:nvSpPr>
        <p:spPr/>
        <p:txBody>
          <a:bodyPr/>
          <a:lstStyle/>
          <a:p>
            <a:pPr>
              <a:defRPr/>
            </a:pPr>
            <a:fld id="{05D65FA5-94AE-4A7F-AD0F-4421D4B88FA1}" type="slidenum">
              <a:rPr lang="ru-RU" smtClean="0"/>
              <a:pPr>
                <a:defRPr/>
              </a:pPr>
              <a:t>14</a:t>
            </a:fld>
            <a:endParaRPr lang="ru-RU"/>
          </a:p>
        </p:txBody>
      </p:sp>
      <p:pic>
        <p:nvPicPr>
          <p:cNvPr id="8"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Tree>
    <p:extLst>
      <p:ext uri="{BB962C8B-B14F-4D97-AF65-F5344CB8AC3E}">
        <p14:creationId xmlns:p14="http://schemas.microsoft.com/office/powerpoint/2010/main" val="298518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05D65FA5-94AE-4A7F-AD0F-4421D4B88FA1}" type="slidenum">
              <a:rPr lang="ru-RU" smtClean="0"/>
              <a:pPr>
                <a:defRPr/>
              </a:pPr>
              <a:t>15</a:t>
            </a:fld>
            <a:endParaRPr lang="ru-RU"/>
          </a:p>
        </p:txBody>
      </p:sp>
      <p:pic>
        <p:nvPicPr>
          <p:cNvPr id="7" name="Picture 4" descr="C:\Users\markinayv\Desktop\1111111.jpg"/>
          <p:cNvPicPr>
            <a:picLocks noChangeAspect="1" noChangeArrowheads="1"/>
          </p:cNvPicPr>
          <p:nvPr/>
        </p:nvPicPr>
        <p:blipFill>
          <a:blip r:embed="rId3"/>
          <a:srcRect/>
          <a:stretch>
            <a:fillRect/>
          </a:stretch>
        </p:blipFill>
        <p:spPr bwMode="auto">
          <a:xfrm>
            <a:off x="0" y="0"/>
            <a:ext cx="1738290" cy="6858000"/>
          </a:xfrm>
          <a:prstGeom prst="rect">
            <a:avLst/>
          </a:prstGeom>
          <a:noFill/>
          <a:ln w="15875">
            <a:noFill/>
            <a:miter lim="800000"/>
            <a:headEnd/>
            <a:tailEnd/>
          </a:ln>
        </p:spPr>
      </p:pic>
      <p:sp>
        <p:nvSpPr>
          <p:cNvPr id="8" name="Заголовок 25"/>
          <p:cNvSpPr txBox="1">
            <a:spLocks/>
          </p:cNvSpPr>
          <p:nvPr/>
        </p:nvSpPr>
        <p:spPr>
          <a:xfrm>
            <a:off x="1640630" y="116632"/>
            <a:ext cx="8136905" cy="50405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k-KZ" sz="2400" b="1" dirty="0" smtClean="0">
                <a:solidFill>
                  <a:srgbClr val="002060"/>
                </a:solidFill>
                <a:latin typeface="Arial" pitchFamily="34" charset="0"/>
                <a:cs typeface="Arial" pitchFamily="34" charset="0"/>
              </a:rPr>
              <a:t>ӨЗЕКТІ ЖОБАЛАРДЫ ЖҮЗЕГЕ АСЫРУ ТУРАЛЫ</a:t>
            </a:r>
            <a:endParaRPr lang="ru-RU" sz="2400" b="1" dirty="0">
              <a:solidFill>
                <a:srgbClr val="002060"/>
              </a:solidFill>
              <a:latin typeface="Arial" pitchFamily="34" charset="0"/>
              <a:ea typeface="+mn-ea"/>
              <a:cs typeface="Arial" pitchFamily="34" charset="0"/>
            </a:endParaRPr>
          </a:p>
        </p:txBody>
      </p:sp>
      <p:sp>
        <p:nvSpPr>
          <p:cNvPr id="20558" name="Rectangle 78"/>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81" name="Group 1"/>
          <p:cNvGrpSpPr>
            <a:grpSpLocks noChangeAspect="1"/>
          </p:cNvGrpSpPr>
          <p:nvPr/>
        </p:nvGrpSpPr>
        <p:grpSpPr bwMode="auto">
          <a:xfrm>
            <a:off x="2238356" y="714356"/>
            <a:ext cx="7214887" cy="5337106"/>
            <a:chOff x="-508" y="-193"/>
            <a:chExt cx="10251" cy="7123"/>
          </a:xfrm>
        </p:grpSpPr>
        <p:sp>
          <p:nvSpPr>
            <p:cNvPr id="20557" name="AutoShape 77"/>
            <p:cNvSpPr>
              <a:spLocks noChangeAspect="1" noChangeArrowheads="1" noTextEdit="1"/>
            </p:cNvSpPr>
            <p:nvPr/>
          </p:nvSpPr>
          <p:spPr bwMode="auto">
            <a:xfrm>
              <a:off x="-508" y="-193"/>
              <a:ext cx="10251" cy="696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56" name="Rectangle 76"/>
            <p:cNvSpPr>
              <a:spLocks noChangeArrowheads="1"/>
            </p:cNvSpPr>
            <p:nvPr/>
          </p:nvSpPr>
          <p:spPr bwMode="auto">
            <a:xfrm>
              <a:off x="1244" y="-2"/>
              <a:ext cx="129" cy="5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555" name="Rectangle 75"/>
            <p:cNvSpPr>
              <a:spLocks noChangeArrowheads="1"/>
            </p:cNvSpPr>
            <p:nvPr/>
          </p:nvSpPr>
          <p:spPr bwMode="auto">
            <a:xfrm>
              <a:off x="2039" y="-2"/>
              <a:ext cx="60"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4" name="Rectangle 74"/>
            <p:cNvSpPr>
              <a:spLocks noChangeArrowheads="1"/>
            </p:cNvSpPr>
            <p:nvPr/>
          </p:nvSpPr>
          <p:spPr bwMode="auto">
            <a:xfrm>
              <a:off x="2103" y="-2"/>
              <a:ext cx="129" cy="5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553" name="Rectangle 73"/>
            <p:cNvSpPr>
              <a:spLocks noChangeArrowheads="1"/>
            </p:cNvSpPr>
            <p:nvPr/>
          </p:nvSpPr>
          <p:spPr bwMode="auto">
            <a:xfrm>
              <a:off x="5044" y="-2"/>
              <a:ext cx="60"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52" name="Rectangle 72"/>
            <p:cNvSpPr>
              <a:spLocks noChangeArrowheads="1"/>
            </p:cNvSpPr>
            <p:nvPr/>
          </p:nvSpPr>
          <p:spPr bwMode="auto">
            <a:xfrm>
              <a:off x="6672" y="-2"/>
              <a:ext cx="129" cy="5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551" name="Rectangle 71"/>
            <p:cNvSpPr>
              <a:spLocks noChangeArrowheads="1"/>
            </p:cNvSpPr>
            <p:nvPr/>
          </p:nvSpPr>
          <p:spPr bwMode="auto">
            <a:xfrm>
              <a:off x="-305" y="-2"/>
              <a:ext cx="10048" cy="3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kk-KZ"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500 квт Солтүстік-Шығыс-Оңтүстік транзитінің құрылысы» жобасы</a:t>
              </a:r>
              <a:endParaRPr kumimoji="0" lang="kk-KZ"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0" name="Rectangle 70"/>
            <p:cNvSpPr>
              <a:spLocks noChangeArrowheads="1"/>
            </p:cNvSpPr>
            <p:nvPr/>
          </p:nvSpPr>
          <p:spPr bwMode="auto">
            <a:xfrm>
              <a:off x="8006" y="-2"/>
              <a:ext cx="60"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9" name="Rectangle 69"/>
            <p:cNvSpPr>
              <a:spLocks noChangeArrowheads="1"/>
            </p:cNvSpPr>
            <p:nvPr/>
          </p:nvSpPr>
          <p:spPr bwMode="auto">
            <a:xfrm>
              <a:off x="0"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8" name="Rectangle 68"/>
            <p:cNvSpPr>
              <a:spLocks noChangeArrowheads="1"/>
            </p:cNvSpPr>
            <p:nvPr/>
          </p:nvSpPr>
          <p:spPr bwMode="auto">
            <a:xfrm>
              <a:off x="1594"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7" name="Rectangle 67"/>
            <p:cNvSpPr>
              <a:spLocks noChangeArrowheads="1"/>
            </p:cNvSpPr>
            <p:nvPr/>
          </p:nvSpPr>
          <p:spPr bwMode="auto">
            <a:xfrm>
              <a:off x="1743"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6" name="Rectangle 66"/>
            <p:cNvSpPr>
              <a:spLocks noChangeArrowheads="1"/>
            </p:cNvSpPr>
            <p:nvPr/>
          </p:nvSpPr>
          <p:spPr bwMode="auto">
            <a:xfrm>
              <a:off x="2359"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5" name="Rectangle 65"/>
            <p:cNvSpPr>
              <a:spLocks noChangeArrowheads="1"/>
            </p:cNvSpPr>
            <p:nvPr/>
          </p:nvSpPr>
          <p:spPr bwMode="auto">
            <a:xfrm>
              <a:off x="2508"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4" name="Rectangle 64"/>
            <p:cNvSpPr>
              <a:spLocks noChangeArrowheads="1"/>
            </p:cNvSpPr>
            <p:nvPr/>
          </p:nvSpPr>
          <p:spPr bwMode="auto">
            <a:xfrm>
              <a:off x="4253" y="45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3" name="Rectangle 63"/>
            <p:cNvSpPr>
              <a:spLocks noChangeArrowheads="1"/>
            </p:cNvSpPr>
            <p:nvPr/>
          </p:nvSpPr>
          <p:spPr bwMode="auto">
            <a:xfrm>
              <a:off x="434" y="84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2" name="Rectangle 62"/>
            <p:cNvSpPr>
              <a:spLocks noChangeArrowheads="1"/>
            </p:cNvSpPr>
            <p:nvPr/>
          </p:nvSpPr>
          <p:spPr bwMode="auto">
            <a:xfrm>
              <a:off x="1637" y="84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1" name="Rectangle 61"/>
            <p:cNvSpPr>
              <a:spLocks noChangeArrowheads="1"/>
            </p:cNvSpPr>
            <p:nvPr/>
          </p:nvSpPr>
          <p:spPr bwMode="auto">
            <a:xfrm>
              <a:off x="2635" y="10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40" name="Rectangle 60"/>
            <p:cNvSpPr>
              <a:spLocks noChangeArrowheads="1"/>
            </p:cNvSpPr>
            <p:nvPr/>
          </p:nvSpPr>
          <p:spPr bwMode="auto">
            <a:xfrm>
              <a:off x="2745" y="10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9" name="Rectangle 59"/>
            <p:cNvSpPr>
              <a:spLocks noChangeArrowheads="1"/>
            </p:cNvSpPr>
            <p:nvPr/>
          </p:nvSpPr>
          <p:spPr bwMode="auto">
            <a:xfrm>
              <a:off x="3188" y="10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8" name="Rectangle 58"/>
            <p:cNvSpPr>
              <a:spLocks noChangeArrowheads="1"/>
            </p:cNvSpPr>
            <p:nvPr/>
          </p:nvSpPr>
          <p:spPr bwMode="auto">
            <a:xfrm>
              <a:off x="3505" y="10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7" name="Rectangle 57"/>
            <p:cNvSpPr>
              <a:spLocks noChangeArrowheads="1"/>
            </p:cNvSpPr>
            <p:nvPr/>
          </p:nvSpPr>
          <p:spPr bwMode="auto">
            <a:xfrm>
              <a:off x="1714" y="129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6" name="Rectangle 56"/>
            <p:cNvSpPr>
              <a:spLocks noChangeArrowheads="1"/>
            </p:cNvSpPr>
            <p:nvPr/>
          </p:nvSpPr>
          <p:spPr bwMode="auto">
            <a:xfrm>
              <a:off x="2112" y="129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5" name="Rectangle 55"/>
            <p:cNvSpPr>
              <a:spLocks noChangeArrowheads="1"/>
            </p:cNvSpPr>
            <p:nvPr/>
          </p:nvSpPr>
          <p:spPr bwMode="auto">
            <a:xfrm>
              <a:off x="2458" y="129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4" name="Rectangle 54"/>
            <p:cNvSpPr>
              <a:spLocks noChangeArrowheads="1"/>
            </p:cNvSpPr>
            <p:nvPr/>
          </p:nvSpPr>
          <p:spPr bwMode="auto">
            <a:xfrm>
              <a:off x="3421" y="129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3" name="Rectangle 53"/>
            <p:cNvSpPr>
              <a:spLocks noChangeArrowheads="1"/>
            </p:cNvSpPr>
            <p:nvPr/>
          </p:nvSpPr>
          <p:spPr bwMode="auto">
            <a:xfrm>
              <a:off x="2138" y="1508"/>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2" name="Rectangle 52"/>
            <p:cNvSpPr>
              <a:spLocks noChangeArrowheads="1"/>
            </p:cNvSpPr>
            <p:nvPr/>
          </p:nvSpPr>
          <p:spPr bwMode="auto">
            <a:xfrm>
              <a:off x="-203" y="459"/>
              <a:ext cx="4364" cy="26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t>
              </a:r>
              <a:r>
                <a:rPr kumimoji="0" lang="en-US"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кезе</a:t>
              </a: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ң «Екібастұз-Семей-Өскемен» </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Іске асыру мерзімі:</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Жоспарланатын аяқталу мерзімі – 2017 жыл</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Жобаның құны</a:t>
              </a: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43 336 млн. теңге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Қаржыландыру схемасы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Өз қаражаты – 43 336 млн. теңге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Жобамен қарастырылған</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-678 шақырым ұзындығы желілер құрылысы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Бүгінгі күні 96 шақырым салынды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Қаражаттың игерілуі  - 9,31 млрд. теңгені құрайды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31" name="Rectangle 51"/>
            <p:cNvSpPr>
              <a:spLocks noChangeArrowheads="1"/>
            </p:cNvSpPr>
            <p:nvPr/>
          </p:nvSpPr>
          <p:spPr bwMode="auto">
            <a:xfrm>
              <a:off x="1920" y="173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0" name="Rectangle 50"/>
            <p:cNvSpPr>
              <a:spLocks noChangeArrowheads="1"/>
            </p:cNvSpPr>
            <p:nvPr/>
          </p:nvSpPr>
          <p:spPr bwMode="auto">
            <a:xfrm>
              <a:off x="2068" y="173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9" name="Rectangle 49"/>
            <p:cNvSpPr>
              <a:spLocks noChangeArrowheads="1"/>
            </p:cNvSpPr>
            <p:nvPr/>
          </p:nvSpPr>
          <p:spPr bwMode="auto">
            <a:xfrm>
              <a:off x="2316" y="173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8" name="Rectangle 48"/>
            <p:cNvSpPr>
              <a:spLocks noChangeArrowheads="1"/>
            </p:cNvSpPr>
            <p:nvPr/>
          </p:nvSpPr>
          <p:spPr bwMode="auto">
            <a:xfrm>
              <a:off x="2662" y="173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7" name="Rectangle 47"/>
            <p:cNvSpPr>
              <a:spLocks noChangeArrowheads="1"/>
            </p:cNvSpPr>
            <p:nvPr/>
          </p:nvSpPr>
          <p:spPr bwMode="auto">
            <a:xfrm>
              <a:off x="3577" y="173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6" name="Rectangle 46"/>
            <p:cNvSpPr>
              <a:spLocks noChangeArrowheads="1"/>
            </p:cNvSpPr>
            <p:nvPr/>
          </p:nvSpPr>
          <p:spPr bwMode="auto">
            <a:xfrm>
              <a:off x="2286" y="1980"/>
              <a:ext cx="4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5" name="Rectangle 45"/>
            <p:cNvSpPr>
              <a:spLocks noChangeArrowheads="1"/>
            </p:cNvSpPr>
            <p:nvPr/>
          </p:nvSpPr>
          <p:spPr bwMode="auto">
            <a:xfrm>
              <a:off x="6224" y="1980"/>
              <a:ext cx="45" cy="43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4" name="Rectangle 44"/>
            <p:cNvSpPr>
              <a:spLocks noChangeArrowheads="1"/>
            </p:cNvSpPr>
            <p:nvPr/>
          </p:nvSpPr>
          <p:spPr bwMode="auto">
            <a:xfrm>
              <a:off x="6731" y="195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3" name="Rectangle 43"/>
            <p:cNvSpPr>
              <a:spLocks noChangeArrowheads="1"/>
            </p:cNvSpPr>
            <p:nvPr/>
          </p:nvSpPr>
          <p:spPr bwMode="auto">
            <a:xfrm>
              <a:off x="59" y="21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2" name="Rectangle 42"/>
            <p:cNvSpPr>
              <a:spLocks noChangeArrowheads="1"/>
            </p:cNvSpPr>
            <p:nvPr/>
          </p:nvSpPr>
          <p:spPr bwMode="auto">
            <a:xfrm>
              <a:off x="1865" y="21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1" name="Rectangle 41"/>
            <p:cNvSpPr>
              <a:spLocks noChangeArrowheads="1"/>
            </p:cNvSpPr>
            <p:nvPr/>
          </p:nvSpPr>
          <p:spPr bwMode="auto">
            <a:xfrm>
              <a:off x="3891" y="2176"/>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20" name="Rectangle 40"/>
            <p:cNvSpPr>
              <a:spLocks noChangeArrowheads="1"/>
            </p:cNvSpPr>
            <p:nvPr/>
          </p:nvSpPr>
          <p:spPr bwMode="auto">
            <a:xfrm>
              <a:off x="0" y="2389"/>
              <a:ext cx="15"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9" name="Rectangle 39"/>
            <p:cNvSpPr>
              <a:spLocks noChangeArrowheads="1"/>
            </p:cNvSpPr>
            <p:nvPr/>
          </p:nvSpPr>
          <p:spPr bwMode="auto">
            <a:xfrm>
              <a:off x="2719" y="242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8" name="Rectangle 38"/>
            <p:cNvSpPr>
              <a:spLocks noChangeArrowheads="1"/>
            </p:cNvSpPr>
            <p:nvPr/>
          </p:nvSpPr>
          <p:spPr bwMode="auto">
            <a:xfrm>
              <a:off x="3214" y="242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7" name="Rectangle 37"/>
            <p:cNvSpPr>
              <a:spLocks noChangeArrowheads="1"/>
            </p:cNvSpPr>
            <p:nvPr/>
          </p:nvSpPr>
          <p:spPr bwMode="auto">
            <a:xfrm>
              <a:off x="2652" y="264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6" name="Rectangle 36"/>
            <p:cNvSpPr>
              <a:spLocks noChangeArrowheads="1"/>
            </p:cNvSpPr>
            <p:nvPr/>
          </p:nvSpPr>
          <p:spPr bwMode="auto">
            <a:xfrm>
              <a:off x="4066" y="2647"/>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5" name="Rectangle 35"/>
            <p:cNvSpPr>
              <a:spLocks noChangeArrowheads="1"/>
            </p:cNvSpPr>
            <p:nvPr/>
          </p:nvSpPr>
          <p:spPr bwMode="auto">
            <a:xfrm>
              <a:off x="0" y="2901"/>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4" name="Rectangle 34"/>
            <p:cNvSpPr>
              <a:spLocks noChangeArrowheads="1"/>
            </p:cNvSpPr>
            <p:nvPr/>
          </p:nvSpPr>
          <p:spPr bwMode="auto">
            <a:xfrm>
              <a:off x="0" y="328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3" name="Rectangle 33"/>
            <p:cNvSpPr>
              <a:spLocks noChangeArrowheads="1"/>
            </p:cNvSpPr>
            <p:nvPr/>
          </p:nvSpPr>
          <p:spPr bwMode="auto">
            <a:xfrm>
              <a:off x="49" y="328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2" name="Rectangle 32"/>
            <p:cNvSpPr>
              <a:spLocks noChangeArrowheads="1"/>
            </p:cNvSpPr>
            <p:nvPr/>
          </p:nvSpPr>
          <p:spPr bwMode="auto">
            <a:xfrm>
              <a:off x="1256"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1" name="Rectangle 31"/>
            <p:cNvSpPr>
              <a:spLocks noChangeArrowheads="1"/>
            </p:cNvSpPr>
            <p:nvPr/>
          </p:nvSpPr>
          <p:spPr bwMode="auto">
            <a:xfrm>
              <a:off x="1404"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10" name="Rectangle 30"/>
            <p:cNvSpPr>
              <a:spLocks noChangeArrowheads="1"/>
            </p:cNvSpPr>
            <p:nvPr/>
          </p:nvSpPr>
          <p:spPr bwMode="auto">
            <a:xfrm>
              <a:off x="2147"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9" name="Rectangle 29"/>
            <p:cNvSpPr>
              <a:spLocks noChangeArrowheads="1"/>
            </p:cNvSpPr>
            <p:nvPr/>
          </p:nvSpPr>
          <p:spPr bwMode="auto">
            <a:xfrm>
              <a:off x="2297"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8" name="Rectangle 28"/>
            <p:cNvSpPr>
              <a:spLocks noChangeArrowheads="1"/>
            </p:cNvSpPr>
            <p:nvPr/>
          </p:nvSpPr>
          <p:spPr bwMode="auto">
            <a:xfrm>
              <a:off x="3667"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7" name="Rectangle 27"/>
            <p:cNvSpPr>
              <a:spLocks noChangeArrowheads="1"/>
            </p:cNvSpPr>
            <p:nvPr/>
          </p:nvSpPr>
          <p:spPr bwMode="auto">
            <a:xfrm>
              <a:off x="4564" y="368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6" name="Rectangle 26"/>
            <p:cNvSpPr>
              <a:spLocks noChangeArrowheads="1"/>
            </p:cNvSpPr>
            <p:nvPr/>
          </p:nvSpPr>
          <p:spPr bwMode="auto">
            <a:xfrm>
              <a:off x="4613" y="3673"/>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5" name="Rectangle 25"/>
            <p:cNvSpPr>
              <a:spLocks noChangeArrowheads="1"/>
            </p:cNvSpPr>
            <p:nvPr/>
          </p:nvSpPr>
          <p:spPr bwMode="auto">
            <a:xfrm>
              <a:off x="1638" y="4062"/>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4" name="Rectangle 24"/>
            <p:cNvSpPr>
              <a:spLocks noChangeArrowheads="1"/>
            </p:cNvSpPr>
            <p:nvPr/>
          </p:nvSpPr>
          <p:spPr bwMode="auto">
            <a:xfrm>
              <a:off x="-305" y="3508"/>
              <a:ext cx="4364" cy="276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II </a:t>
              </a:r>
              <a:r>
                <a:rPr kumimoji="0" lang="kk-KZ" sz="11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кезең «Семей-Ақтоғай-Талдықорған-Алматы»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Іске асыру мерзімі:</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Жоспарланатын аяқталу мерзімі – 2018 жыл</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Жобаның құны</a:t>
              </a: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76 323 млн. теңге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Қаржыландыру схемасы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Өз қаражаты – 8 030 млн. теңге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Қарыз қаражаты – 68 292 млн. теңге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Жобамен қарастырылған</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-883 шақырым ұзындығы желілер құрылысы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Бүгінгі күні трассалар және инженерлік қарастыруларды келісу және іздестіру бойынша жұмыстар жүргізілуде</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Қаражаттың игерілуі  - 0,77 млрд. теңгені құрайды</a:t>
              </a:r>
              <a:endParaRPr kumimoji="0" lang="kk-K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3" name="Rectangle 23"/>
            <p:cNvSpPr>
              <a:spLocks noChangeArrowheads="1"/>
            </p:cNvSpPr>
            <p:nvPr/>
          </p:nvSpPr>
          <p:spPr bwMode="auto">
            <a:xfrm>
              <a:off x="2635" y="429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2" name="Rectangle 22"/>
            <p:cNvSpPr>
              <a:spLocks noChangeArrowheads="1"/>
            </p:cNvSpPr>
            <p:nvPr/>
          </p:nvSpPr>
          <p:spPr bwMode="auto">
            <a:xfrm>
              <a:off x="2745" y="429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1" name="Rectangle 21"/>
            <p:cNvSpPr>
              <a:spLocks noChangeArrowheads="1"/>
            </p:cNvSpPr>
            <p:nvPr/>
          </p:nvSpPr>
          <p:spPr bwMode="auto">
            <a:xfrm>
              <a:off x="3505" y="429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00" name="Rectangle 20"/>
            <p:cNvSpPr>
              <a:spLocks noChangeArrowheads="1"/>
            </p:cNvSpPr>
            <p:nvPr/>
          </p:nvSpPr>
          <p:spPr bwMode="auto">
            <a:xfrm>
              <a:off x="1714" y="451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9" name="Rectangle 19"/>
            <p:cNvSpPr>
              <a:spLocks noChangeArrowheads="1"/>
            </p:cNvSpPr>
            <p:nvPr/>
          </p:nvSpPr>
          <p:spPr bwMode="auto">
            <a:xfrm>
              <a:off x="1864" y="451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8" name="Rectangle 18"/>
            <p:cNvSpPr>
              <a:spLocks noChangeArrowheads="1"/>
            </p:cNvSpPr>
            <p:nvPr/>
          </p:nvSpPr>
          <p:spPr bwMode="auto">
            <a:xfrm>
              <a:off x="2458" y="451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7" name="Rectangle 17"/>
            <p:cNvSpPr>
              <a:spLocks noChangeArrowheads="1"/>
            </p:cNvSpPr>
            <p:nvPr/>
          </p:nvSpPr>
          <p:spPr bwMode="auto">
            <a:xfrm>
              <a:off x="3421" y="451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6" name="Rectangle 16"/>
            <p:cNvSpPr>
              <a:spLocks noChangeArrowheads="1"/>
            </p:cNvSpPr>
            <p:nvPr/>
          </p:nvSpPr>
          <p:spPr bwMode="auto">
            <a:xfrm>
              <a:off x="2138" y="4722"/>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5" name="Rectangle 15"/>
            <p:cNvSpPr>
              <a:spLocks noChangeArrowheads="1"/>
            </p:cNvSpPr>
            <p:nvPr/>
          </p:nvSpPr>
          <p:spPr bwMode="auto">
            <a:xfrm>
              <a:off x="0" y="4949"/>
              <a:ext cx="129" cy="5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0494" name="Rectangle 14"/>
            <p:cNvSpPr>
              <a:spLocks noChangeArrowheads="1"/>
            </p:cNvSpPr>
            <p:nvPr/>
          </p:nvSpPr>
          <p:spPr bwMode="auto">
            <a:xfrm>
              <a:off x="2068" y="494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3" name="Rectangle 13"/>
            <p:cNvSpPr>
              <a:spLocks noChangeArrowheads="1"/>
            </p:cNvSpPr>
            <p:nvPr/>
          </p:nvSpPr>
          <p:spPr bwMode="auto">
            <a:xfrm>
              <a:off x="3476" y="494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2" name="Rectangle 12"/>
            <p:cNvSpPr>
              <a:spLocks noChangeArrowheads="1"/>
            </p:cNvSpPr>
            <p:nvPr/>
          </p:nvSpPr>
          <p:spPr bwMode="auto">
            <a:xfrm>
              <a:off x="1556" y="516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1" name="Rectangle 11"/>
            <p:cNvSpPr>
              <a:spLocks noChangeArrowheads="1"/>
            </p:cNvSpPr>
            <p:nvPr/>
          </p:nvSpPr>
          <p:spPr bwMode="auto">
            <a:xfrm>
              <a:off x="1705" y="516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90" name="Rectangle 10"/>
            <p:cNvSpPr>
              <a:spLocks noChangeArrowheads="1"/>
            </p:cNvSpPr>
            <p:nvPr/>
          </p:nvSpPr>
          <p:spPr bwMode="auto">
            <a:xfrm>
              <a:off x="3312" y="516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9" name="Rectangle 9"/>
            <p:cNvSpPr>
              <a:spLocks noChangeArrowheads="1"/>
            </p:cNvSpPr>
            <p:nvPr/>
          </p:nvSpPr>
          <p:spPr bwMode="auto">
            <a:xfrm>
              <a:off x="2286" y="5382"/>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3891" y="5608"/>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7" name="Rectangle 7"/>
            <p:cNvSpPr>
              <a:spLocks noChangeArrowheads="1"/>
            </p:cNvSpPr>
            <p:nvPr/>
          </p:nvSpPr>
          <p:spPr bwMode="auto">
            <a:xfrm>
              <a:off x="1472" y="5830"/>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6" name="Rectangle 6"/>
            <p:cNvSpPr>
              <a:spLocks noChangeArrowheads="1"/>
            </p:cNvSpPr>
            <p:nvPr/>
          </p:nvSpPr>
          <p:spPr bwMode="auto">
            <a:xfrm>
              <a:off x="3827" y="604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2652" y="626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4" name="Rectangle 4"/>
            <p:cNvSpPr>
              <a:spLocks noChangeArrowheads="1"/>
            </p:cNvSpPr>
            <p:nvPr/>
          </p:nvSpPr>
          <p:spPr bwMode="auto">
            <a:xfrm>
              <a:off x="4066" y="6269"/>
              <a:ext cx="60" cy="4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83" name="Picture 3"/>
            <p:cNvPicPr>
              <a:picLocks noChangeAspect="1" noChangeArrowheads="1"/>
            </p:cNvPicPr>
            <p:nvPr/>
          </p:nvPicPr>
          <p:blipFill>
            <a:blip r:embed="rId4"/>
            <a:srcRect/>
            <a:stretch>
              <a:fillRect/>
            </a:stretch>
          </p:blipFill>
          <p:spPr bwMode="auto">
            <a:xfrm>
              <a:off x="4929" y="484"/>
              <a:ext cx="4258" cy="3024"/>
            </a:xfrm>
            <a:prstGeom prst="rect">
              <a:avLst/>
            </a:prstGeom>
            <a:noFill/>
          </p:spPr>
        </p:pic>
        <p:pic>
          <p:nvPicPr>
            <p:cNvPr id="20482" name="Picture 2"/>
            <p:cNvPicPr>
              <a:picLocks noChangeAspect="1" noChangeArrowheads="1"/>
            </p:cNvPicPr>
            <p:nvPr/>
          </p:nvPicPr>
          <p:blipFill>
            <a:blip r:embed="rId5"/>
            <a:srcRect/>
            <a:stretch>
              <a:fillRect/>
            </a:stretch>
          </p:blipFill>
          <p:spPr bwMode="auto">
            <a:xfrm>
              <a:off x="5052" y="3660"/>
              <a:ext cx="4305" cy="3270"/>
            </a:xfrm>
            <a:prstGeom prst="rect">
              <a:avLst/>
            </a:prstGeom>
            <a:noFill/>
          </p:spPr>
        </p:pic>
      </p:grpSp>
    </p:spTree>
    <p:extLst>
      <p:ext uri="{BB962C8B-B14F-4D97-AF65-F5344CB8AC3E}">
        <p14:creationId xmlns:p14="http://schemas.microsoft.com/office/powerpoint/2010/main" val="1019262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640630" y="116632"/>
            <a:ext cx="8136905" cy="792088"/>
          </a:xfrm>
        </p:spPr>
        <p:txBody>
          <a:bodyPr>
            <a:normAutofit/>
          </a:bodyPr>
          <a:lstStyle/>
          <a:p>
            <a:r>
              <a:rPr lang="kk-KZ" sz="2400" b="1" dirty="0" smtClean="0">
                <a:solidFill>
                  <a:srgbClr val="002060"/>
                </a:solidFill>
                <a:latin typeface="Arial" pitchFamily="34" charset="0"/>
                <a:cs typeface="Arial" pitchFamily="34" charset="0"/>
              </a:rPr>
              <a:t>ӨЗЕКТІ ЖОБАЛАРДЫ ЖҮЗЕГЕ АСЫРУ ТУРАЛЫ</a:t>
            </a:r>
            <a:endParaRPr lang="ru-RU" sz="2400" b="1" dirty="0">
              <a:solidFill>
                <a:srgbClr val="002060"/>
              </a:solidFill>
              <a:latin typeface="Arial" pitchFamily="34" charset="0"/>
              <a:ea typeface="+mn-ea"/>
              <a:cs typeface="Arial" pitchFamily="34" charset="0"/>
            </a:endParaRPr>
          </a:p>
        </p:txBody>
      </p:sp>
      <p:cxnSp>
        <p:nvCxnSpPr>
          <p:cNvPr id="30" name="Прямая соединительная линия 29"/>
          <p:cNvCxnSpPr>
            <a:stCxn id="31" idx="6"/>
          </p:cNvCxnSpPr>
          <p:nvPr/>
        </p:nvCxnSpPr>
        <p:spPr>
          <a:xfrm>
            <a:off x="2131199" y="4321975"/>
            <a:ext cx="6976464" cy="3571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flipH="1">
            <a:off x="2131199" y="4143380"/>
            <a:ext cx="357190" cy="35719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1</a:t>
            </a:r>
            <a:endParaRPr lang="ru-RU" b="1" i="1" dirty="0">
              <a:solidFill>
                <a:schemeClr val="bg1"/>
              </a:solidFill>
            </a:endParaRPr>
          </a:p>
        </p:txBody>
      </p:sp>
      <p:sp>
        <p:nvSpPr>
          <p:cNvPr id="40" name="Прямоугольная выноска 39"/>
          <p:cNvSpPr/>
          <p:nvPr/>
        </p:nvSpPr>
        <p:spPr>
          <a:xfrm>
            <a:off x="1881166" y="4500570"/>
            <a:ext cx="2214577" cy="1808750"/>
          </a:xfrm>
          <a:custGeom>
            <a:avLst/>
            <a:gdLst>
              <a:gd name="connsiteX0" fmla="*/ 0 w 4095576"/>
              <a:gd name="connsiteY0" fmla="*/ 0 h 1944216"/>
              <a:gd name="connsiteX1" fmla="*/ 2389086 w 4095576"/>
              <a:gd name="connsiteY1" fmla="*/ 0 h 1944216"/>
              <a:gd name="connsiteX2" fmla="*/ 2645701 w 4095576"/>
              <a:gd name="connsiteY2" fmla="*/ -518425 h 1944216"/>
              <a:gd name="connsiteX3" fmla="*/ 3412980 w 4095576"/>
              <a:gd name="connsiteY3" fmla="*/ 0 h 1944216"/>
              <a:gd name="connsiteX4" fmla="*/ 4095576 w 4095576"/>
              <a:gd name="connsiteY4" fmla="*/ 0 h 1944216"/>
              <a:gd name="connsiteX5" fmla="*/ 4095576 w 4095576"/>
              <a:gd name="connsiteY5" fmla="*/ 324036 h 1944216"/>
              <a:gd name="connsiteX6" fmla="*/ 4095576 w 4095576"/>
              <a:gd name="connsiteY6" fmla="*/ 324036 h 1944216"/>
              <a:gd name="connsiteX7" fmla="*/ 4095576 w 4095576"/>
              <a:gd name="connsiteY7" fmla="*/ 810090 h 1944216"/>
              <a:gd name="connsiteX8" fmla="*/ 4095576 w 4095576"/>
              <a:gd name="connsiteY8" fmla="*/ 1944216 h 1944216"/>
              <a:gd name="connsiteX9" fmla="*/ 3412980 w 4095576"/>
              <a:gd name="connsiteY9" fmla="*/ 1944216 h 1944216"/>
              <a:gd name="connsiteX10" fmla="*/ 2389086 w 4095576"/>
              <a:gd name="connsiteY10" fmla="*/ 1944216 h 1944216"/>
              <a:gd name="connsiteX11" fmla="*/ 2389086 w 4095576"/>
              <a:gd name="connsiteY11" fmla="*/ 1944216 h 1944216"/>
              <a:gd name="connsiteX12" fmla="*/ 0 w 4095576"/>
              <a:gd name="connsiteY12" fmla="*/ 1944216 h 1944216"/>
              <a:gd name="connsiteX13" fmla="*/ 0 w 4095576"/>
              <a:gd name="connsiteY13" fmla="*/ 810090 h 1944216"/>
              <a:gd name="connsiteX14" fmla="*/ 0 w 4095576"/>
              <a:gd name="connsiteY14" fmla="*/ 324036 h 1944216"/>
              <a:gd name="connsiteX15" fmla="*/ 0 w 4095576"/>
              <a:gd name="connsiteY15" fmla="*/ 324036 h 1944216"/>
              <a:gd name="connsiteX16" fmla="*/ 0 w 4095576"/>
              <a:gd name="connsiteY16" fmla="*/ 0 h 1944216"/>
              <a:gd name="connsiteX0" fmla="*/ 0 w 4095576"/>
              <a:gd name="connsiteY0" fmla="*/ 518425 h 2462641"/>
              <a:gd name="connsiteX1" fmla="*/ 2389086 w 4095576"/>
              <a:gd name="connsiteY1" fmla="*/ 518425 h 2462641"/>
              <a:gd name="connsiteX2" fmla="*/ 2645701 w 4095576"/>
              <a:gd name="connsiteY2" fmla="*/ 0 h 2462641"/>
              <a:gd name="connsiteX3" fmla="*/ 2638280 w 4095576"/>
              <a:gd name="connsiteY3" fmla="*/ 493025 h 2462641"/>
              <a:gd name="connsiteX4" fmla="*/ 4095576 w 4095576"/>
              <a:gd name="connsiteY4" fmla="*/ 518425 h 2462641"/>
              <a:gd name="connsiteX5" fmla="*/ 4095576 w 4095576"/>
              <a:gd name="connsiteY5" fmla="*/ 842461 h 2462641"/>
              <a:gd name="connsiteX6" fmla="*/ 4095576 w 4095576"/>
              <a:gd name="connsiteY6" fmla="*/ 842461 h 2462641"/>
              <a:gd name="connsiteX7" fmla="*/ 4095576 w 4095576"/>
              <a:gd name="connsiteY7" fmla="*/ 1328515 h 2462641"/>
              <a:gd name="connsiteX8" fmla="*/ 4095576 w 4095576"/>
              <a:gd name="connsiteY8" fmla="*/ 2462641 h 2462641"/>
              <a:gd name="connsiteX9" fmla="*/ 3412980 w 4095576"/>
              <a:gd name="connsiteY9" fmla="*/ 2462641 h 2462641"/>
              <a:gd name="connsiteX10" fmla="*/ 2389086 w 4095576"/>
              <a:gd name="connsiteY10" fmla="*/ 2462641 h 2462641"/>
              <a:gd name="connsiteX11" fmla="*/ 2389086 w 4095576"/>
              <a:gd name="connsiteY11" fmla="*/ 2462641 h 2462641"/>
              <a:gd name="connsiteX12" fmla="*/ 0 w 4095576"/>
              <a:gd name="connsiteY12" fmla="*/ 2462641 h 2462641"/>
              <a:gd name="connsiteX13" fmla="*/ 0 w 4095576"/>
              <a:gd name="connsiteY13" fmla="*/ 1328515 h 2462641"/>
              <a:gd name="connsiteX14" fmla="*/ 0 w 4095576"/>
              <a:gd name="connsiteY14" fmla="*/ 842461 h 2462641"/>
              <a:gd name="connsiteX15" fmla="*/ 0 w 4095576"/>
              <a:gd name="connsiteY15" fmla="*/ 842461 h 2462641"/>
              <a:gd name="connsiteX16" fmla="*/ 0 w 4095576"/>
              <a:gd name="connsiteY16" fmla="*/ 518425 h 2462641"/>
              <a:gd name="connsiteX0" fmla="*/ 0 w 4095576"/>
              <a:gd name="connsiteY0" fmla="*/ 547453 h 2491669"/>
              <a:gd name="connsiteX1" fmla="*/ 2389086 w 4095576"/>
              <a:gd name="connsiteY1" fmla="*/ 547453 h 2491669"/>
              <a:gd name="connsiteX2" fmla="*/ 3484226 w 4095576"/>
              <a:gd name="connsiteY2" fmla="*/ 0 h 2491669"/>
              <a:gd name="connsiteX3" fmla="*/ 2638280 w 4095576"/>
              <a:gd name="connsiteY3" fmla="*/ 522053 h 2491669"/>
              <a:gd name="connsiteX4" fmla="*/ 4095576 w 4095576"/>
              <a:gd name="connsiteY4" fmla="*/ 547453 h 2491669"/>
              <a:gd name="connsiteX5" fmla="*/ 4095576 w 4095576"/>
              <a:gd name="connsiteY5" fmla="*/ 871489 h 2491669"/>
              <a:gd name="connsiteX6" fmla="*/ 4095576 w 4095576"/>
              <a:gd name="connsiteY6" fmla="*/ 871489 h 2491669"/>
              <a:gd name="connsiteX7" fmla="*/ 4095576 w 4095576"/>
              <a:gd name="connsiteY7" fmla="*/ 1357543 h 2491669"/>
              <a:gd name="connsiteX8" fmla="*/ 4095576 w 4095576"/>
              <a:gd name="connsiteY8" fmla="*/ 2491669 h 2491669"/>
              <a:gd name="connsiteX9" fmla="*/ 3412980 w 4095576"/>
              <a:gd name="connsiteY9" fmla="*/ 2491669 h 2491669"/>
              <a:gd name="connsiteX10" fmla="*/ 2389086 w 4095576"/>
              <a:gd name="connsiteY10" fmla="*/ 2491669 h 2491669"/>
              <a:gd name="connsiteX11" fmla="*/ 2389086 w 4095576"/>
              <a:gd name="connsiteY11" fmla="*/ 2491669 h 2491669"/>
              <a:gd name="connsiteX12" fmla="*/ 0 w 4095576"/>
              <a:gd name="connsiteY12" fmla="*/ 2491669 h 2491669"/>
              <a:gd name="connsiteX13" fmla="*/ 0 w 4095576"/>
              <a:gd name="connsiteY13" fmla="*/ 1357543 h 2491669"/>
              <a:gd name="connsiteX14" fmla="*/ 0 w 4095576"/>
              <a:gd name="connsiteY14" fmla="*/ 871489 h 2491669"/>
              <a:gd name="connsiteX15" fmla="*/ 0 w 4095576"/>
              <a:gd name="connsiteY15" fmla="*/ 871489 h 2491669"/>
              <a:gd name="connsiteX16" fmla="*/ 0 w 4095576"/>
              <a:gd name="connsiteY16" fmla="*/ 547453 h 2491669"/>
              <a:gd name="connsiteX0" fmla="*/ 0 w 4095576"/>
              <a:gd name="connsiteY0" fmla="*/ 547453 h 2491669"/>
              <a:gd name="connsiteX1" fmla="*/ 2389086 w 4095576"/>
              <a:gd name="connsiteY1" fmla="*/ 547453 h 2491669"/>
              <a:gd name="connsiteX2" fmla="*/ 3484226 w 4095576"/>
              <a:gd name="connsiteY2" fmla="*/ 0 h 2491669"/>
              <a:gd name="connsiteX3" fmla="*/ 3242798 w 4095576"/>
              <a:gd name="connsiteY3" fmla="*/ 565596 h 2491669"/>
              <a:gd name="connsiteX4" fmla="*/ 4095576 w 4095576"/>
              <a:gd name="connsiteY4" fmla="*/ 547453 h 2491669"/>
              <a:gd name="connsiteX5" fmla="*/ 4095576 w 4095576"/>
              <a:gd name="connsiteY5" fmla="*/ 871489 h 2491669"/>
              <a:gd name="connsiteX6" fmla="*/ 4095576 w 4095576"/>
              <a:gd name="connsiteY6" fmla="*/ 871489 h 2491669"/>
              <a:gd name="connsiteX7" fmla="*/ 4095576 w 4095576"/>
              <a:gd name="connsiteY7" fmla="*/ 1357543 h 2491669"/>
              <a:gd name="connsiteX8" fmla="*/ 4095576 w 4095576"/>
              <a:gd name="connsiteY8" fmla="*/ 2491669 h 2491669"/>
              <a:gd name="connsiteX9" fmla="*/ 3412980 w 4095576"/>
              <a:gd name="connsiteY9" fmla="*/ 2491669 h 2491669"/>
              <a:gd name="connsiteX10" fmla="*/ 2389086 w 4095576"/>
              <a:gd name="connsiteY10" fmla="*/ 2491669 h 2491669"/>
              <a:gd name="connsiteX11" fmla="*/ 2389086 w 4095576"/>
              <a:gd name="connsiteY11" fmla="*/ 2491669 h 2491669"/>
              <a:gd name="connsiteX12" fmla="*/ 0 w 4095576"/>
              <a:gd name="connsiteY12" fmla="*/ 2491669 h 2491669"/>
              <a:gd name="connsiteX13" fmla="*/ 0 w 4095576"/>
              <a:gd name="connsiteY13" fmla="*/ 1357543 h 2491669"/>
              <a:gd name="connsiteX14" fmla="*/ 0 w 4095576"/>
              <a:gd name="connsiteY14" fmla="*/ 871489 h 2491669"/>
              <a:gd name="connsiteX15" fmla="*/ 0 w 4095576"/>
              <a:gd name="connsiteY15" fmla="*/ 871489 h 2491669"/>
              <a:gd name="connsiteX16" fmla="*/ 0 w 4095576"/>
              <a:gd name="connsiteY16" fmla="*/ 547453 h 2491669"/>
              <a:gd name="connsiteX0" fmla="*/ 0 w 4095576"/>
              <a:gd name="connsiteY0" fmla="*/ 503910 h 2448126"/>
              <a:gd name="connsiteX1" fmla="*/ 2389086 w 4095576"/>
              <a:gd name="connsiteY1" fmla="*/ 503910 h 2448126"/>
              <a:gd name="connsiteX2" fmla="*/ 2818648 w 4095576"/>
              <a:gd name="connsiteY2" fmla="*/ 0 h 2448126"/>
              <a:gd name="connsiteX3" fmla="*/ 3242798 w 4095576"/>
              <a:gd name="connsiteY3" fmla="*/ 522053 h 2448126"/>
              <a:gd name="connsiteX4" fmla="*/ 4095576 w 4095576"/>
              <a:gd name="connsiteY4" fmla="*/ 503910 h 2448126"/>
              <a:gd name="connsiteX5" fmla="*/ 4095576 w 4095576"/>
              <a:gd name="connsiteY5" fmla="*/ 827946 h 2448126"/>
              <a:gd name="connsiteX6" fmla="*/ 4095576 w 4095576"/>
              <a:gd name="connsiteY6" fmla="*/ 827946 h 2448126"/>
              <a:gd name="connsiteX7" fmla="*/ 4095576 w 4095576"/>
              <a:gd name="connsiteY7" fmla="*/ 1314000 h 2448126"/>
              <a:gd name="connsiteX8" fmla="*/ 4095576 w 4095576"/>
              <a:gd name="connsiteY8" fmla="*/ 2448126 h 2448126"/>
              <a:gd name="connsiteX9" fmla="*/ 3412980 w 4095576"/>
              <a:gd name="connsiteY9" fmla="*/ 2448126 h 2448126"/>
              <a:gd name="connsiteX10" fmla="*/ 2389086 w 4095576"/>
              <a:gd name="connsiteY10" fmla="*/ 2448126 h 2448126"/>
              <a:gd name="connsiteX11" fmla="*/ 2389086 w 4095576"/>
              <a:gd name="connsiteY11" fmla="*/ 2448126 h 2448126"/>
              <a:gd name="connsiteX12" fmla="*/ 0 w 4095576"/>
              <a:gd name="connsiteY12" fmla="*/ 2448126 h 2448126"/>
              <a:gd name="connsiteX13" fmla="*/ 0 w 4095576"/>
              <a:gd name="connsiteY13" fmla="*/ 1314000 h 2448126"/>
              <a:gd name="connsiteX14" fmla="*/ 0 w 4095576"/>
              <a:gd name="connsiteY14" fmla="*/ 827946 h 2448126"/>
              <a:gd name="connsiteX15" fmla="*/ 0 w 4095576"/>
              <a:gd name="connsiteY15" fmla="*/ 827946 h 2448126"/>
              <a:gd name="connsiteX16" fmla="*/ 0 w 4095576"/>
              <a:gd name="connsiteY16" fmla="*/ 503910 h 2448126"/>
              <a:gd name="connsiteX0" fmla="*/ 0 w 4095576"/>
              <a:gd name="connsiteY0" fmla="*/ 518424 h 2462640"/>
              <a:gd name="connsiteX1" fmla="*/ 2389086 w 4095576"/>
              <a:gd name="connsiteY1" fmla="*/ 518424 h 2462640"/>
              <a:gd name="connsiteX2" fmla="*/ 2474312 w 4095576"/>
              <a:gd name="connsiteY2" fmla="*/ 0 h 2462640"/>
              <a:gd name="connsiteX3" fmla="*/ 3242798 w 4095576"/>
              <a:gd name="connsiteY3" fmla="*/ 536567 h 2462640"/>
              <a:gd name="connsiteX4" fmla="*/ 4095576 w 4095576"/>
              <a:gd name="connsiteY4" fmla="*/ 518424 h 2462640"/>
              <a:gd name="connsiteX5" fmla="*/ 4095576 w 4095576"/>
              <a:gd name="connsiteY5" fmla="*/ 842460 h 2462640"/>
              <a:gd name="connsiteX6" fmla="*/ 4095576 w 4095576"/>
              <a:gd name="connsiteY6" fmla="*/ 842460 h 2462640"/>
              <a:gd name="connsiteX7" fmla="*/ 4095576 w 4095576"/>
              <a:gd name="connsiteY7" fmla="*/ 1328514 h 2462640"/>
              <a:gd name="connsiteX8" fmla="*/ 4095576 w 4095576"/>
              <a:gd name="connsiteY8" fmla="*/ 2462640 h 2462640"/>
              <a:gd name="connsiteX9" fmla="*/ 3412980 w 4095576"/>
              <a:gd name="connsiteY9" fmla="*/ 2462640 h 2462640"/>
              <a:gd name="connsiteX10" fmla="*/ 2389086 w 4095576"/>
              <a:gd name="connsiteY10" fmla="*/ 2462640 h 2462640"/>
              <a:gd name="connsiteX11" fmla="*/ 2389086 w 4095576"/>
              <a:gd name="connsiteY11" fmla="*/ 2462640 h 2462640"/>
              <a:gd name="connsiteX12" fmla="*/ 0 w 4095576"/>
              <a:gd name="connsiteY12" fmla="*/ 2462640 h 2462640"/>
              <a:gd name="connsiteX13" fmla="*/ 0 w 4095576"/>
              <a:gd name="connsiteY13" fmla="*/ 1328514 h 2462640"/>
              <a:gd name="connsiteX14" fmla="*/ 0 w 4095576"/>
              <a:gd name="connsiteY14" fmla="*/ 842460 h 2462640"/>
              <a:gd name="connsiteX15" fmla="*/ 0 w 4095576"/>
              <a:gd name="connsiteY15" fmla="*/ 842460 h 2462640"/>
              <a:gd name="connsiteX16" fmla="*/ 0 w 4095576"/>
              <a:gd name="connsiteY16" fmla="*/ 518424 h 2462640"/>
              <a:gd name="connsiteX0" fmla="*/ 0 w 4095576"/>
              <a:gd name="connsiteY0" fmla="*/ 474882 h 2419098"/>
              <a:gd name="connsiteX1" fmla="*/ 2389086 w 4095576"/>
              <a:gd name="connsiteY1" fmla="*/ 474882 h 2419098"/>
              <a:gd name="connsiteX2" fmla="*/ 2593505 w 4095576"/>
              <a:gd name="connsiteY2" fmla="*/ 0 h 2419098"/>
              <a:gd name="connsiteX3" fmla="*/ 3242798 w 4095576"/>
              <a:gd name="connsiteY3" fmla="*/ 493025 h 2419098"/>
              <a:gd name="connsiteX4" fmla="*/ 4095576 w 4095576"/>
              <a:gd name="connsiteY4" fmla="*/ 474882 h 2419098"/>
              <a:gd name="connsiteX5" fmla="*/ 4095576 w 4095576"/>
              <a:gd name="connsiteY5" fmla="*/ 798918 h 2419098"/>
              <a:gd name="connsiteX6" fmla="*/ 4095576 w 4095576"/>
              <a:gd name="connsiteY6" fmla="*/ 798918 h 2419098"/>
              <a:gd name="connsiteX7" fmla="*/ 4095576 w 4095576"/>
              <a:gd name="connsiteY7" fmla="*/ 1284972 h 2419098"/>
              <a:gd name="connsiteX8" fmla="*/ 4095576 w 4095576"/>
              <a:gd name="connsiteY8" fmla="*/ 2419098 h 2419098"/>
              <a:gd name="connsiteX9" fmla="*/ 3412980 w 4095576"/>
              <a:gd name="connsiteY9" fmla="*/ 2419098 h 2419098"/>
              <a:gd name="connsiteX10" fmla="*/ 2389086 w 4095576"/>
              <a:gd name="connsiteY10" fmla="*/ 2419098 h 2419098"/>
              <a:gd name="connsiteX11" fmla="*/ 2389086 w 4095576"/>
              <a:gd name="connsiteY11" fmla="*/ 2419098 h 2419098"/>
              <a:gd name="connsiteX12" fmla="*/ 0 w 4095576"/>
              <a:gd name="connsiteY12" fmla="*/ 2419098 h 2419098"/>
              <a:gd name="connsiteX13" fmla="*/ 0 w 4095576"/>
              <a:gd name="connsiteY13" fmla="*/ 1284972 h 2419098"/>
              <a:gd name="connsiteX14" fmla="*/ 0 w 4095576"/>
              <a:gd name="connsiteY14" fmla="*/ 798918 h 2419098"/>
              <a:gd name="connsiteX15" fmla="*/ 0 w 4095576"/>
              <a:gd name="connsiteY15" fmla="*/ 798918 h 2419098"/>
              <a:gd name="connsiteX16" fmla="*/ 0 w 4095576"/>
              <a:gd name="connsiteY16" fmla="*/ 474882 h 2419098"/>
              <a:gd name="connsiteX0" fmla="*/ 0 w 4095576"/>
              <a:gd name="connsiteY0" fmla="*/ 474882 h 2419098"/>
              <a:gd name="connsiteX1" fmla="*/ 2389086 w 4095576"/>
              <a:gd name="connsiteY1" fmla="*/ 474882 h 2419098"/>
              <a:gd name="connsiteX2" fmla="*/ 2500799 w 4095576"/>
              <a:gd name="connsiteY2" fmla="*/ 0 h 2419098"/>
              <a:gd name="connsiteX3" fmla="*/ 3242798 w 4095576"/>
              <a:gd name="connsiteY3" fmla="*/ 493025 h 2419098"/>
              <a:gd name="connsiteX4" fmla="*/ 4095576 w 4095576"/>
              <a:gd name="connsiteY4" fmla="*/ 474882 h 2419098"/>
              <a:gd name="connsiteX5" fmla="*/ 4095576 w 4095576"/>
              <a:gd name="connsiteY5" fmla="*/ 798918 h 2419098"/>
              <a:gd name="connsiteX6" fmla="*/ 4095576 w 4095576"/>
              <a:gd name="connsiteY6" fmla="*/ 798918 h 2419098"/>
              <a:gd name="connsiteX7" fmla="*/ 4095576 w 4095576"/>
              <a:gd name="connsiteY7" fmla="*/ 1284972 h 2419098"/>
              <a:gd name="connsiteX8" fmla="*/ 4095576 w 4095576"/>
              <a:gd name="connsiteY8" fmla="*/ 2419098 h 2419098"/>
              <a:gd name="connsiteX9" fmla="*/ 3412980 w 4095576"/>
              <a:gd name="connsiteY9" fmla="*/ 2419098 h 2419098"/>
              <a:gd name="connsiteX10" fmla="*/ 2389086 w 4095576"/>
              <a:gd name="connsiteY10" fmla="*/ 2419098 h 2419098"/>
              <a:gd name="connsiteX11" fmla="*/ 2389086 w 4095576"/>
              <a:gd name="connsiteY11" fmla="*/ 2419098 h 2419098"/>
              <a:gd name="connsiteX12" fmla="*/ 0 w 4095576"/>
              <a:gd name="connsiteY12" fmla="*/ 2419098 h 2419098"/>
              <a:gd name="connsiteX13" fmla="*/ 0 w 4095576"/>
              <a:gd name="connsiteY13" fmla="*/ 1284972 h 2419098"/>
              <a:gd name="connsiteX14" fmla="*/ 0 w 4095576"/>
              <a:gd name="connsiteY14" fmla="*/ 798918 h 2419098"/>
              <a:gd name="connsiteX15" fmla="*/ 0 w 4095576"/>
              <a:gd name="connsiteY15" fmla="*/ 798918 h 2419098"/>
              <a:gd name="connsiteX16" fmla="*/ 0 w 4095576"/>
              <a:gd name="connsiteY16" fmla="*/ 474882 h 2419098"/>
              <a:gd name="connsiteX0" fmla="*/ 0 w 4095576"/>
              <a:gd name="connsiteY0" fmla="*/ 395168 h 2339384"/>
              <a:gd name="connsiteX1" fmla="*/ 2389086 w 4095576"/>
              <a:gd name="connsiteY1" fmla="*/ 395168 h 2339384"/>
              <a:gd name="connsiteX2" fmla="*/ 2774088 w 4095576"/>
              <a:gd name="connsiteY2" fmla="*/ 0 h 2339384"/>
              <a:gd name="connsiteX3" fmla="*/ 3242798 w 4095576"/>
              <a:gd name="connsiteY3" fmla="*/ 413311 h 2339384"/>
              <a:gd name="connsiteX4" fmla="*/ 4095576 w 4095576"/>
              <a:gd name="connsiteY4" fmla="*/ 395168 h 2339384"/>
              <a:gd name="connsiteX5" fmla="*/ 4095576 w 4095576"/>
              <a:gd name="connsiteY5" fmla="*/ 719204 h 2339384"/>
              <a:gd name="connsiteX6" fmla="*/ 4095576 w 4095576"/>
              <a:gd name="connsiteY6" fmla="*/ 719204 h 2339384"/>
              <a:gd name="connsiteX7" fmla="*/ 4095576 w 4095576"/>
              <a:gd name="connsiteY7" fmla="*/ 1205258 h 2339384"/>
              <a:gd name="connsiteX8" fmla="*/ 4095576 w 4095576"/>
              <a:gd name="connsiteY8" fmla="*/ 2339384 h 2339384"/>
              <a:gd name="connsiteX9" fmla="*/ 3412980 w 4095576"/>
              <a:gd name="connsiteY9" fmla="*/ 2339384 h 2339384"/>
              <a:gd name="connsiteX10" fmla="*/ 2389086 w 4095576"/>
              <a:gd name="connsiteY10" fmla="*/ 2339384 h 2339384"/>
              <a:gd name="connsiteX11" fmla="*/ 2389086 w 4095576"/>
              <a:gd name="connsiteY11" fmla="*/ 2339384 h 2339384"/>
              <a:gd name="connsiteX12" fmla="*/ 0 w 4095576"/>
              <a:gd name="connsiteY12" fmla="*/ 2339384 h 2339384"/>
              <a:gd name="connsiteX13" fmla="*/ 0 w 4095576"/>
              <a:gd name="connsiteY13" fmla="*/ 1205258 h 2339384"/>
              <a:gd name="connsiteX14" fmla="*/ 0 w 4095576"/>
              <a:gd name="connsiteY14" fmla="*/ 719204 h 2339384"/>
              <a:gd name="connsiteX15" fmla="*/ 0 w 4095576"/>
              <a:gd name="connsiteY15" fmla="*/ 719204 h 2339384"/>
              <a:gd name="connsiteX16" fmla="*/ 0 w 4095576"/>
              <a:gd name="connsiteY16" fmla="*/ 395168 h 233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5576" h="2339384">
                <a:moveTo>
                  <a:pt x="0" y="395168"/>
                </a:moveTo>
                <a:lnTo>
                  <a:pt x="2389086" y="395168"/>
                </a:lnTo>
                <a:lnTo>
                  <a:pt x="2774088" y="0"/>
                </a:lnTo>
                <a:lnTo>
                  <a:pt x="3242798" y="413311"/>
                </a:lnTo>
                <a:lnTo>
                  <a:pt x="4095576" y="395168"/>
                </a:lnTo>
                <a:lnTo>
                  <a:pt x="4095576" y="719204"/>
                </a:lnTo>
                <a:lnTo>
                  <a:pt x="4095576" y="719204"/>
                </a:lnTo>
                <a:lnTo>
                  <a:pt x="4095576" y="1205258"/>
                </a:lnTo>
                <a:lnTo>
                  <a:pt x="4095576" y="2339384"/>
                </a:lnTo>
                <a:lnTo>
                  <a:pt x="3412980" y="2339384"/>
                </a:lnTo>
                <a:lnTo>
                  <a:pt x="2389086" y="2339384"/>
                </a:lnTo>
                <a:lnTo>
                  <a:pt x="2389086" y="2339384"/>
                </a:lnTo>
                <a:lnTo>
                  <a:pt x="0" y="2339384"/>
                </a:lnTo>
                <a:lnTo>
                  <a:pt x="0" y="1205258"/>
                </a:lnTo>
                <a:lnTo>
                  <a:pt x="0" y="719204"/>
                </a:lnTo>
                <a:lnTo>
                  <a:pt x="0" y="719204"/>
                </a:lnTo>
                <a:lnTo>
                  <a:pt x="0" y="395168"/>
                </a:lnTo>
                <a:close/>
              </a:path>
            </a:pathLst>
          </a:cu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marL="171450" indent="-171450" algn="just">
              <a:lnSpc>
                <a:spcPts val="1700"/>
              </a:lnSpc>
              <a:buFont typeface="Arial" panose="020B0604020202020204" pitchFamily="34" charset="0"/>
              <a:buChar char="•"/>
            </a:pPr>
            <a:endParaRPr lang="ru-RU" sz="1400" dirty="0" smtClean="0">
              <a:solidFill>
                <a:srgbClr val="002060"/>
              </a:solidFill>
              <a:latin typeface="Arial" pitchFamily="34" charset="0"/>
              <a:cs typeface="Arial" pitchFamily="34" charset="0"/>
            </a:endParaRPr>
          </a:p>
          <a:p>
            <a:pPr lvl="0" algn="just"/>
            <a:r>
              <a:rPr lang="ru-RU" sz="1400" dirty="0" smtClean="0">
                <a:solidFill>
                  <a:srgbClr val="002060"/>
                </a:solidFill>
                <a:latin typeface="Arial" pitchFamily="34" charset="0"/>
                <a:cs typeface="Arial" pitchFamily="34" charset="0"/>
              </a:rPr>
              <a:t>«</a:t>
            </a:r>
            <a:r>
              <a:rPr lang="ru-RU" sz="1400" dirty="0" err="1" smtClean="0">
                <a:solidFill>
                  <a:srgbClr val="002060"/>
                </a:solidFill>
                <a:latin typeface="Arial" pitchFamily="34" charset="0"/>
                <a:cs typeface="Arial" pitchFamily="34" charset="0"/>
              </a:rPr>
              <a:t>Балқаш</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жылу</a:t>
            </a:r>
            <a:r>
              <a:rPr lang="ru-RU" sz="1400" dirty="0" smtClean="0">
                <a:solidFill>
                  <a:srgbClr val="002060"/>
                </a:solidFill>
                <a:latin typeface="Arial" pitchFamily="34" charset="0"/>
                <a:cs typeface="Arial" pitchFamily="34" charset="0"/>
              </a:rPr>
              <a:t> электр </a:t>
            </a:r>
            <a:r>
              <a:rPr lang="ru-RU" sz="1400" dirty="0" err="1" smtClean="0">
                <a:solidFill>
                  <a:srgbClr val="002060"/>
                </a:solidFill>
                <a:latin typeface="Arial" pitchFamily="34" charset="0"/>
                <a:cs typeface="Arial" pitchFamily="34" charset="0"/>
              </a:rPr>
              <a:t>станциясы</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жобасын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іске</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асыру</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мәселелері</a:t>
            </a:r>
            <a:r>
              <a:rPr lang="ru-RU" sz="1400" dirty="0" smtClean="0">
                <a:solidFill>
                  <a:srgbClr val="002060"/>
                </a:solidFill>
                <a:latin typeface="Arial" pitchFamily="34" charset="0"/>
                <a:cs typeface="Arial" pitchFamily="34" charset="0"/>
              </a:rPr>
              <a:t> бойынша </a:t>
            </a:r>
            <a:endParaRPr lang="ru-RU" sz="1400" dirty="0">
              <a:solidFill>
                <a:srgbClr val="002060"/>
              </a:solidFill>
              <a:latin typeface="Arial" pitchFamily="34" charset="0"/>
              <a:cs typeface="Arial" pitchFamily="34" charset="0"/>
            </a:endParaRPr>
          </a:p>
        </p:txBody>
      </p:sp>
      <p:sp>
        <p:nvSpPr>
          <p:cNvPr id="39" name="Прямоугольная выноска 38"/>
          <p:cNvSpPr/>
          <p:nvPr/>
        </p:nvSpPr>
        <p:spPr>
          <a:xfrm>
            <a:off x="1952604" y="1571612"/>
            <a:ext cx="2786081" cy="2232248"/>
          </a:xfrm>
          <a:prstGeom prst="wedgeRectCallout">
            <a:avLst>
              <a:gd name="adj1" fmla="val -34768"/>
              <a:gd name="adj2" fmla="val 64825"/>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just">
              <a:buFont typeface="Wingdings" pitchFamily="2" charset="2"/>
              <a:buChar char="ü"/>
            </a:pPr>
            <a:r>
              <a:rPr lang="ru-RU" sz="1100" dirty="0" smtClean="0">
                <a:solidFill>
                  <a:srgbClr val="002060"/>
                </a:solidFill>
                <a:latin typeface="Arial" pitchFamily="34" charset="0"/>
                <a:cs typeface="Arial" pitchFamily="34" charset="0"/>
              </a:rPr>
              <a:t> </a:t>
            </a:r>
            <a:r>
              <a:rPr lang="en-US" sz="1100" dirty="0">
                <a:solidFill>
                  <a:srgbClr val="002060"/>
                </a:solidFill>
                <a:latin typeface="Arial" pitchFamily="34" charset="0"/>
                <a:cs typeface="Arial" pitchFamily="34" charset="0"/>
              </a:rPr>
              <a:t>2013 </a:t>
            </a:r>
            <a:r>
              <a:rPr lang="kk-KZ" sz="1100" dirty="0">
                <a:solidFill>
                  <a:srgbClr val="002060"/>
                </a:solidFill>
                <a:latin typeface="Arial" pitchFamily="34" charset="0"/>
                <a:cs typeface="Arial" pitchFamily="34" charset="0"/>
              </a:rPr>
              <a:t>жылы 30 сәуірде «Қазақстан Республикасының Үкіметі мен Корея Республикасының Үкіметі арасындағы Балқаш жылу электр станциясын дамыту, қаржыландыру, жобалау, салу, пайдалану және оған техникалық қызмет көрсету саласындағы келісімді ратификациялау туралы» Қазақстан Республикасы заңы қабылданды</a:t>
            </a:r>
            <a:endParaRPr lang="en-US" sz="1100" dirty="0">
              <a:solidFill>
                <a:srgbClr val="002060"/>
              </a:solidFill>
              <a:latin typeface="Arial" pitchFamily="34" charset="0"/>
              <a:cs typeface="Arial" pitchFamily="34" charset="0"/>
            </a:endParaRPr>
          </a:p>
          <a:p>
            <a:pPr lvl="0" algn="just">
              <a:buFont typeface="Wingdings" pitchFamily="2" charset="2"/>
              <a:buChar char="ü"/>
            </a:pPr>
            <a:endParaRPr lang="ru-RU" sz="1100" dirty="0">
              <a:solidFill>
                <a:srgbClr val="002060"/>
              </a:solidFill>
              <a:latin typeface="Arial" pitchFamily="34" charset="0"/>
              <a:cs typeface="Arial" pitchFamily="34" charset="0"/>
            </a:endParaRPr>
          </a:p>
        </p:txBody>
      </p:sp>
      <p:sp>
        <p:nvSpPr>
          <p:cNvPr id="41" name="Прямоугольная выноска 40"/>
          <p:cNvSpPr/>
          <p:nvPr/>
        </p:nvSpPr>
        <p:spPr>
          <a:xfrm>
            <a:off x="4810124" y="1535306"/>
            <a:ext cx="4786346" cy="2393760"/>
          </a:xfrm>
          <a:prstGeom prst="wedgeRectCallout">
            <a:avLst>
              <a:gd name="adj1" fmla="val -19924"/>
              <a:gd name="adj2" fmla="val 65362"/>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algn="just">
              <a:buFont typeface="Wingdings" pitchFamily="2" charset="2"/>
              <a:buChar char="ü"/>
            </a:pPr>
            <a:r>
              <a:rPr lang="ru-RU" sz="1200" dirty="0" smtClean="0">
                <a:solidFill>
                  <a:srgbClr val="002060"/>
                </a:solidFill>
                <a:latin typeface="Arial" pitchFamily="34" charset="0"/>
                <a:cs typeface="Arial" pitchFamily="34" charset="0"/>
              </a:rPr>
              <a:t> </a:t>
            </a:r>
            <a:r>
              <a:rPr lang="kk-KZ" sz="1200" dirty="0">
                <a:solidFill>
                  <a:srgbClr val="002060"/>
                </a:solidFill>
                <a:latin typeface="Arial" pitchFamily="34" charset="0"/>
                <a:cs typeface="Arial" pitchFamily="34" charset="0"/>
              </a:rPr>
              <a:t>2013 жылғы 11 қарашада Мемлекет басшысымен  «2011 жылғы 25 тамыздағы Қазақстан Республикасының Үкіметі мен Корея Республикасының Үкіметі арасындағы Балқаш жылу электр станциясын дамыту, қаржыландыру, жобалау, салу, пайдалану және оған техникалық қызмет көрсету саласындағы келісімді ратификациялау туралы хаттама» Заңына қол қойылды </a:t>
            </a:r>
          </a:p>
          <a:p>
            <a:pPr lvl="0" algn="just">
              <a:buFont typeface="Wingdings" pitchFamily="2" charset="2"/>
              <a:buChar char="ü"/>
            </a:pPr>
            <a:endParaRPr lang="ru-RU" sz="1200" dirty="0">
              <a:solidFill>
                <a:srgbClr val="002060"/>
              </a:solidFill>
              <a:latin typeface="Arial" pitchFamily="34" charset="0"/>
              <a:cs typeface="Arial" pitchFamily="34" charset="0"/>
            </a:endParaRPr>
          </a:p>
        </p:txBody>
      </p:sp>
      <p:sp>
        <p:nvSpPr>
          <p:cNvPr id="15" name="Прямоугольная выноска 14"/>
          <p:cNvSpPr/>
          <p:nvPr/>
        </p:nvSpPr>
        <p:spPr>
          <a:xfrm>
            <a:off x="4310058" y="4500570"/>
            <a:ext cx="5283092" cy="1929626"/>
          </a:xfrm>
          <a:prstGeom prst="wedgeRectCallout">
            <a:avLst>
              <a:gd name="adj1" fmla="val 23562"/>
              <a:gd name="adj2" fmla="val -55463"/>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nchorCtr="0"/>
          <a:lstStyle/>
          <a:p>
            <a:pPr lvl="0" algn="just"/>
            <a:endParaRPr lang="ru-RU" sz="1400" dirty="0">
              <a:solidFill>
                <a:schemeClr val="tx1"/>
              </a:solidFill>
              <a:latin typeface="Times New Roman" panose="02020603050405020304" pitchFamily="18" charset="0"/>
              <a:cs typeface="Times New Roman" panose="02020603050405020304" pitchFamily="18" charset="0"/>
            </a:endParaRPr>
          </a:p>
        </p:txBody>
      </p:sp>
      <p:sp>
        <p:nvSpPr>
          <p:cNvPr id="16" name="Овал 15"/>
          <p:cNvSpPr/>
          <p:nvPr/>
        </p:nvSpPr>
        <p:spPr>
          <a:xfrm>
            <a:off x="8074002" y="4120602"/>
            <a:ext cx="273000" cy="252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rPr>
              <a:t>4</a:t>
            </a:r>
            <a:endParaRPr lang="ru-RU" b="1" i="1" dirty="0">
              <a:solidFill>
                <a:schemeClr val="bg1"/>
              </a:solidFill>
            </a:endParaRPr>
          </a:p>
        </p:txBody>
      </p:sp>
      <p:sp>
        <p:nvSpPr>
          <p:cNvPr id="17" name="Овал 16"/>
          <p:cNvSpPr/>
          <p:nvPr/>
        </p:nvSpPr>
        <p:spPr>
          <a:xfrm>
            <a:off x="5915524" y="4127594"/>
            <a:ext cx="273000" cy="252000"/>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bg1"/>
                </a:solidFill>
              </a:rPr>
              <a:t>3</a:t>
            </a:r>
          </a:p>
        </p:txBody>
      </p:sp>
      <p:sp>
        <p:nvSpPr>
          <p:cNvPr id="18" name="Овал 17"/>
          <p:cNvSpPr/>
          <p:nvPr/>
        </p:nvSpPr>
        <p:spPr>
          <a:xfrm flipH="1">
            <a:off x="3167050" y="4143380"/>
            <a:ext cx="357190" cy="24724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chemeClr val="bg1"/>
                </a:solidFill>
              </a:rPr>
              <a:t>2</a:t>
            </a:r>
          </a:p>
        </p:txBody>
      </p:sp>
      <p:sp>
        <p:nvSpPr>
          <p:cNvPr id="13" name="Овал 12"/>
          <p:cNvSpPr/>
          <p:nvPr/>
        </p:nvSpPr>
        <p:spPr>
          <a:xfrm>
            <a:off x="1704931" y="4143380"/>
            <a:ext cx="357190" cy="28575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nvGrpSpPr>
          <p:cNvPr id="3" name="Группа 2"/>
          <p:cNvGrpSpPr/>
          <p:nvPr/>
        </p:nvGrpSpPr>
        <p:grpSpPr>
          <a:xfrm>
            <a:off x="8963500" y="4210598"/>
            <a:ext cx="546061" cy="72008"/>
            <a:chOff x="-36512" y="2708920"/>
            <a:chExt cx="504056" cy="72008"/>
          </a:xfrm>
          <a:solidFill>
            <a:srgbClr val="0070C0"/>
          </a:solidFill>
        </p:grpSpPr>
        <p:sp>
          <p:nvSpPr>
            <p:cNvPr id="19" name="Овал 18"/>
            <p:cNvSpPr/>
            <p:nvPr/>
          </p:nvSpPr>
          <p:spPr>
            <a:xfrm>
              <a:off x="-36512" y="2708920"/>
              <a:ext cx="72008" cy="72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0" name="Овал 19"/>
            <p:cNvSpPr/>
            <p:nvPr/>
          </p:nvSpPr>
          <p:spPr>
            <a:xfrm>
              <a:off x="107504" y="2708920"/>
              <a:ext cx="72008" cy="72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1" name="Овал 20"/>
            <p:cNvSpPr/>
            <p:nvPr/>
          </p:nvSpPr>
          <p:spPr>
            <a:xfrm>
              <a:off x="251520" y="2708920"/>
              <a:ext cx="72008" cy="72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22" name="Овал 21"/>
            <p:cNvSpPr/>
            <p:nvPr/>
          </p:nvSpPr>
          <p:spPr>
            <a:xfrm>
              <a:off x="395536" y="2708920"/>
              <a:ext cx="72008" cy="72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grpSp>
      <p:sp>
        <p:nvSpPr>
          <p:cNvPr id="2" name="Прямоугольник 1"/>
          <p:cNvSpPr/>
          <p:nvPr/>
        </p:nvSpPr>
        <p:spPr>
          <a:xfrm>
            <a:off x="1640631" y="1052736"/>
            <a:ext cx="7598649" cy="369332"/>
          </a:xfrm>
          <a:prstGeom prst="rect">
            <a:avLst/>
          </a:prstGeom>
        </p:spPr>
        <p:txBody>
          <a:bodyPr wrap="square">
            <a:spAutoFit/>
          </a:bodyPr>
          <a:lstStyle/>
          <a:p>
            <a:pPr algn="ctr"/>
            <a:r>
              <a:rPr lang="ru-RU" sz="1800" b="1" dirty="0" smtClean="0">
                <a:solidFill>
                  <a:srgbClr val="002060"/>
                </a:solidFill>
                <a:latin typeface="Arial" pitchFamily="34" charset="0"/>
                <a:cs typeface="Arial" pitchFamily="34" charset="0"/>
              </a:rPr>
              <a:t>«БАЛҚАШ </a:t>
            </a:r>
            <a:r>
              <a:rPr lang="ru-RU" sz="1800" b="1" dirty="0">
                <a:solidFill>
                  <a:srgbClr val="002060"/>
                </a:solidFill>
                <a:latin typeface="Arial" pitchFamily="34" charset="0"/>
                <a:cs typeface="Arial" pitchFamily="34" charset="0"/>
              </a:rPr>
              <a:t>Ж</a:t>
            </a:r>
            <a:r>
              <a:rPr lang="ru-RU" sz="1800" b="1" dirty="0" smtClean="0">
                <a:solidFill>
                  <a:srgbClr val="002060"/>
                </a:solidFill>
                <a:latin typeface="Arial" pitchFamily="34" charset="0"/>
                <a:cs typeface="Arial" pitchFamily="34" charset="0"/>
              </a:rPr>
              <a:t>ЭС</a:t>
            </a:r>
            <a:r>
              <a:rPr lang="ru-RU" sz="1800" b="1" dirty="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Жоба</a:t>
            </a:r>
            <a:r>
              <a:rPr lang="ru-RU" sz="1800" b="1" dirty="0" smtClean="0">
                <a:solidFill>
                  <a:srgbClr val="002060"/>
                </a:solidFill>
                <a:latin typeface="Arial" pitchFamily="34" charset="0"/>
                <a:cs typeface="Arial" pitchFamily="34" charset="0"/>
              </a:rPr>
              <a:t> бойынша </a:t>
            </a:r>
            <a:r>
              <a:rPr lang="ru-RU" sz="1800" b="1" dirty="0" err="1" smtClean="0">
                <a:solidFill>
                  <a:srgbClr val="002060"/>
                </a:solidFill>
                <a:latin typeface="Arial" pitchFamily="34" charset="0"/>
                <a:cs typeface="Arial" pitchFamily="34" charset="0"/>
              </a:rPr>
              <a:t>жұмыстың</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нәтижелері</a:t>
            </a:r>
            <a:endParaRPr lang="ru-RU" sz="1800" dirty="0">
              <a:solidFill>
                <a:srgbClr val="002060"/>
              </a:solidFill>
              <a:latin typeface="Arial" pitchFamily="34" charset="0"/>
              <a:cs typeface="Arial" pitchFamily="34" charset="0"/>
            </a:endParaRPr>
          </a:p>
        </p:txBody>
      </p:sp>
      <p:sp>
        <p:nvSpPr>
          <p:cNvPr id="4" name="Прямоугольник 3"/>
          <p:cNvSpPr/>
          <p:nvPr/>
        </p:nvSpPr>
        <p:spPr>
          <a:xfrm>
            <a:off x="4381496" y="4581337"/>
            <a:ext cx="5286412" cy="1384995"/>
          </a:xfrm>
          <a:prstGeom prst="rect">
            <a:avLst/>
          </a:prstGeom>
        </p:spPr>
        <p:txBody>
          <a:bodyPr wrap="square">
            <a:spAutoFit/>
          </a:bodyPr>
          <a:lstStyle/>
          <a:p>
            <a:pPr algn="just">
              <a:buFont typeface="Wingdings" pitchFamily="2" charset="2"/>
              <a:buChar char="ü"/>
            </a:pP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Балқаш</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жылу</a:t>
            </a:r>
            <a:r>
              <a:rPr lang="ru-RU" sz="1200" dirty="0" smtClean="0">
                <a:solidFill>
                  <a:srgbClr val="002060"/>
                </a:solidFill>
                <a:latin typeface="Arial" pitchFamily="34" charset="0"/>
                <a:cs typeface="Arial" pitchFamily="34" charset="0"/>
              </a:rPr>
              <a:t> электр </a:t>
            </a:r>
            <a:r>
              <a:rPr lang="ru-RU" sz="1200" dirty="0" err="1" smtClean="0">
                <a:solidFill>
                  <a:srgbClr val="002060"/>
                </a:solidFill>
                <a:latin typeface="Arial" pitchFamily="34" charset="0"/>
                <a:cs typeface="Arial" pitchFamily="34" charset="0"/>
              </a:rPr>
              <a:t>станциясы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жобаны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іске</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асырудың</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кейбір</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мәселелері</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туралы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Үкіметтің</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қаулысы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бекітілді</a:t>
            </a:r>
            <a:r>
              <a:rPr lang="ru-RU" sz="1200" dirty="0" smtClean="0">
                <a:solidFill>
                  <a:srgbClr val="002060"/>
                </a:solidFill>
                <a:latin typeface="Arial" pitchFamily="34" charset="0"/>
                <a:cs typeface="Arial" pitchFamily="34" charset="0"/>
              </a:rPr>
              <a:t> .</a:t>
            </a:r>
          </a:p>
          <a:p>
            <a:pPr algn="just">
              <a:buFont typeface="Wingdings" pitchFamily="2" charset="2"/>
              <a:buChar char="ü"/>
            </a:pPr>
            <a:r>
              <a:rPr lang="ru-RU" sz="1200" dirty="0" smtClean="0">
                <a:solidFill>
                  <a:srgbClr val="002060"/>
                </a:solidFill>
                <a:latin typeface="Arial" pitchFamily="34" charset="0"/>
                <a:cs typeface="Arial" pitchFamily="34" charset="0"/>
              </a:rPr>
              <a:t>генерацияланған </a:t>
            </a:r>
            <a:r>
              <a:rPr lang="ru-RU" sz="1200" dirty="0" err="1" smtClean="0">
                <a:solidFill>
                  <a:srgbClr val="002060"/>
                </a:solidFill>
                <a:latin typeface="Arial" pitchFamily="34" charset="0"/>
                <a:cs typeface="Arial" pitchFamily="34" charset="0"/>
              </a:rPr>
              <a:t>қондырғылардың</a:t>
            </a:r>
            <a:r>
              <a:rPr lang="ru-RU" sz="1200" dirty="0" smtClean="0">
                <a:solidFill>
                  <a:srgbClr val="002060"/>
                </a:solidFill>
                <a:latin typeface="Arial" pitchFamily="34" charset="0"/>
                <a:cs typeface="Arial" pitchFamily="34" charset="0"/>
              </a:rPr>
              <a:t> электр </a:t>
            </a:r>
            <a:r>
              <a:rPr lang="ru-RU" sz="1200" dirty="0" err="1" smtClean="0">
                <a:solidFill>
                  <a:srgbClr val="002060"/>
                </a:solidFill>
                <a:latin typeface="Arial" pitchFamily="34" charset="0"/>
                <a:cs typeface="Arial" pitchFamily="34" charset="0"/>
              </a:rPr>
              <a:t>қуатының</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дайындығын</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қолдау</a:t>
            </a:r>
            <a:r>
              <a:rPr lang="ru-RU" sz="1200" dirty="0" smtClean="0">
                <a:solidFill>
                  <a:srgbClr val="002060"/>
                </a:solidFill>
                <a:latin typeface="Arial" pitchFamily="34" charset="0"/>
                <a:cs typeface="Arial" pitchFamily="34" charset="0"/>
              </a:rPr>
              <a:t> бойынша </a:t>
            </a:r>
            <a:r>
              <a:rPr lang="ru-RU" sz="1200" dirty="0" err="1" smtClean="0">
                <a:solidFill>
                  <a:srgbClr val="002060"/>
                </a:solidFill>
                <a:latin typeface="Arial" pitchFamily="34" charset="0"/>
                <a:cs typeface="Arial" pitchFamily="34" charset="0"/>
              </a:rPr>
              <a:t>қызметтердің</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бағасы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көлемі</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мерзімі</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анықталынды</a:t>
            </a:r>
            <a:r>
              <a:rPr lang="ru-RU" sz="1200" dirty="0" smtClean="0">
                <a:solidFill>
                  <a:srgbClr val="002060"/>
                </a:solidFill>
                <a:latin typeface="Arial" pitchFamily="34" charset="0"/>
                <a:cs typeface="Arial" pitchFamily="34" charset="0"/>
              </a:rPr>
              <a:t>,</a:t>
            </a:r>
          </a:p>
          <a:p>
            <a:pPr algn="just">
              <a:buFont typeface="Wingdings" pitchFamily="2" charset="2"/>
              <a:buChar char="ü"/>
            </a:pP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Балқаш</a:t>
            </a:r>
            <a:r>
              <a:rPr lang="ru-RU" sz="1200" dirty="0" smtClean="0">
                <a:solidFill>
                  <a:srgbClr val="002060"/>
                </a:solidFill>
                <a:latin typeface="Arial" pitchFamily="34" charset="0"/>
                <a:cs typeface="Arial" pitchFamily="34" charset="0"/>
              </a:rPr>
              <a:t> электр </a:t>
            </a:r>
            <a:r>
              <a:rPr lang="ru-RU" sz="1200" dirty="0" err="1" smtClean="0">
                <a:solidFill>
                  <a:srgbClr val="002060"/>
                </a:solidFill>
                <a:latin typeface="Arial" pitchFamily="34" charset="0"/>
                <a:cs typeface="Arial" pitchFamily="34" charset="0"/>
              </a:rPr>
              <a:t>станциясы</a:t>
            </a:r>
            <a:r>
              <a:rPr lang="ru-RU" sz="1200" dirty="0" smtClean="0">
                <a:solidFill>
                  <a:srgbClr val="002060"/>
                </a:solidFill>
                <a:latin typeface="Arial" pitchFamily="34" charset="0"/>
                <a:cs typeface="Arial" pitchFamily="34" charset="0"/>
              </a:rPr>
              <a:t>» </a:t>
            </a:r>
            <a:r>
              <a:rPr lang="kk-KZ" sz="1200" dirty="0" smtClean="0">
                <a:solidFill>
                  <a:srgbClr val="002060"/>
                </a:solidFill>
                <a:latin typeface="Arial" pitchFamily="34" charset="0"/>
                <a:cs typeface="Arial" pitchFamily="34" charset="0"/>
              </a:rPr>
              <a:t>АҚ-тан </a:t>
            </a:r>
            <a:r>
              <a:rPr lang="ru-RU" sz="1200" dirty="0" err="1" smtClean="0">
                <a:solidFill>
                  <a:srgbClr val="002060"/>
                </a:solidFill>
                <a:latin typeface="Arial" pitchFamily="34" charset="0"/>
                <a:cs typeface="Arial" pitchFamily="34" charset="0"/>
              </a:rPr>
              <a:t>қайтадан</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пайдалануға</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беретін</a:t>
            </a:r>
            <a:r>
              <a:rPr lang="ru-RU" sz="1200" dirty="0">
                <a:solidFill>
                  <a:srgbClr val="002060"/>
                </a:solidFill>
                <a:latin typeface="Arial" pitchFamily="34" charset="0"/>
                <a:cs typeface="Arial" pitchFamily="34" charset="0"/>
              </a:rPr>
              <a:t>, генерацияланған </a:t>
            </a:r>
            <a:r>
              <a:rPr lang="ru-RU" sz="1200" dirty="0" err="1">
                <a:solidFill>
                  <a:srgbClr val="002060"/>
                </a:solidFill>
                <a:latin typeface="Arial" pitchFamily="34" charset="0"/>
                <a:cs typeface="Arial" pitchFamily="34" charset="0"/>
              </a:rPr>
              <a:t>қондырғылардың</a:t>
            </a:r>
            <a:r>
              <a:rPr lang="ru-RU" sz="1200" dirty="0">
                <a:solidFill>
                  <a:srgbClr val="002060"/>
                </a:solidFill>
                <a:latin typeface="Arial" pitchFamily="34" charset="0"/>
                <a:cs typeface="Arial" pitchFamily="34" charset="0"/>
              </a:rPr>
              <a:t> электр </a:t>
            </a:r>
            <a:r>
              <a:rPr lang="ru-RU" sz="1200" dirty="0" err="1">
                <a:solidFill>
                  <a:srgbClr val="002060"/>
                </a:solidFill>
                <a:latin typeface="Arial" pitchFamily="34" charset="0"/>
                <a:cs typeface="Arial" pitchFamily="34" charset="0"/>
              </a:rPr>
              <a:t>қуатының</a:t>
            </a:r>
            <a:r>
              <a:rPr lang="ru-RU" sz="1200" dirty="0">
                <a:solidFill>
                  <a:srgbClr val="002060"/>
                </a:solidFill>
                <a:latin typeface="Arial" pitchFamily="34" charset="0"/>
                <a:cs typeface="Arial" pitchFamily="34" charset="0"/>
              </a:rPr>
              <a:t> </a:t>
            </a:r>
            <a:r>
              <a:rPr lang="ru-RU" sz="1200" dirty="0" err="1">
                <a:solidFill>
                  <a:srgbClr val="002060"/>
                </a:solidFill>
                <a:latin typeface="Arial" pitchFamily="34" charset="0"/>
                <a:cs typeface="Arial" pitchFamily="34" charset="0"/>
              </a:rPr>
              <a:t>дайындығын</a:t>
            </a:r>
            <a:r>
              <a:rPr lang="ru-RU" sz="1200" dirty="0">
                <a:solidFill>
                  <a:srgbClr val="002060"/>
                </a:solidFill>
                <a:latin typeface="Arial" pitchFamily="34" charset="0"/>
                <a:cs typeface="Arial" pitchFamily="34" charset="0"/>
              </a:rPr>
              <a:t> </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қолдау</a:t>
            </a:r>
            <a:r>
              <a:rPr lang="ru-RU" sz="1200" dirty="0" smtClean="0">
                <a:solidFill>
                  <a:srgbClr val="002060"/>
                </a:solidFill>
                <a:latin typeface="Arial" pitchFamily="34" charset="0"/>
                <a:cs typeface="Arial" pitchFamily="34" charset="0"/>
              </a:rPr>
              <a:t> бойынша </a:t>
            </a:r>
            <a:r>
              <a:rPr lang="ru-RU" sz="1200" dirty="0" err="1" smtClean="0">
                <a:solidFill>
                  <a:srgbClr val="002060"/>
                </a:solidFill>
                <a:latin typeface="Arial" pitchFamily="34" charset="0"/>
                <a:cs typeface="Arial" pitchFamily="34" charset="0"/>
              </a:rPr>
              <a:t>қызметті</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сатып</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алатаны</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ұйым</a:t>
            </a:r>
            <a:r>
              <a:rPr lang="ru-RU" sz="1200" dirty="0" smtClean="0">
                <a:solidFill>
                  <a:srgbClr val="002060"/>
                </a:solidFill>
                <a:latin typeface="Arial" pitchFamily="34" charset="0"/>
                <a:cs typeface="Arial" pitchFamily="34" charset="0"/>
              </a:rPr>
              <a:t> </a:t>
            </a:r>
            <a:r>
              <a:rPr lang="ru-RU" sz="1200" dirty="0" err="1" smtClean="0">
                <a:solidFill>
                  <a:srgbClr val="002060"/>
                </a:solidFill>
                <a:latin typeface="Arial" pitchFamily="34" charset="0"/>
                <a:cs typeface="Arial" pitchFamily="34" charset="0"/>
              </a:rPr>
              <a:t>анықталды</a:t>
            </a:r>
            <a:r>
              <a:rPr lang="ru-RU" sz="1200" dirty="0" smtClean="0">
                <a:solidFill>
                  <a:srgbClr val="002060"/>
                </a:solidFill>
                <a:latin typeface="Arial" pitchFamily="34" charset="0"/>
                <a:cs typeface="Arial" pitchFamily="34" charset="0"/>
              </a:rPr>
              <a:t>.</a:t>
            </a:r>
            <a:endParaRPr lang="ru-RU" sz="1200" dirty="0">
              <a:solidFill>
                <a:srgbClr val="002060"/>
              </a:solidFill>
              <a:latin typeface="Arial" pitchFamily="34" charset="0"/>
              <a:cs typeface="Arial" pitchFamily="34" charset="0"/>
            </a:endParaRPr>
          </a:p>
        </p:txBody>
      </p:sp>
      <p:pic>
        <p:nvPicPr>
          <p:cNvPr id="23"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8" name="Номер слайда 7"/>
          <p:cNvSpPr>
            <a:spLocks noGrp="1"/>
          </p:cNvSpPr>
          <p:nvPr>
            <p:ph type="sldNum" sz="quarter" idx="12"/>
          </p:nvPr>
        </p:nvSpPr>
        <p:spPr/>
        <p:txBody>
          <a:bodyPr/>
          <a:lstStyle/>
          <a:p>
            <a:pPr>
              <a:defRPr/>
            </a:pPr>
            <a:fld id="{8073E4F0-9D36-4481-BC2C-E98DA556E32B}" type="slidenum">
              <a:rPr lang="ru-RU" smtClean="0"/>
              <a:pPr>
                <a:defRPr/>
              </a:pPr>
              <a:t>16</a:t>
            </a:fld>
            <a:endParaRPr lang="ru-RU"/>
          </a:p>
        </p:txBody>
      </p:sp>
    </p:spTree>
    <p:extLst>
      <p:ext uri="{BB962C8B-B14F-4D97-AF65-F5344CB8AC3E}">
        <p14:creationId xmlns:p14="http://schemas.microsoft.com/office/powerpoint/2010/main" val="89561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495300" y="116632"/>
            <a:ext cx="9282236" cy="792088"/>
          </a:xfrm>
        </p:spPr>
        <p:txBody>
          <a:bodyPr>
            <a:normAutofit/>
          </a:bodyPr>
          <a:lstStyle/>
          <a:p>
            <a:r>
              <a:rPr lang="kk-KZ" sz="2400" b="1" dirty="0" smtClean="0">
                <a:solidFill>
                  <a:srgbClr val="002060"/>
                </a:solidFill>
                <a:latin typeface="Arial" pitchFamily="34" charset="0"/>
                <a:cs typeface="Arial" pitchFamily="34" charset="0"/>
              </a:rPr>
              <a:t>ӨЗЕКТІ ЖОБАЛАР</a:t>
            </a:r>
            <a:endParaRPr lang="ru-RU" sz="2400" b="1" dirty="0">
              <a:solidFill>
                <a:srgbClr val="002060"/>
              </a:solidFill>
              <a:latin typeface="Arial" pitchFamily="34" charset="0"/>
              <a:ea typeface="+mn-ea"/>
              <a:cs typeface="Arial" pitchFamily="34" charset="0"/>
            </a:endParaRPr>
          </a:p>
        </p:txBody>
      </p:sp>
      <p:sp>
        <p:nvSpPr>
          <p:cNvPr id="2" name="TextBox 1"/>
          <p:cNvSpPr txBox="1"/>
          <p:nvPr/>
        </p:nvSpPr>
        <p:spPr>
          <a:xfrm>
            <a:off x="2238356" y="1412776"/>
            <a:ext cx="7143800" cy="3477875"/>
          </a:xfrm>
          <a:prstGeom prst="rect">
            <a:avLst/>
          </a:prstGeom>
          <a:noFill/>
        </p:spPr>
        <p:txBody>
          <a:bodyPr wrap="square" rtlCol="0">
            <a:spAutoFit/>
          </a:bodyPr>
          <a:lstStyle/>
          <a:p>
            <a:pPr>
              <a:buFont typeface="Wingdings" pitchFamily="2" charset="2"/>
              <a:buChar char="ü"/>
            </a:pP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Екібастұз</a:t>
            </a:r>
            <a:r>
              <a:rPr lang="ru-RU" sz="2000" dirty="0" smtClean="0">
                <a:solidFill>
                  <a:srgbClr val="002060"/>
                </a:solidFill>
                <a:latin typeface="Arial" pitchFamily="34" charset="0"/>
                <a:cs typeface="Arial" pitchFamily="34" charset="0"/>
              </a:rPr>
              <a:t> МАЭС-2-тың </a:t>
            </a:r>
            <a:r>
              <a:rPr lang="ru-RU" sz="2000" dirty="0">
                <a:solidFill>
                  <a:srgbClr val="002060"/>
                </a:solidFill>
                <a:latin typeface="Arial" pitchFamily="34" charset="0"/>
                <a:cs typeface="Arial" pitchFamily="34" charset="0"/>
              </a:rPr>
              <a:t>№3 </a:t>
            </a:r>
            <a:r>
              <a:rPr lang="ru-RU" sz="2000" dirty="0" err="1" smtClean="0">
                <a:solidFill>
                  <a:srgbClr val="002060"/>
                </a:solidFill>
                <a:latin typeface="Arial" pitchFamily="34" charset="0"/>
                <a:cs typeface="Arial" pitchFamily="34" charset="0"/>
              </a:rPr>
              <a:t>энергоблогын</a:t>
            </a:r>
            <a:r>
              <a:rPr lang="ru-RU" sz="2000" dirty="0" smtClean="0">
                <a:solidFill>
                  <a:srgbClr val="002060"/>
                </a:solidFill>
                <a:latin typeface="Arial" pitchFamily="34" charset="0"/>
                <a:cs typeface="Arial" pitchFamily="34" charset="0"/>
              </a:rPr>
              <a:t> салу</a:t>
            </a:r>
          </a:p>
          <a:p>
            <a:pPr>
              <a:buFont typeface="Wingdings" pitchFamily="2" charset="2"/>
              <a:buChar char="ü"/>
            </a:pPr>
            <a:endParaRPr lang="ru-RU" sz="2000" dirty="0" smtClean="0">
              <a:solidFill>
                <a:srgbClr val="002060"/>
              </a:solidFill>
              <a:latin typeface="Arial" pitchFamily="34" charset="0"/>
              <a:cs typeface="Arial" pitchFamily="34" charset="0"/>
            </a:endParaRPr>
          </a:p>
          <a:p>
            <a:pPr>
              <a:buFont typeface="Wingdings" pitchFamily="2" charset="2"/>
              <a:buChar char="ü"/>
            </a:pPr>
            <a:r>
              <a:rPr lang="ru-RU" sz="2000" dirty="0">
                <a:solidFill>
                  <a:srgbClr val="002060"/>
                </a:solidFill>
                <a:latin typeface="Arial" pitchFamily="34" charset="0"/>
                <a:cs typeface="Arial" pitchFamily="34" charset="0"/>
              </a:rPr>
              <a:t> </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Екібастұз</a:t>
            </a:r>
            <a:r>
              <a:rPr lang="ru-RU" sz="2000" dirty="0" smtClean="0">
                <a:solidFill>
                  <a:srgbClr val="002060"/>
                </a:solidFill>
                <a:latin typeface="Arial" pitchFamily="34" charset="0"/>
                <a:cs typeface="Arial" pitchFamily="34" charset="0"/>
              </a:rPr>
              <a:t> МАЭС-1 </a:t>
            </a:r>
            <a:r>
              <a:rPr lang="ru-RU" sz="2000" dirty="0" err="1" smtClean="0">
                <a:solidFill>
                  <a:srgbClr val="002060"/>
                </a:solidFill>
                <a:latin typeface="Arial" pitchFamily="34" charset="0"/>
                <a:cs typeface="Arial" pitchFamily="34" charset="0"/>
              </a:rPr>
              <a:t>қайта</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құру</a:t>
            </a:r>
            <a:endParaRPr lang="ru-RU" sz="2000" dirty="0" smtClean="0">
              <a:solidFill>
                <a:srgbClr val="002060"/>
              </a:solidFill>
              <a:latin typeface="Arial" pitchFamily="34" charset="0"/>
              <a:cs typeface="Arial" pitchFamily="34" charset="0"/>
            </a:endParaRPr>
          </a:p>
          <a:p>
            <a:pPr>
              <a:buFont typeface="Wingdings" pitchFamily="2" charset="2"/>
              <a:buChar char="ü"/>
            </a:pPr>
            <a:endParaRPr lang="ru-RU" sz="2000" dirty="0" smtClean="0">
              <a:solidFill>
                <a:srgbClr val="002060"/>
              </a:solidFill>
              <a:latin typeface="Arial" pitchFamily="34" charset="0"/>
              <a:cs typeface="Arial" pitchFamily="34" charset="0"/>
            </a:endParaRPr>
          </a:p>
          <a:p>
            <a:pPr>
              <a:buFont typeface="Wingdings" pitchFamily="2" charset="2"/>
              <a:buChar char="ü"/>
            </a:pP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Шардара</a:t>
            </a:r>
            <a:r>
              <a:rPr lang="ru-RU" sz="2000" dirty="0" smtClean="0">
                <a:solidFill>
                  <a:srgbClr val="002060"/>
                </a:solidFill>
                <a:latin typeface="Arial" pitchFamily="34" charset="0"/>
                <a:cs typeface="Arial" pitchFamily="34" charset="0"/>
              </a:rPr>
              <a:t> ГЭС </a:t>
            </a:r>
            <a:r>
              <a:rPr lang="ru-RU" sz="2000" dirty="0" err="1" smtClean="0">
                <a:solidFill>
                  <a:srgbClr val="002060"/>
                </a:solidFill>
                <a:latin typeface="Arial" pitchFamily="34" charset="0"/>
                <a:cs typeface="Arial" pitchFamily="34" charset="0"/>
              </a:rPr>
              <a:t>жаңғырту</a:t>
            </a:r>
            <a:endParaRPr lang="ru-RU" sz="2000" dirty="0" smtClean="0">
              <a:solidFill>
                <a:srgbClr val="002060"/>
              </a:solidFill>
              <a:latin typeface="Arial" pitchFamily="34" charset="0"/>
              <a:cs typeface="Arial" pitchFamily="34" charset="0"/>
            </a:endParaRPr>
          </a:p>
          <a:p>
            <a:pPr>
              <a:buFont typeface="Wingdings" pitchFamily="2" charset="2"/>
              <a:buChar char="ü"/>
            </a:pPr>
            <a:endParaRPr lang="ru-RU" sz="2000" dirty="0" smtClean="0">
              <a:solidFill>
                <a:srgbClr val="002060"/>
              </a:solidFill>
              <a:latin typeface="Arial" pitchFamily="34" charset="0"/>
              <a:cs typeface="Arial" pitchFamily="34" charset="0"/>
            </a:endParaRPr>
          </a:p>
          <a:p>
            <a:pPr>
              <a:buFont typeface="Wingdings" pitchFamily="2" charset="2"/>
              <a:buChar char="ü"/>
            </a:pPr>
            <a:r>
              <a:rPr lang="ru-RU" sz="2000" dirty="0" smtClean="0">
                <a:solidFill>
                  <a:srgbClr val="002060"/>
                </a:solidFill>
                <a:latin typeface="Arial" pitchFamily="34" charset="0"/>
                <a:cs typeface="Arial" pitchFamily="34" charset="0"/>
              </a:rPr>
              <a:t>   </a:t>
            </a:r>
            <a:r>
              <a:rPr lang="ru-RU" sz="2000" dirty="0">
                <a:solidFill>
                  <a:srgbClr val="002060"/>
                </a:solidFill>
                <a:latin typeface="Arial" pitchFamily="34" charset="0"/>
                <a:cs typeface="Arial" pitchFamily="34" charset="0"/>
              </a:rPr>
              <a:t>Қазақстанның ҰЭЖ-не </a:t>
            </a:r>
            <a:r>
              <a:rPr lang="ru-RU" sz="2000" dirty="0" err="1">
                <a:solidFill>
                  <a:srgbClr val="002060"/>
                </a:solidFill>
                <a:latin typeface="Arial" pitchFamily="34" charset="0"/>
                <a:cs typeface="Arial" pitchFamily="34" charset="0"/>
              </a:rPr>
              <a:t>қосылатын</a:t>
            </a:r>
            <a:r>
              <a:rPr lang="ru-RU" sz="2000" dirty="0">
                <a:solidFill>
                  <a:srgbClr val="002060"/>
                </a:solidFill>
                <a:latin typeface="Arial" pitchFamily="34" charset="0"/>
                <a:cs typeface="Arial" pitchFamily="34" charset="0"/>
              </a:rPr>
              <a:t> 500 </a:t>
            </a:r>
            <a:r>
              <a:rPr lang="ru-RU" sz="2000" dirty="0" err="1">
                <a:solidFill>
                  <a:srgbClr val="002060"/>
                </a:solidFill>
                <a:latin typeface="Arial" pitchFamily="34" charset="0"/>
                <a:cs typeface="Arial" pitchFamily="34" charset="0"/>
              </a:rPr>
              <a:t>кВ</a:t>
            </a:r>
            <a:r>
              <a:rPr lang="ru-RU" sz="2000" dirty="0">
                <a:solidFill>
                  <a:srgbClr val="002060"/>
                </a:solidFill>
                <a:latin typeface="Arial" pitchFamily="34" charset="0"/>
                <a:cs typeface="Arial" pitchFamily="34" charset="0"/>
              </a:rPr>
              <a:t> «</a:t>
            </a:r>
            <a:r>
              <a:rPr lang="ru-RU" sz="2000" dirty="0" err="1">
                <a:solidFill>
                  <a:srgbClr val="002060"/>
                </a:solidFill>
                <a:latin typeface="Arial" pitchFamily="34" charset="0"/>
                <a:cs typeface="Arial" pitchFamily="34" charset="0"/>
              </a:rPr>
              <a:t>Алма</a:t>
            </a:r>
            <a:r>
              <a:rPr lang="ru-RU" sz="2000" dirty="0">
                <a:solidFill>
                  <a:srgbClr val="002060"/>
                </a:solidFill>
                <a:latin typeface="Arial" pitchFamily="34" charset="0"/>
                <a:cs typeface="Arial" pitchFamily="34" charset="0"/>
              </a:rPr>
              <a:t>» ҚС салу</a:t>
            </a:r>
          </a:p>
          <a:p>
            <a:endParaRPr lang="ru-RU" sz="2000" dirty="0" smtClean="0">
              <a:solidFill>
                <a:srgbClr val="002060"/>
              </a:solidFill>
              <a:latin typeface="Arial" pitchFamily="34" charset="0"/>
              <a:cs typeface="Arial" pitchFamily="34" charset="0"/>
            </a:endParaRPr>
          </a:p>
          <a:p>
            <a:pPr>
              <a:buFont typeface="Wingdings" pitchFamily="2" charset="2"/>
              <a:buChar char="ü"/>
            </a:pPr>
            <a:r>
              <a:rPr lang="ru-RU" sz="2000" dirty="0" smtClean="0">
                <a:solidFill>
                  <a:srgbClr val="002060"/>
                </a:solidFill>
                <a:latin typeface="Arial" pitchFamily="34" charset="0"/>
                <a:cs typeface="Arial" pitchFamily="34" charset="0"/>
              </a:rPr>
              <a:t>   Қазақстанның </a:t>
            </a:r>
            <a:r>
              <a:rPr lang="ru-RU" sz="2000" dirty="0" err="1" smtClean="0">
                <a:solidFill>
                  <a:srgbClr val="002060"/>
                </a:solidFill>
                <a:latin typeface="Arial" pitchFamily="34" charset="0"/>
                <a:cs typeface="Arial" pitchFamily="34" charset="0"/>
              </a:rPr>
              <a:t>Ұлттық</a:t>
            </a:r>
            <a:r>
              <a:rPr lang="ru-RU" sz="2000" dirty="0" smtClean="0">
                <a:solidFill>
                  <a:srgbClr val="002060"/>
                </a:solidFill>
                <a:latin typeface="Arial" pitchFamily="34" charset="0"/>
                <a:cs typeface="Arial" pitchFamily="34" charset="0"/>
              </a:rPr>
              <a:t> электр </a:t>
            </a:r>
            <a:r>
              <a:rPr lang="ru-RU" sz="2000" dirty="0" err="1" smtClean="0">
                <a:solidFill>
                  <a:srgbClr val="002060"/>
                </a:solidFill>
                <a:latin typeface="Arial" pitchFamily="34" charset="0"/>
                <a:cs typeface="Arial" pitchFamily="34" charset="0"/>
              </a:rPr>
              <a:t>жүйелерін</a:t>
            </a:r>
            <a:r>
              <a:rPr lang="ru-RU" sz="2000" dirty="0" smtClean="0">
                <a:solidFill>
                  <a:srgbClr val="002060"/>
                </a:solidFill>
                <a:latin typeface="Arial" pitchFamily="34" charset="0"/>
                <a:cs typeface="Arial" pitchFamily="34" charset="0"/>
              </a:rPr>
              <a:t> </a:t>
            </a:r>
            <a:r>
              <a:rPr lang="ru-RU" sz="2000" dirty="0" err="1" smtClean="0">
                <a:solidFill>
                  <a:srgbClr val="002060"/>
                </a:solidFill>
                <a:latin typeface="Arial" pitchFamily="34" charset="0"/>
                <a:cs typeface="Arial" pitchFamily="34" charset="0"/>
              </a:rPr>
              <a:t>жаңғырту</a:t>
            </a:r>
            <a:r>
              <a:rPr lang="ru-RU" sz="2000" dirty="0" smtClean="0">
                <a:solidFill>
                  <a:srgbClr val="002060"/>
                </a:solidFill>
                <a:latin typeface="Arial" pitchFamily="34" charset="0"/>
                <a:cs typeface="Arial" pitchFamily="34" charset="0"/>
              </a:rPr>
              <a:t>, II </a:t>
            </a:r>
            <a:r>
              <a:rPr lang="ru-RU" sz="2000" dirty="0" err="1" smtClean="0">
                <a:solidFill>
                  <a:srgbClr val="002060"/>
                </a:solidFill>
                <a:latin typeface="Arial" pitchFamily="34" charset="0"/>
                <a:cs typeface="Arial" pitchFamily="34" charset="0"/>
              </a:rPr>
              <a:t>кезең</a:t>
            </a:r>
            <a:endParaRPr lang="ru-RU" sz="2000" dirty="0" smtClean="0">
              <a:solidFill>
                <a:srgbClr val="002060"/>
              </a:solidFill>
              <a:latin typeface="Arial" pitchFamily="34" charset="0"/>
              <a:cs typeface="Arial" pitchFamily="34" charset="0"/>
            </a:endParaRPr>
          </a:p>
        </p:txBody>
      </p:sp>
      <p:pic>
        <p:nvPicPr>
          <p:cNvPr id="5"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7" name="Номер слайда 6"/>
          <p:cNvSpPr>
            <a:spLocks noGrp="1"/>
          </p:cNvSpPr>
          <p:nvPr>
            <p:ph type="sldNum" sz="quarter" idx="12"/>
          </p:nvPr>
        </p:nvSpPr>
        <p:spPr/>
        <p:txBody>
          <a:bodyPr/>
          <a:lstStyle/>
          <a:p>
            <a:pPr>
              <a:defRPr/>
            </a:pPr>
            <a:fld id="{8073E4F0-9D36-4481-BC2C-E98DA556E32B}" type="slidenum">
              <a:rPr lang="ru-RU" smtClean="0"/>
              <a:pPr>
                <a:defRPr/>
              </a:pPr>
              <a:t>17</a:t>
            </a:fld>
            <a:endParaRPr lang="ru-RU"/>
          </a:p>
        </p:txBody>
      </p:sp>
    </p:spTree>
    <p:extLst>
      <p:ext uri="{BB962C8B-B14F-4D97-AF65-F5344CB8AC3E}">
        <p14:creationId xmlns:p14="http://schemas.microsoft.com/office/powerpoint/2010/main" val="1209736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1738290" y="260648"/>
            <a:ext cx="8039246" cy="792088"/>
          </a:xfrm>
        </p:spPr>
        <p:txBody>
          <a:bodyPr>
            <a:noAutofit/>
          </a:bodyPr>
          <a:lstStyle/>
          <a:p>
            <a:r>
              <a:rPr lang="kk-KZ" sz="2000" b="1" dirty="0" smtClean="0">
                <a:solidFill>
                  <a:srgbClr val="002060"/>
                </a:solidFill>
                <a:latin typeface="Arial" pitchFamily="34" charset="0"/>
                <a:ea typeface="+mn-ea"/>
                <a:cs typeface="Arial" pitchFamily="34" charset="0"/>
              </a:rPr>
              <a:t>ШЕКАРАЛАС МЕМЛЕКЕТТЕРМЕН ЫНТЫМАҚТАСТЫҚ</a:t>
            </a:r>
            <a:endParaRPr lang="ru-RU" sz="2000" b="1" dirty="0">
              <a:solidFill>
                <a:srgbClr val="002060"/>
              </a:solidFill>
              <a:latin typeface="Arial" pitchFamily="34" charset="0"/>
              <a:ea typeface="+mn-ea"/>
              <a:cs typeface="Arial" pitchFamily="34" charset="0"/>
            </a:endParaRPr>
          </a:p>
        </p:txBody>
      </p:sp>
      <p:sp>
        <p:nvSpPr>
          <p:cNvPr id="23554" name="Rectangle 2"/>
          <p:cNvSpPr>
            <a:spLocks noChangeArrowheads="1"/>
          </p:cNvSpPr>
          <p:nvPr/>
        </p:nvSpPr>
        <p:spPr bwMode="auto">
          <a:xfrm>
            <a:off x="2452670" y="1285860"/>
            <a:ext cx="696482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42900" algn="just" defTabSz="914400">
              <a:buFont typeface="Wingdings" pitchFamily="2" charset="2"/>
              <a:buChar char="ü"/>
              <a:tabLst>
                <a:tab pos="-3886200" algn="l"/>
              </a:tabLst>
            </a:pPr>
            <a:r>
              <a:rPr lang="kk-KZ" sz="1800" dirty="0">
                <a:solidFill>
                  <a:srgbClr val="002060"/>
                </a:solidFill>
                <a:latin typeface="Arial" pitchFamily="34" charset="0"/>
                <a:cs typeface="Arial" pitchFamily="34" charset="0"/>
              </a:rPr>
              <a:t>Қазақстан Республикасы Энергетика министрлігі Қырғызстан Республикасы өкілдері, «ҚазТрансГаз» АҚ, «Самұрық-Энергия» АҚ, «ЖМАЭС» АҚ өкілдерімен бірге 2014-2015 жылдары күзгі-қысқы кезеңде 1,0 млрд.кВсағ көлеміндегі Қазақстан электр энергиясын Қырғызстанға жеткізуді ұйымдастыру туралы келісті</a:t>
            </a:r>
            <a:r>
              <a:rPr kumimoji="0" lang="ru-RU" sz="1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a:t>
            </a:r>
          </a:p>
          <a:p>
            <a:pPr marL="0" marR="0" lvl="0" indent="342900" algn="just" defTabSz="914400" rtl="0" eaLnBrk="1" fontAlgn="base" latinLnBrk="0" hangingPunct="1">
              <a:lnSpc>
                <a:spcPct val="100000"/>
              </a:lnSpc>
              <a:spcBef>
                <a:spcPct val="0"/>
              </a:spcBef>
              <a:spcAft>
                <a:spcPct val="0"/>
              </a:spcAft>
              <a:buClrTx/>
              <a:buSzTx/>
              <a:buFont typeface="Wingdings" pitchFamily="2" charset="2"/>
              <a:buChar char="ü"/>
              <a:tabLst>
                <a:tab pos="-3886200" algn="l"/>
              </a:tabLst>
            </a:pPr>
            <a:endParaRPr kumimoji="0" lang="ru-RU" sz="1800" b="0" i="0"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indent="342900" algn="just" defTabSz="914400">
              <a:buFont typeface="Wingdings" pitchFamily="2" charset="2"/>
              <a:buChar char="ü"/>
              <a:tabLst>
                <a:tab pos="-3886200" algn="l"/>
              </a:tabLst>
            </a:pPr>
            <a:r>
              <a:rPr lang="kk-KZ" sz="1800" dirty="0" smtClean="0">
                <a:solidFill>
                  <a:srgbClr val="002060"/>
                </a:solidFill>
                <a:latin typeface="Arial" pitchFamily="34" charset="0"/>
                <a:cs typeface="Arial" pitchFamily="34" charset="0"/>
              </a:rPr>
              <a:t>Еуразиялық </a:t>
            </a:r>
            <a:r>
              <a:rPr lang="kk-KZ" sz="1800" dirty="0">
                <a:solidFill>
                  <a:srgbClr val="002060"/>
                </a:solidFill>
                <a:latin typeface="Arial" pitchFamily="34" charset="0"/>
                <a:cs typeface="Arial" pitchFamily="34" charset="0"/>
              </a:rPr>
              <a:t>Экономикалық Одақ </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шеңберінде</a:t>
            </a:r>
            <a:r>
              <a:rPr lang="ru-RU" sz="1800" dirty="0" smtClean="0">
                <a:solidFill>
                  <a:srgbClr val="002060"/>
                </a:solidFill>
                <a:latin typeface="Arial" pitchFamily="34" charset="0"/>
                <a:cs typeface="Arial" pitchFamily="34" charset="0"/>
              </a:rPr>
              <a:t> 2019 </a:t>
            </a:r>
            <a:r>
              <a:rPr lang="ru-RU" sz="1800" dirty="0" err="1" smtClean="0">
                <a:solidFill>
                  <a:srgbClr val="002060"/>
                </a:solidFill>
                <a:latin typeface="Arial" pitchFamily="34" charset="0"/>
                <a:cs typeface="Arial" pitchFamily="34" charset="0"/>
              </a:rPr>
              <a:t>жылдан</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бастап</a:t>
            </a:r>
            <a:r>
              <a:rPr lang="ru-RU" sz="1800" dirty="0" smtClean="0">
                <a:solidFill>
                  <a:srgbClr val="002060"/>
                </a:solidFill>
                <a:latin typeface="Arial" pitchFamily="34" charset="0"/>
                <a:cs typeface="Arial" pitchFamily="34" charset="0"/>
              </a:rPr>
              <a:t> </a:t>
            </a:r>
            <a:r>
              <a:rPr lang="kk-KZ" sz="1800" b="1" u="sng" dirty="0">
                <a:solidFill>
                  <a:srgbClr val="002060"/>
                </a:solidFill>
                <a:latin typeface="Arial" pitchFamily="34" charset="0"/>
                <a:cs typeface="Arial" pitchFamily="34" charset="0"/>
              </a:rPr>
              <a:t>ж</a:t>
            </a:r>
            <a:r>
              <a:rPr lang="kk-KZ" sz="1800" b="1" u="sng" dirty="0" smtClean="0">
                <a:solidFill>
                  <a:srgbClr val="002060"/>
                </a:solidFill>
                <a:latin typeface="Arial" pitchFamily="34" charset="0"/>
                <a:cs typeface="Arial" pitchFamily="34" charset="0"/>
              </a:rPr>
              <a:t>алпы</a:t>
            </a:r>
            <a:r>
              <a:rPr lang="kk-KZ" sz="1800" dirty="0" smtClean="0">
                <a:solidFill>
                  <a:srgbClr val="002060"/>
                </a:solidFill>
                <a:latin typeface="Arial" pitchFamily="34" charset="0"/>
                <a:cs typeface="Arial" pitchFamily="34" charset="0"/>
              </a:rPr>
              <a:t> </a:t>
            </a:r>
            <a:r>
              <a:rPr lang="kk-KZ" sz="1800" dirty="0">
                <a:solidFill>
                  <a:srgbClr val="002060"/>
                </a:solidFill>
                <a:latin typeface="Arial" pitchFamily="34" charset="0"/>
                <a:cs typeface="Arial" pitchFamily="34" charset="0"/>
              </a:rPr>
              <a:t>электр энергетикалық нарықты </a:t>
            </a:r>
            <a:r>
              <a:rPr lang="kk-KZ" sz="1800" dirty="0" smtClean="0">
                <a:solidFill>
                  <a:srgbClr val="002060"/>
                </a:solidFill>
                <a:latin typeface="Arial" pitchFamily="34" charset="0"/>
                <a:cs typeface="Arial" pitchFamily="34" charset="0"/>
              </a:rPr>
              <a:t>қалыптастыру болжалданады. </a:t>
            </a:r>
            <a:endParaRPr lang="ru-RU" sz="1800" dirty="0" smtClean="0">
              <a:solidFill>
                <a:srgbClr val="002060"/>
              </a:solidFill>
              <a:latin typeface="Arial" pitchFamily="34" charset="0"/>
              <a:cs typeface="Arial" pitchFamily="34" charset="0"/>
            </a:endParaRPr>
          </a:p>
          <a:p>
            <a:pPr indent="342900" algn="just" defTabSz="914400">
              <a:buFont typeface="Wingdings" pitchFamily="2" charset="2"/>
              <a:buChar char="ü"/>
              <a:tabLst>
                <a:tab pos="-3886200" algn="l"/>
              </a:tabLst>
            </a:pPr>
            <a:endParaRPr lang="ru-RU" sz="1800" dirty="0" smtClean="0">
              <a:solidFill>
                <a:srgbClr val="002060"/>
              </a:solidFill>
              <a:latin typeface="Arial" pitchFamily="34" charset="0"/>
              <a:cs typeface="Arial" pitchFamily="34" charset="0"/>
            </a:endParaRPr>
          </a:p>
          <a:p>
            <a:pPr indent="342900" algn="just" defTabSz="914400">
              <a:buFont typeface="Wingdings" pitchFamily="2" charset="2"/>
              <a:buChar char="ü"/>
              <a:tabLst>
                <a:tab pos="-3886200" algn="l"/>
              </a:tabLst>
            </a:pPr>
            <a:r>
              <a:rPr lang="ru-RU" sz="1800" dirty="0" smtClean="0">
                <a:solidFill>
                  <a:srgbClr val="002060"/>
                </a:solidFill>
                <a:latin typeface="Arial" pitchFamily="34" charset="0"/>
                <a:cs typeface="Arial" pitchFamily="34" charset="0"/>
              </a:rPr>
              <a:t> CASA-1000 </a:t>
            </a:r>
            <a:r>
              <a:rPr lang="ru-RU" sz="1800" dirty="0" err="1" smtClean="0">
                <a:solidFill>
                  <a:srgbClr val="002060"/>
                </a:solidFill>
                <a:latin typeface="Arial" pitchFamily="34" charset="0"/>
                <a:cs typeface="Arial" pitchFamily="34" charset="0"/>
              </a:rPr>
              <a:t>жобасы</a:t>
            </a:r>
            <a:endParaRPr kumimoji="0" lang="ru-RU" sz="1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7"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6" name="Номер слайда 5"/>
          <p:cNvSpPr>
            <a:spLocks noGrp="1"/>
          </p:cNvSpPr>
          <p:nvPr>
            <p:ph type="sldNum" sz="quarter" idx="12"/>
          </p:nvPr>
        </p:nvSpPr>
        <p:spPr/>
        <p:txBody>
          <a:bodyPr/>
          <a:lstStyle/>
          <a:p>
            <a:pPr>
              <a:defRPr/>
            </a:pPr>
            <a:fld id="{8073E4F0-9D36-4481-BC2C-E98DA556E32B}" type="slidenum">
              <a:rPr lang="ru-RU" smtClean="0"/>
              <a:pPr>
                <a:defRPr/>
              </a:pPr>
              <a:t>18</a:t>
            </a:fld>
            <a:endParaRPr lang="ru-RU"/>
          </a:p>
        </p:txBody>
      </p:sp>
    </p:spTree>
    <p:extLst>
      <p:ext uri="{BB962C8B-B14F-4D97-AF65-F5344CB8AC3E}">
        <p14:creationId xmlns:p14="http://schemas.microsoft.com/office/powerpoint/2010/main" val="120973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46187" y="1016144"/>
            <a:ext cx="4835441" cy="1138773"/>
          </a:xfrm>
          <a:prstGeom prst="rect">
            <a:avLst/>
          </a:prstGeom>
        </p:spPr>
        <p:txBody>
          <a:bodyPr wrap="square">
            <a:spAutoFit/>
          </a:bodyPr>
          <a:lstStyle/>
          <a:p>
            <a:pPr algn="ctr">
              <a:tabLst>
                <a:tab pos="444500" algn="l"/>
              </a:tabLst>
            </a:pPr>
            <a:r>
              <a:rPr lang="ru-RU" sz="24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p>
          <a:p>
            <a:pPr algn="just"/>
            <a:endParaRPr lang="ru-RU" sz="2000" dirty="0" smtClean="0">
              <a:solidFill>
                <a:srgbClr val="002060"/>
              </a:solidFill>
              <a:latin typeface="Arial" pitchFamily="34" charset="0"/>
              <a:cs typeface="Arial" pitchFamily="34" charset="0"/>
            </a:endParaRPr>
          </a:p>
          <a:p>
            <a:pPr algn="just">
              <a:buFont typeface="Wingdings" pitchFamily="2" charset="2"/>
              <a:buChar char="ü"/>
            </a:pPr>
            <a:endParaRPr lang="ru-RU" sz="2400" b="1" dirty="0">
              <a:solidFill>
                <a:srgbClr val="002060"/>
              </a:solidFill>
              <a:latin typeface="Arial" pitchFamily="34" charset="0"/>
              <a:cs typeface="Arial" pitchFamily="34" charset="0"/>
            </a:endParaRPr>
          </a:p>
        </p:txBody>
      </p:sp>
      <p:sp>
        <p:nvSpPr>
          <p:cNvPr id="7" name="Заголовок 1"/>
          <p:cNvSpPr>
            <a:spLocks noGrp="1"/>
          </p:cNvSpPr>
          <p:nvPr/>
        </p:nvSpPr>
        <p:spPr bwMode="auto">
          <a:xfrm>
            <a:off x="1712640" y="92747"/>
            <a:ext cx="808989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ru-RU" sz="2000" b="1" dirty="0" smtClean="0">
                <a:solidFill>
                  <a:srgbClr val="002060"/>
                </a:solidFill>
                <a:latin typeface="Arial" pitchFamily="34" charset="0"/>
                <a:ea typeface="+mn-ea"/>
                <a:cs typeface="Arial" pitchFamily="34" charset="0"/>
              </a:rPr>
              <a:t>ЭЛЕКТР ЭНЕРГИЯНЫ ӨНДІРУДІҢ ӘЛЕМДІК ҚҰРЫЛЫМЫ </a:t>
            </a:r>
            <a:endParaRPr lang="ru-RU" sz="2000" b="1" dirty="0">
              <a:solidFill>
                <a:srgbClr val="002060"/>
              </a:solidFill>
              <a:latin typeface="Arial" pitchFamily="34" charset="0"/>
              <a:ea typeface="+mn-ea"/>
              <a:cs typeface="Arial" pitchFamily="34" charset="0"/>
            </a:endParaRPr>
          </a:p>
        </p:txBody>
      </p:sp>
      <p:sp>
        <p:nvSpPr>
          <p:cNvPr id="2050" name="AutoShape 2"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http://ukrbudsvit.kiev.ua/wp-content/uploads/2012/10/1.jpg"/>
          <p:cNvSpPr>
            <a:spLocks noChangeAspect="1" noChangeArrowheads="1"/>
          </p:cNvSpPr>
          <p:nvPr/>
        </p:nvSpPr>
        <p:spPr bwMode="auto">
          <a:xfrm>
            <a:off x="155575" y="-2743200"/>
            <a:ext cx="3667125"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https://encrypted-tbn3.gstatic.com/images?q=tbn:ANd9GcTB-F9ZIwmvxlF9zBkMH7lvb0S1MSywGRlot_zggSexT6xHw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9" name="Диаграмма 18"/>
          <p:cNvGraphicFramePr/>
          <p:nvPr>
            <p:extLst>
              <p:ext uri="{D42A27DB-BD31-4B8C-83A1-F6EECF244321}">
                <p14:modId xmlns:p14="http://schemas.microsoft.com/office/powerpoint/2010/main" val="1492422502"/>
              </p:ext>
            </p:extLst>
          </p:nvPr>
        </p:nvGraphicFramePr>
        <p:xfrm>
          <a:off x="2309794" y="857232"/>
          <a:ext cx="7236898" cy="4300530"/>
        </p:xfrm>
        <a:graphic>
          <a:graphicData uri="http://schemas.openxmlformats.org/drawingml/2006/chart">
            <c:chart xmlns:c="http://schemas.openxmlformats.org/drawingml/2006/chart" xmlns:r="http://schemas.openxmlformats.org/officeDocument/2006/relationships" r:id="rId2"/>
          </a:graphicData>
        </a:graphic>
      </p:graphicFrame>
      <p:sp>
        <p:nvSpPr>
          <p:cNvPr id="20" name="Прямоугольник 19"/>
          <p:cNvSpPr/>
          <p:nvPr/>
        </p:nvSpPr>
        <p:spPr>
          <a:xfrm>
            <a:off x="2024042" y="5589240"/>
            <a:ext cx="7465462" cy="646331"/>
          </a:xfrm>
          <a:prstGeom prst="rect">
            <a:avLst/>
          </a:prstGeom>
        </p:spPr>
        <p:txBody>
          <a:bodyPr wrap="square">
            <a:spAutoFit/>
          </a:bodyPr>
          <a:lstStyle/>
          <a:p>
            <a:pPr algn="just">
              <a:buFont typeface="Wingdings" pitchFamily="2" charset="2"/>
              <a:buChar char="Ø"/>
            </a:pPr>
            <a:r>
              <a:rPr lang="ru-RU" sz="1800" b="1" dirty="0" err="1" smtClean="0">
                <a:solidFill>
                  <a:srgbClr val="002060"/>
                </a:solidFill>
                <a:latin typeface="Arial" pitchFamily="34" charset="0"/>
                <a:cs typeface="Arial" pitchFamily="34" charset="0"/>
              </a:rPr>
              <a:t>Бұл ретте</a:t>
            </a:r>
            <a:r>
              <a:rPr lang="ru-RU" sz="1800" b="1" dirty="0" smtClean="0">
                <a:solidFill>
                  <a:srgbClr val="002060"/>
                </a:solidFill>
                <a:latin typeface="Arial" pitchFamily="34" charset="0"/>
                <a:cs typeface="Arial" pitchFamily="34" charset="0"/>
              </a:rPr>
              <a:t>, әлемдегі атом </a:t>
            </a:r>
            <a:r>
              <a:rPr lang="ru-RU" sz="1800" b="1" dirty="0" err="1" smtClean="0">
                <a:solidFill>
                  <a:srgbClr val="002060"/>
                </a:solidFill>
                <a:latin typeface="Arial" pitchFamily="34" charset="0"/>
                <a:cs typeface="Arial" pitchFamily="34" charset="0"/>
              </a:rPr>
              <a:t>энергетикасының үлесі </a:t>
            </a:r>
            <a:r>
              <a:rPr lang="ru-RU" sz="1800" b="1" dirty="0" smtClean="0">
                <a:solidFill>
                  <a:srgbClr val="002060"/>
                </a:solidFill>
                <a:latin typeface="Arial" pitchFamily="34" charset="0"/>
                <a:cs typeface="Arial" pitchFamily="34" charset="0"/>
              </a:rPr>
              <a:t>2030 </a:t>
            </a:r>
            <a:r>
              <a:rPr lang="ru-RU" sz="1800" b="1" dirty="0" err="1" smtClean="0">
                <a:solidFill>
                  <a:srgbClr val="002060"/>
                </a:solidFill>
                <a:latin typeface="Arial" pitchFamily="34" charset="0"/>
                <a:cs typeface="Arial" pitchFamily="34" charset="0"/>
              </a:rPr>
              <a:t>жылға дейін</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жалпы</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генерацияда</a:t>
            </a:r>
            <a:r>
              <a:rPr lang="ru-RU" sz="1800" b="1" dirty="0" smtClean="0">
                <a:solidFill>
                  <a:srgbClr val="002060"/>
                </a:solidFill>
                <a:latin typeface="Arial" pitchFamily="34" charset="0"/>
                <a:cs typeface="Arial" pitchFamily="34" charset="0"/>
              </a:rPr>
              <a:t> 20 % </a:t>
            </a:r>
            <a:r>
              <a:rPr lang="ru-RU" sz="1800" b="1" dirty="0" err="1" smtClean="0">
                <a:solidFill>
                  <a:srgbClr val="002060"/>
                </a:solidFill>
                <a:latin typeface="Arial" pitchFamily="34" charset="0"/>
                <a:cs typeface="Arial" pitchFamily="34" charset="0"/>
              </a:rPr>
              <a:t>жетеді</a:t>
            </a:r>
            <a:r>
              <a:rPr lang="ru-RU" sz="1800" b="1" dirty="0" smtClean="0">
                <a:solidFill>
                  <a:srgbClr val="002060"/>
                </a:solidFill>
                <a:latin typeface="Arial" pitchFamily="34" charset="0"/>
                <a:cs typeface="Arial" pitchFamily="34" charset="0"/>
              </a:rPr>
              <a:t>. </a:t>
            </a:r>
            <a:endParaRPr lang="ru-RU" sz="1800" dirty="0" smtClean="0">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pPr>
              <a:defRPr/>
            </a:pPr>
            <a:fld id="{FCDFB9F2-DAA3-43D4-A565-B3E083403BD4}" type="slidenum">
              <a:rPr lang="ru-RU" smtClean="0"/>
              <a:pPr>
                <a:defRPr/>
              </a:pPr>
              <a:t>1</a:t>
            </a:fld>
            <a:endParaRPr lang="ru-RU" dirty="0"/>
          </a:p>
        </p:txBody>
      </p:sp>
      <p:pic>
        <p:nvPicPr>
          <p:cNvPr id="21" name="Picture 4" descr="C:\Users\markinayv\Desktop\1111111.jpg"/>
          <p:cNvPicPr>
            <a:picLocks noChangeAspect="1" noChangeArrowheads="1"/>
          </p:cNvPicPr>
          <p:nvPr/>
        </p:nvPicPr>
        <p:blipFill>
          <a:blip r:embed="rId3"/>
          <a:srcRect/>
          <a:stretch>
            <a:fillRect/>
          </a:stretch>
        </p:blipFill>
        <p:spPr bwMode="auto">
          <a:xfrm>
            <a:off x="0" y="0"/>
            <a:ext cx="1738290" cy="6858000"/>
          </a:xfrm>
          <a:prstGeom prst="rect">
            <a:avLst/>
          </a:prstGeom>
          <a:noFill/>
          <a:ln w="15875">
            <a:noFill/>
            <a:miter lim="800000"/>
            <a:headEnd/>
            <a:tailEnd/>
          </a:ln>
        </p:spPr>
      </p:pic>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495300" y="116632"/>
            <a:ext cx="9282236" cy="792088"/>
          </a:xfrm>
        </p:spPr>
        <p:txBody>
          <a:bodyPr>
            <a:normAutofit/>
          </a:bodyPr>
          <a:lstStyle/>
          <a:p>
            <a:r>
              <a:rPr lang="kk-KZ" sz="1800" b="1" dirty="0" smtClean="0">
                <a:solidFill>
                  <a:srgbClr val="002060"/>
                </a:solidFill>
                <a:latin typeface="Arial" pitchFamily="34" charset="0"/>
                <a:ea typeface="+mn-ea"/>
                <a:cs typeface="Arial" pitchFamily="34" charset="0"/>
              </a:rPr>
              <a:t>ЖАҢА ТЕХНОЛОГИЯЛЫҚ ШЕШІМДЕР</a:t>
            </a:r>
            <a:endParaRPr lang="ru-RU" sz="1800" b="1" dirty="0">
              <a:solidFill>
                <a:srgbClr val="002060"/>
              </a:solidFill>
              <a:latin typeface="Arial" pitchFamily="34" charset="0"/>
              <a:ea typeface="+mn-ea"/>
              <a:cs typeface="Arial" pitchFamily="34" charset="0"/>
            </a:endParaRPr>
          </a:p>
        </p:txBody>
      </p:sp>
      <p:sp>
        <p:nvSpPr>
          <p:cNvPr id="2" name="TextBox 1"/>
          <p:cNvSpPr txBox="1"/>
          <p:nvPr/>
        </p:nvSpPr>
        <p:spPr>
          <a:xfrm>
            <a:off x="2381232" y="857233"/>
            <a:ext cx="6858048" cy="2723823"/>
          </a:xfrm>
          <a:prstGeom prst="rect">
            <a:avLst/>
          </a:prstGeom>
          <a:noFill/>
        </p:spPr>
        <p:txBody>
          <a:bodyPr wrap="square" rtlCol="0">
            <a:spAutoFit/>
          </a:bodyPr>
          <a:lstStyle/>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smtClean="0">
              <a:solidFill>
                <a:srgbClr val="002060"/>
              </a:solidFill>
            </a:endParaRPr>
          </a:p>
          <a:p>
            <a:endParaRPr lang="ru-RU" b="1" dirty="0">
              <a:solidFill>
                <a:srgbClr val="002060"/>
              </a:solidFill>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8" y="1000108"/>
            <a:ext cx="2143140" cy="298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1" name="Rectangle 1"/>
          <p:cNvSpPr>
            <a:spLocks noChangeArrowheads="1"/>
          </p:cNvSpPr>
          <p:nvPr/>
        </p:nvSpPr>
        <p:spPr bwMode="auto">
          <a:xfrm>
            <a:off x="2309794" y="1338662"/>
            <a:ext cx="47863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defTabSz="914400">
              <a:buFont typeface="Wingdings" pitchFamily="2" charset="2"/>
              <a:buChar char="ü"/>
            </a:pPr>
            <a:r>
              <a:rPr kumimoji="0" lang="kk-KZ" sz="1800"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lang="kk-KZ" sz="2000" dirty="0">
                <a:solidFill>
                  <a:srgbClr val="002060"/>
                </a:solidFill>
                <a:latin typeface="Arial" pitchFamily="34" charset="0"/>
                <a:cs typeface="Arial" pitchFamily="34" charset="0"/>
              </a:rPr>
              <a:t>С</a:t>
            </a:r>
            <a:r>
              <a:rPr lang="kk-KZ" sz="2000" dirty="0" smtClean="0">
                <a:solidFill>
                  <a:srgbClr val="002060"/>
                </a:solidFill>
                <a:latin typeface="Arial" pitchFamily="34" charset="0"/>
                <a:cs typeface="Arial" pitchFamily="34" charset="0"/>
              </a:rPr>
              <a:t>алынып </a:t>
            </a:r>
            <a:r>
              <a:rPr lang="kk-KZ" sz="2000" dirty="0">
                <a:solidFill>
                  <a:srgbClr val="002060"/>
                </a:solidFill>
                <a:latin typeface="Arial" pitchFamily="34" charset="0"/>
                <a:cs typeface="Arial" pitchFamily="34" charset="0"/>
              </a:rPr>
              <a:t>жатқан </a:t>
            </a:r>
            <a:r>
              <a:rPr lang="kk-KZ" sz="2000" dirty="0" smtClean="0">
                <a:solidFill>
                  <a:srgbClr val="002060"/>
                </a:solidFill>
                <a:latin typeface="Arial" pitchFamily="34" charset="0"/>
                <a:cs typeface="Arial" pitchFamily="34" charset="0"/>
              </a:rPr>
              <a:t>қуаты 630 </a:t>
            </a:r>
            <a:r>
              <a:rPr lang="kk-KZ" sz="2000" dirty="0">
                <a:solidFill>
                  <a:srgbClr val="002060"/>
                </a:solidFill>
                <a:latin typeface="Arial" pitchFamily="34" charset="0"/>
                <a:cs typeface="Arial" pitchFamily="34" charset="0"/>
              </a:rPr>
              <a:t>МВт Екібастұз МАЭС-2-нің № 3 энергия блогының жоғарылатылған пар </a:t>
            </a:r>
            <a:r>
              <a:rPr lang="kk-KZ" sz="2000" dirty="0" smtClean="0">
                <a:solidFill>
                  <a:srgbClr val="002060"/>
                </a:solidFill>
                <a:latin typeface="Arial" pitchFamily="34" charset="0"/>
                <a:cs typeface="Arial" pitchFamily="34" charset="0"/>
              </a:rPr>
              <a:t>параметрлерінің жоғарлауы.</a:t>
            </a:r>
            <a:endParaRPr lang="ru-RU" sz="2000" dirty="0">
              <a:solidFill>
                <a:srgbClr val="002060"/>
              </a:solidFill>
              <a:latin typeface="Arial" pitchFamily="34" charset="0"/>
              <a:cs typeface="Arial" pitchFamily="34" charset="0"/>
            </a:endParaRPr>
          </a:p>
          <a:p>
            <a:pPr algn="just" defTabSz="914400"/>
            <a:endParaRPr lang="kk-KZ" sz="2000" dirty="0" smtClean="0">
              <a:solidFill>
                <a:srgbClr val="002060"/>
              </a:solidFill>
              <a:latin typeface="Arial" pitchFamily="34" charset="0"/>
              <a:cs typeface="Arial" pitchFamily="34" charset="0"/>
            </a:endParaRPr>
          </a:p>
          <a:p>
            <a:pPr indent="450850" algn="just" defTabSz="914400">
              <a:buFont typeface="Wingdings" pitchFamily="2" charset="2"/>
              <a:buChar char="ü"/>
            </a:pPr>
            <a:r>
              <a:rPr lang="kk-KZ" sz="2000" dirty="0" smtClean="0">
                <a:solidFill>
                  <a:srgbClr val="002060"/>
                </a:solidFill>
                <a:latin typeface="Arial" pitchFamily="34" charset="0"/>
                <a:cs typeface="Arial" pitchFamily="34" charset="0"/>
              </a:rPr>
              <a:t>1320 </a:t>
            </a:r>
            <a:r>
              <a:rPr lang="kk-KZ" sz="2000" dirty="0">
                <a:solidFill>
                  <a:srgbClr val="002060"/>
                </a:solidFill>
                <a:latin typeface="Arial" pitchFamily="34" charset="0"/>
                <a:cs typeface="Arial" pitchFamily="34" charset="0"/>
              </a:rPr>
              <a:t>МВт Балхаш ЖЭС-та ұшпа күлдерді ұстау үшін қол сүзгілерін </a:t>
            </a:r>
            <a:r>
              <a:rPr lang="kk-KZ" sz="2000" dirty="0" smtClean="0">
                <a:solidFill>
                  <a:srgbClr val="002060"/>
                </a:solidFill>
                <a:latin typeface="Arial" pitchFamily="34" charset="0"/>
                <a:cs typeface="Arial" pitchFamily="34" charset="0"/>
              </a:rPr>
              <a:t>қолдану.</a:t>
            </a:r>
            <a:endParaRPr lang="ru-RU" sz="2000" dirty="0" smtClean="0">
              <a:solidFill>
                <a:srgbClr val="002060"/>
              </a:solidFill>
              <a:latin typeface="Arial" pitchFamily="34" charset="0"/>
              <a:cs typeface="Arial" pitchFamily="34" charset="0"/>
            </a:endParaRPr>
          </a:p>
          <a:p>
            <a:pPr lvl="0" indent="450850" algn="just" defTabSz="914400">
              <a:buFont typeface="Wingdings" pitchFamily="2" charset="2"/>
              <a:buChar char="ü"/>
            </a:pPr>
            <a:endParaRPr kumimoji="0" lang="ru-RU" sz="2000" i="0" u="none" strike="noStrike" cap="none" normalizeH="0" baseline="0" dirty="0" smtClean="0">
              <a:ln>
                <a:noFill/>
              </a:ln>
              <a:solidFill>
                <a:srgbClr val="002060"/>
              </a:solidFill>
              <a:effectLst/>
              <a:latin typeface="Arial" pitchFamily="34" charset="0"/>
              <a:cs typeface="Arial" pitchFamily="34" charset="0"/>
            </a:endParaRPr>
          </a:p>
          <a:p>
            <a:pPr indent="450850" algn="just" defTabSz="914400" eaLnBrk="0" hangingPunct="0">
              <a:buFont typeface="Wingdings" pitchFamily="2" charset="2"/>
              <a:buChar char="ü"/>
            </a:pPr>
            <a:r>
              <a:rPr lang="kk-KZ" sz="1800" dirty="0" smtClean="0">
                <a:solidFill>
                  <a:srgbClr val="002060"/>
                </a:solidFill>
                <a:latin typeface="Arial" pitchFamily="34" charset="0"/>
                <a:cs typeface="Arial" pitchFamily="34" charset="0"/>
              </a:rPr>
              <a:t>Екібастұз </a:t>
            </a:r>
            <a:r>
              <a:rPr lang="kk-KZ" sz="1800" dirty="0">
                <a:solidFill>
                  <a:srgbClr val="002060"/>
                </a:solidFill>
                <a:latin typeface="Arial" pitchFamily="34" charset="0"/>
                <a:cs typeface="Arial" pitchFamily="34" charset="0"/>
              </a:rPr>
              <a:t>МАЭС-1 үшін қозғалмалы электродты электр сүзгілерін </a:t>
            </a:r>
            <a:r>
              <a:rPr lang="kk-KZ" sz="1800" dirty="0" smtClean="0">
                <a:solidFill>
                  <a:srgbClr val="002060"/>
                </a:solidFill>
                <a:latin typeface="Arial" pitchFamily="34" charset="0"/>
                <a:cs typeface="Arial" pitchFamily="34" charset="0"/>
              </a:rPr>
              <a:t>қолдану</a:t>
            </a:r>
            <a:r>
              <a:rPr kumimoji="0" lang="ru-RU" sz="1800" i="0" u="none" strike="noStrike" cap="none" normalizeH="0" baseline="0" dirty="0" smtClean="0">
                <a:ln>
                  <a:noFill/>
                </a:ln>
                <a:solidFill>
                  <a:srgbClr val="002060"/>
                </a:solidFill>
                <a:effectLst/>
                <a:latin typeface="Arial" pitchFamily="34" charset="0"/>
                <a:ea typeface="Calibri" pitchFamily="34" charset="0"/>
                <a:cs typeface="Arial" pitchFamily="34" charset="0"/>
              </a:rPr>
              <a:t>.</a:t>
            </a:r>
            <a:endParaRPr kumimoji="0" lang="ru-RU" sz="1800" i="0" u="none" strike="noStrike" cap="none" normalizeH="0" baseline="0" dirty="0" smtClean="0">
              <a:ln>
                <a:noFill/>
              </a:ln>
              <a:solidFill>
                <a:srgbClr val="002060"/>
              </a:solidFill>
              <a:effectLst/>
              <a:latin typeface="Arial" pitchFamily="34" charset="0"/>
              <a:cs typeface="Arial" pitchFamily="34" charset="0"/>
            </a:endParaRPr>
          </a:p>
        </p:txBody>
      </p:sp>
      <p:pic>
        <p:nvPicPr>
          <p:cNvPr id="8" name="Picture 4" descr="C:\Users\markinayv\Desktop\1111111.jpg"/>
          <p:cNvPicPr>
            <a:picLocks noChangeAspect="1" noChangeArrowheads="1"/>
          </p:cNvPicPr>
          <p:nvPr/>
        </p:nvPicPr>
        <p:blipFill>
          <a:blip r:embed="rId3"/>
          <a:srcRect/>
          <a:stretch>
            <a:fillRect/>
          </a:stretch>
        </p:blipFill>
        <p:spPr bwMode="auto">
          <a:xfrm>
            <a:off x="0" y="0"/>
            <a:ext cx="1738290" cy="6858000"/>
          </a:xfrm>
          <a:prstGeom prst="rect">
            <a:avLst/>
          </a:prstGeom>
          <a:noFill/>
          <a:ln w="15875">
            <a:noFill/>
            <a:miter lim="800000"/>
            <a:headEnd/>
            <a:tailEnd/>
          </a:ln>
        </p:spPr>
      </p:pic>
      <p:sp>
        <p:nvSpPr>
          <p:cNvPr id="6" name="Номер слайда 5"/>
          <p:cNvSpPr>
            <a:spLocks noGrp="1"/>
          </p:cNvSpPr>
          <p:nvPr>
            <p:ph type="sldNum" sz="quarter" idx="12"/>
          </p:nvPr>
        </p:nvSpPr>
        <p:spPr/>
        <p:txBody>
          <a:bodyPr/>
          <a:lstStyle/>
          <a:p>
            <a:pPr>
              <a:defRPr/>
            </a:pPr>
            <a:fld id="{8073E4F0-9D36-4481-BC2C-E98DA556E32B}" type="slidenum">
              <a:rPr lang="ru-RU" smtClean="0"/>
              <a:pPr>
                <a:defRPr/>
              </a:pPr>
              <a:t>19</a:t>
            </a:fld>
            <a:endParaRPr lang="ru-RU"/>
          </a:p>
        </p:txBody>
      </p:sp>
    </p:spTree>
    <p:extLst>
      <p:ext uri="{BB962C8B-B14F-4D97-AF65-F5344CB8AC3E}">
        <p14:creationId xmlns:p14="http://schemas.microsoft.com/office/powerpoint/2010/main" val="1209736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nvSpPr>
        <p:spPr bwMode="auto">
          <a:xfrm>
            <a:off x="1" y="92747"/>
            <a:ext cx="9802537" cy="4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400" b="1" dirty="0" smtClean="0">
                <a:solidFill>
                  <a:srgbClr val="002060"/>
                </a:solidFill>
                <a:latin typeface="Arial" pitchFamily="34" charset="0"/>
                <a:ea typeface="+mn-ea"/>
                <a:cs typeface="Arial" pitchFamily="34" charset="0"/>
              </a:rPr>
              <a:t>КӨМІР ӨНЕРКӘСІБІ</a:t>
            </a:r>
            <a:endParaRPr lang="ru-RU" sz="2400" b="1" dirty="0">
              <a:solidFill>
                <a:srgbClr val="002060"/>
              </a:solidFill>
              <a:latin typeface="Arial" pitchFamily="34" charset="0"/>
              <a:ea typeface="+mn-ea"/>
              <a:cs typeface="Arial" pitchFamily="34" charset="0"/>
            </a:endParaRPr>
          </a:p>
        </p:txBody>
      </p:sp>
      <p:pic>
        <p:nvPicPr>
          <p:cNvPr id="7" name="Picture 15" descr="3х3_левый_оборо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61" y="836712"/>
            <a:ext cx="4821753" cy="573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9" name="Rectangle 1"/>
          <p:cNvSpPr>
            <a:spLocks noChangeArrowheads="1"/>
          </p:cNvSpPr>
          <p:nvPr/>
        </p:nvSpPr>
        <p:spPr bwMode="auto">
          <a:xfrm>
            <a:off x="5595942" y="805559"/>
            <a:ext cx="392909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defTabSz="914400">
              <a:buFont typeface="Wingdings" pitchFamily="2" charset="2"/>
              <a:buChar char="ü"/>
            </a:pPr>
            <a:r>
              <a:rPr lang="ru-RU" sz="1600" dirty="0">
                <a:solidFill>
                  <a:srgbClr val="002060"/>
                </a:solidFill>
                <a:latin typeface="Arial" pitchFamily="34" charset="0"/>
                <a:cs typeface="Arial" pitchFamily="34" charset="0"/>
              </a:rPr>
              <a:t>Қазақстан </a:t>
            </a:r>
            <a:r>
              <a:rPr lang="ru-RU" sz="1600" dirty="0" err="1">
                <a:solidFill>
                  <a:srgbClr val="002060"/>
                </a:solidFill>
                <a:latin typeface="Arial" pitchFamily="34" charset="0"/>
                <a:cs typeface="Arial" pitchFamily="34" charset="0"/>
              </a:rPr>
              <a:t>Республикасының</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аумағында</a:t>
            </a:r>
            <a:r>
              <a:rPr lang="ru-RU" sz="1600" dirty="0">
                <a:solidFill>
                  <a:srgbClr val="002060"/>
                </a:solidFill>
                <a:latin typeface="Arial" pitchFamily="34" charset="0"/>
                <a:cs typeface="Arial" pitchFamily="34" charset="0"/>
              </a:rPr>
              <a:t> 400-ден </a:t>
            </a:r>
            <a:r>
              <a:rPr lang="ru-RU" sz="1600" dirty="0" err="1">
                <a:solidFill>
                  <a:srgbClr val="002060"/>
                </a:solidFill>
                <a:latin typeface="Arial" pitchFamily="34" charset="0"/>
                <a:cs typeface="Arial" pitchFamily="34" charset="0"/>
              </a:rPr>
              <a:t>астам</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кенорындары</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тас</a:t>
            </a:r>
            <a:r>
              <a:rPr lang="ru-RU" sz="1600" dirty="0">
                <a:solidFill>
                  <a:srgbClr val="002060"/>
                </a:solidFill>
                <a:latin typeface="Arial" pitchFamily="34" charset="0"/>
                <a:cs typeface="Arial" pitchFamily="34" charset="0"/>
              </a:rPr>
              <a:t> және </a:t>
            </a:r>
            <a:r>
              <a:rPr lang="ru-RU" sz="1600" dirty="0" err="1">
                <a:solidFill>
                  <a:srgbClr val="002060"/>
                </a:solidFill>
                <a:latin typeface="Arial" pitchFamily="34" charset="0"/>
                <a:cs typeface="Arial" pitchFamily="34" charset="0"/>
              </a:rPr>
              <a:t>қоңыр</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көмірлері</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белгілі</a:t>
            </a:r>
            <a:r>
              <a:rPr lang="ru-RU" sz="1600" dirty="0">
                <a:solidFill>
                  <a:srgbClr val="002060"/>
                </a:solidFill>
                <a:latin typeface="Arial" pitchFamily="34" charset="0"/>
                <a:cs typeface="Arial" pitchFamily="34" charset="0"/>
              </a:rPr>
              <a:t>. </a:t>
            </a:r>
            <a:endPar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ü"/>
              <a:tabLst/>
            </a:pPr>
            <a:endPar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Теңгерімдік</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қоры</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33,6 млрд. </a:t>
            </a: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тоннаны</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a:t>
            </a: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құрайды</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a:t>
            </a:r>
            <a:r>
              <a:rPr kumimoji="0" lang="ru-RU" sz="1600" b="0" i="0" u="none" strike="noStrike" cap="none" normalizeH="0" dirty="0" smtClean="0">
                <a:ln>
                  <a:noFill/>
                </a:ln>
                <a:solidFill>
                  <a:srgbClr val="002060"/>
                </a:solidFill>
                <a:effectLst/>
                <a:latin typeface="Arial" pitchFamily="34" charset="0"/>
                <a:ea typeface="Calibri" pitchFamily="34" charset="0"/>
                <a:cs typeface="Arial" pitchFamily="34" charset="0"/>
              </a:rPr>
              <a:t> </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21,3 млрд. тонна – </a:t>
            </a: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тас</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көмір</a:t>
            </a:r>
          </a:p>
          <a:p>
            <a:pPr marL="0" marR="0" lvl="0" indent="450850" algn="just"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12,3 млрд. тонн – </a:t>
            </a:r>
            <a:r>
              <a:rPr kumimoji="0" lang="ru-RU" sz="1600" b="0" i="0" u="none" strike="noStrike" cap="none" normalizeH="0" baseline="0" dirty="0" err="1" smtClean="0">
                <a:ln>
                  <a:noFill/>
                </a:ln>
                <a:solidFill>
                  <a:srgbClr val="002060"/>
                </a:solidFill>
                <a:effectLst/>
                <a:latin typeface="Arial" pitchFamily="34" charset="0"/>
                <a:ea typeface="Calibri" pitchFamily="34" charset="0"/>
                <a:cs typeface="Arial" pitchFamily="34" charset="0"/>
              </a:rPr>
              <a:t>қоңыр</a:t>
            </a:r>
            <a:r>
              <a:rPr kumimoji="0" lang="ru-RU" sz="1600" b="0" i="0" u="none" strike="noStrike" cap="none" normalizeH="0" baseline="0" dirty="0" smtClean="0">
                <a:ln>
                  <a:noFill/>
                </a:ln>
                <a:solidFill>
                  <a:srgbClr val="002060"/>
                </a:solidFill>
                <a:effectLst/>
                <a:latin typeface="Arial" pitchFamily="34" charset="0"/>
                <a:ea typeface="Calibri" pitchFamily="34" charset="0"/>
                <a:cs typeface="Arial" pitchFamily="34" charset="0"/>
              </a:rPr>
              <a:t> көмір.</a:t>
            </a:r>
          </a:p>
          <a:p>
            <a:pPr marL="0" marR="0" lvl="0" indent="450850" algn="just" defTabSz="914400" rtl="0" eaLnBrk="1" fontAlgn="base" latinLnBrk="0" hangingPunct="1">
              <a:lnSpc>
                <a:spcPct val="100000"/>
              </a:lnSpc>
              <a:spcBef>
                <a:spcPct val="0"/>
              </a:spcBef>
              <a:spcAft>
                <a:spcPct val="0"/>
              </a:spcAft>
              <a:buClrTx/>
              <a:buSzTx/>
              <a:buFontTx/>
              <a:buChar char="-"/>
              <a:tabLst/>
            </a:pP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a:p>
            <a:pPr lvl="0" indent="450850" algn="just" defTabSz="914400" eaLnBrk="0" hangingPunct="0">
              <a:buFont typeface="Wingdings" pitchFamily="2" charset="2"/>
              <a:buChar char="ü"/>
            </a:pPr>
            <a:r>
              <a:rPr lang="ru-RU" sz="1600" dirty="0">
                <a:solidFill>
                  <a:srgbClr val="002060"/>
                </a:solidFill>
                <a:latin typeface="Arial" pitchFamily="34" charset="0"/>
                <a:cs typeface="Arial" pitchFamily="34" charset="0"/>
              </a:rPr>
              <a:t>2014 </a:t>
            </a:r>
            <a:r>
              <a:rPr lang="ru-RU" sz="1600" dirty="0" err="1">
                <a:solidFill>
                  <a:srgbClr val="002060"/>
                </a:solidFill>
                <a:latin typeface="Arial" pitchFamily="34" charset="0"/>
                <a:cs typeface="Arial" pitchFamily="34" charset="0"/>
              </a:rPr>
              <a:t>жылдың</a:t>
            </a:r>
            <a:r>
              <a:rPr lang="ru-RU" sz="1600" dirty="0">
                <a:solidFill>
                  <a:srgbClr val="002060"/>
                </a:solidFill>
                <a:latin typeface="Arial" pitchFamily="34" charset="0"/>
                <a:cs typeface="Arial" pitchFamily="34" charset="0"/>
              </a:rPr>
              <a:t> 1 </a:t>
            </a:r>
            <a:r>
              <a:rPr lang="ru-RU" sz="1600" dirty="0" err="1">
                <a:solidFill>
                  <a:srgbClr val="002060"/>
                </a:solidFill>
                <a:latin typeface="Arial" pitchFamily="34" charset="0"/>
                <a:cs typeface="Arial" pitchFamily="34" charset="0"/>
              </a:rPr>
              <a:t>қаңтары</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жағдайында</a:t>
            </a:r>
            <a:r>
              <a:rPr lang="ru-RU" sz="1600" dirty="0">
                <a:solidFill>
                  <a:srgbClr val="002060"/>
                </a:solidFill>
                <a:latin typeface="Arial" pitchFamily="34" charset="0"/>
                <a:cs typeface="Arial" pitchFamily="34" charset="0"/>
              </a:rPr>
              <a:t> Қазақстан Республикасы </a:t>
            </a:r>
            <a:r>
              <a:rPr lang="ru-RU" sz="1600" dirty="0" err="1">
                <a:solidFill>
                  <a:srgbClr val="002060"/>
                </a:solidFill>
                <a:latin typeface="Arial" pitchFamily="34" charset="0"/>
                <a:cs typeface="Arial" pitchFamily="34" charset="0"/>
              </a:rPr>
              <a:t>бекітілген</a:t>
            </a:r>
            <a:r>
              <a:rPr lang="ru-RU" sz="1600" dirty="0">
                <a:solidFill>
                  <a:srgbClr val="002060"/>
                </a:solidFill>
                <a:latin typeface="Arial" pitchFamily="34" charset="0"/>
                <a:cs typeface="Arial" pitchFamily="34" charset="0"/>
              </a:rPr>
              <a:t> көмір </a:t>
            </a:r>
            <a:r>
              <a:rPr lang="ru-RU" sz="1600" dirty="0" err="1">
                <a:solidFill>
                  <a:srgbClr val="002060"/>
                </a:solidFill>
                <a:latin typeface="Arial" pitchFamily="34" charset="0"/>
                <a:cs typeface="Arial" pitchFamily="34" charset="0"/>
              </a:rPr>
              <a:t>қоры</a:t>
            </a:r>
            <a:r>
              <a:rPr lang="ru-RU" sz="1600" dirty="0">
                <a:solidFill>
                  <a:srgbClr val="002060"/>
                </a:solidFill>
                <a:latin typeface="Arial" pitchFamily="34" charset="0"/>
                <a:cs typeface="Arial" pitchFamily="34" charset="0"/>
              </a:rPr>
              <a:t> бойынша </a:t>
            </a:r>
            <a:r>
              <a:rPr lang="ru-RU" sz="1600" dirty="0" err="1">
                <a:solidFill>
                  <a:srgbClr val="002060"/>
                </a:solidFill>
                <a:latin typeface="Arial" pitchFamily="34" charset="0"/>
                <a:cs typeface="Arial" pitchFamily="34" charset="0"/>
              </a:rPr>
              <a:t>әлемде</a:t>
            </a:r>
            <a:r>
              <a:rPr lang="ru-RU" sz="1600" dirty="0">
                <a:solidFill>
                  <a:srgbClr val="002060"/>
                </a:solidFill>
                <a:latin typeface="Arial" pitchFamily="34" charset="0"/>
                <a:cs typeface="Arial" pitchFamily="34" charset="0"/>
              </a:rPr>
              <a:t> 7-ші </a:t>
            </a:r>
            <a:r>
              <a:rPr lang="ru-RU" sz="1600" dirty="0" err="1">
                <a:solidFill>
                  <a:srgbClr val="002060"/>
                </a:solidFill>
                <a:latin typeface="Arial" pitchFamily="34" charset="0"/>
                <a:cs typeface="Arial" pitchFamily="34" charset="0"/>
              </a:rPr>
              <a:t>орынды</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иеленеді</a:t>
            </a:r>
            <a:r>
              <a:rPr lang="ru-RU" sz="1600" dirty="0">
                <a:solidFill>
                  <a:srgbClr val="002060"/>
                </a:solidFill>
                <a:latin typeface="Arial" pitchFamily="34" charset="0"/>
                <a:cs typeface="Arial" pitchFamily="34" charset="0"/>
              </a:rPr>
              <a:t>. </a:t>
            </a:r>
          </a:p>
          <a:p>
            <a:pPr lvl="0" algn="just" defTabSz="914400" eaLnBrk="0" hangingPunct="0"/>
            <a:endParaRPr lang="ru-RU" sz="1600" dirty="0">
              <a:solidFill>
                <a:srgbClr val="002060"/>
              </a:solidFill>
              <a:latin typeface="Arial" pitchFamily="34" charset="0"/>
              <a:cs typeface="Arial" pitchFamily="34" charset="0"/>
            </a:endParaRPr>
          </a:p>
          <a:p>
            <a:pPr indent="450850" algn="just" defTabSz="914400" eaLnBrk="0" hangingPunct="0">
              <a:buFont typeface="Wingdings" pitchFamily="2" charset="2"/>
              <a:buChar char="ü"/>
            </a:pPr>
            <a:r>
              <a:rPr lang="ru-RU" sz="1600" dirty="0">
                <a:solidFill>
                  <a:srgbClr val="002060"/>
                </a:solidFill>
                <a:latin typeface="Arial" pitchFamily="34" charset="0"/>
                <a:cs typeface="Arial" pitchFamily="34" charset="0"/>
              </a:rPr>
              <a:t>Көмір </a:t>
            </a:r>
            <a:r>
              <a:rPr lang="ru-RU" sz="1600" dirty="0" err="1">
                <a:solidFill>
                  <a:srgbClr val="002060"/>
                </a:solidFill>
                <a:latin typeface="Arial" pitchFamily="34" charset="0"/>
                <a:cs typeface="Arial" pitchFamily="34" charset="0"/>
              </a:rPr>
              <a:t>өндірудің</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қазіргі</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деңгейінде</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оның</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қоры</a:t>
            </a:r>
            <a:r>
              <a:rPr lang="ru-RU" sz="1600" dirty="0">
                <a:solidFill>
                  <a:srgbClr val="002060"/>
                </a:solidFill>
                <a:latin typeface="Arial" pitchFamily="34" charset="0"/>
                <a:cs typeface="Arial" pitchFamily="34" charset="0"/>
              </a:rPr>
              <a:t> 300 </a:t>
            </a:r>
            <a:r>
              <a:rPr lang="ru-RU" sz="1600" dirty="0" err="1">
                <a:solidFill>
                  <a:srgbClr val="002060"/>
                </a:solidFill>
                <a:latin typeface="Arial" pitchFamily="34" charset="0"/>
                <a:cs typeface="Arial" pitchFamily="34" charset="0"/>
              </a:rPr>
              <a:t>жылдам</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астам</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уақытқа</a:t>
            </a: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жетеді</a:t>
            </a:r>
            <a:r>
              <a:rPr lang="ru-RU" sz="1600" dirty="0">
                <a:solidFill>
                  <a:srgbClr val="002060"/>
                </a:solidFill>
                <a:latin typeface="Arial" pitchFamily="34" charset="0"/>
                <a:cs typeface="Arial" pitchFamily="34" charset="0"/>
              </a:rPr>
              <a:t>.</a:t>
            </a:r>
          </a:p>
          <a:p>
            <a:pPr marR="0" lvl="0" algn="just" defTabSz="914400" rtl="0" eaLnBrk="0" fontAlgn="base" latinLnBrk="0" hangingPunct="0">
              <a:lnSpc>
                <a:spcPct val="100000"/>
              </a:lnSpc>
              <a:spcBef>
                <a:spcPct val="0"/>
              </a:spcBef>
              <a:spcAft>
                <a:spcPct val="0"/>
              </a:spcAft>
              <a:buClrTx/>
              <a:buSzTx/>
              <a:tabLst/>
            </a:pPr>
            <a:endParaRPr kumimoji="0" lang="ru-RU"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pPr>
              <a:defRPr/>
            </a:pPr>
            <a:fld id="{05D65FA5-94AE-4A7F-AD0F-4421D4B88FA1}" type="slidenum">
              <a:rPr lang="ru-RU" smtClean="0"/>
              <a:pPr>
                <a:defRPr/>
              </a:pPr>
              <a:t>20</a:t>
            </a:fld>
            <a:endParaRPr lang="ru-RU"/>
          </a:p>
        </p:txBody>
      </p:sp>
    </p:spTree>
    <p:extLst>
      <p:ext uri="{BB962C8B-B14F-4D97-AF65-F5344CB8AC3E}">
        <p14:creationId xmlns:p14="http://schemas.microsoft.com/office/powerpoint/2010/main" val="35088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nvSpPr>
        <p:spPr bwMode="auto">
          <a:xfrm>
            <a:off x="1" y="92747"/>
            <a:ext cx="9802537" cy="4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400" b="1" dirty="0" smtClean="0">
                <a:solidFill>
                  <a:srgbClr val="002060"/>
                </a:solidFill>
                <a:latin typeface="Arial" pitchFamily="34" charset="0"/>
                <a:ea typeface="+mn-ea"/>
                <a:cs typeface="Arial" pitchFamily="34" charset="0"/>
              </a:rPr>
              <a:t>КӨМІР ӨНЕРКӘСІБІ</a:t>
            </a:r>
            <a:endParaRPr lang="ru-RU" sz="2400" b="1" dirty="0">
              <a:solidFill>
                <a:srgbClr val="002060"/>
              </a:solidFill>
              <a:latin typeface="Arial" pitchFamily="34" charset="0"/>
              <a:ea typeface="+mn-ea"/>
              <a:cs typeface="Arial" pitchFamily="34" charset="0"/>
            </a:endParaRPr>
          </a:p>
        </p:txBody>
      </p:sp>
      <p:grpSp>
        <p:nvGrpSpPr>
          <p:cNvPr id="8" name="Группа 9"/>
          <p:cNvGrpSpPr>
            <a:grpSpLocks/>
          </p:cNvGrpSpPr>
          <p:nvPr/>
        </p:nvGrpSpPr>
        <p:grpSpPr bwMode="auto">
          <a:xfrm>
            <a:off x="293688" y="765175"/>
            <a:ext cx="9411840" cy="5544145"/>
            <a:chOff x="-12465295" y="-4714497"/>
            <a:chExt cx="13174435" cy="7763591"/>
          </a:xfrm>
        </p:grpSpPr>
        <p:sp>
          <p:nvSpPr>
            <p:cNvPr id="9" name="Прямоугольник 8"/>
            <p:cNvSpPr/>
            <p:nvPr/>
          </p:nvSpPr>
          <p:spPr>
            <a:xfrm>
              <a:off x="-12465295" y="-4714497"/>
              <a:ext cx="13174435" cy="7763591"/>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sz="1200" dirty="0"/>
            </a:p>
            <a:p>
              <a:pPr>
                <a:defRPr/>
              </a:pPr>
              <a:endParaRPr lang="ru-RU" sz="1200" dirty="0"/>
            </a:p>
            <a:p>
              <a:pPr marL="285716" indent="-285716" algn="just">
                <a:buFont typeface="Arial" panose="020B0604020202020204" pitchFamily="34" charset="0"/>
                <a:buChar char="•"/>
                <a:defRPr/>
              </a:pPr>
              <a:endParaRPr lang="ru-RU" dirty="0"/>
            </a:p>
            <a:p>
              <a:pPr marL="285716" indent="-285716" algn="just">
                <a:buFont typeface="Arial" panose="020B0604020202020204" pitchFamily="34" charset="0"/>
                <a:buChar char="•"/>
                <a:defRPr/>
              </a:pPr>
              <a:endParaRPr lang="ru-RU" dirty="0"/>
            </a:p>
            <a:p>
              <a:pPr marL="285716" indent="-285716" algn="just">
                <a:buFont typeface="Arial" panose="020B0604020202020204" pitchFamily="34" charset="0"/>
                <a:buChar char="•"/>
                <a:defRPr/>
              </a:pPr>
              <a:endParaRPr lang="ru-RU" dirty="0"/>
            </a:p>
            <a:p>
              <a:pPr algn="just">
                <a:defRPr/>
              </a:pPr>
              <a:endParaRPr lang="ru-RU" sz="1000" dirty="0"/>
            </a:p>
            <a:p>
              <a:pPr algn="just">
                <a:defRPr/>
              </a:pPr>
              <a:endParaRPr lang="ru-RU" dirty="0"/>
            </a:p>
            <a:p>
              <a:pPr algn="just">
                <a:defRPr/>
              </a:pPr>
              <a:endParaRPr lang="ru-RU" dirty="0"/>
            </a:p>
            <a:p>
              <a:pPr algn="just">
                <a:defRPr/>
              </a:pPr>
              <a:endParaRPr lang="ru-RU" dirty="0"/>
            </a:p>
            <a:p>
              <a:pPr algn="just">
                <a:defRPr/>
              </a:pPr>
              <a:endParaRPr lang="ru-RU" dirty="0"/>
            </a:p>
            <a:p>
              <a:pPr marL="285716" indent="-285716" algn="just">
                <a:buFont typeface="Arial" panose="020B0604020202020204" pitchFamily="34" charset="0"/>
                <a:buChar char="•"/>
                <a:defRPr/>
              </a:pPr>
              <a:endParaRPr lang="ru-RU" dirty="0"/>
            </a:p>
            <a:p>
              <a:pPr marL="285716" indent="-285716" algn="just">
                <a:buFont typeface="Arial" panose="020B0604020202020204" pitchFamily="34" charset="0"/>
                <a:buChar char="•"/>
                <a:defRPr/>
              </a:pPr>
              <a:endParaRPr lang="ru-RU" dirty="0"/>
            </a:p>
            <a:p>
              <a:pPr>
                <a:defRPr/>
              </a:pPr>
              <a:endParaRPr lang="ru-RU" dirty="0"/>
            </a:p>
            <a:p>
              <a:pPr>
                <a:defRPr/>
              </a:pPr>
              <a:endParaRPr lang="ru-RU" dirty="0"/>
            </a:p>
            <a:p>
              <a:pPr marL="285716" indent="-285716">
                <a:buFont typeface="Arial" panose="020B0604020202020204" pitchFamily="34" charset="0"/>
                <a:buChar char="•"/>
                <a:defRPr/>
              </a:pPr>
              <a:endParaRPr lang="ru-RU" dirty="0"/>
            </a:p>
          </p:txBody>
        </p:sp>
        <p:sp>
          <p:nvSpPr>
            <p:cNvPr id="10" name="Прямоугольник с одним вырезанным скругленным углом 9"/>
            <p:cNvSpPr/>
            <p:nvPr/>
          </p:nvSpPr>
          <p:spPr>
            <a:xfrm flipH="1" flipV="1">
              <a:off x="-3787844" y="-4585562"/>
              <a:ext cx="3057663" cy="624667"/>
            </a:xfrm>
            <a:prstGeom prst="snipRoundRect">
              <a:avLst/>
            </a:prstGeom>
            <a:gradFill flip="none" rotWithShape="1">
              <a:gsLst>
                <a:gs pos="0">
                  <a:srgbClr val="C00000"/>
                </a:gs>
                <a:gs pos="50000">
                  <a:schemeClr val="accent2"/>
                </a:gs>
                <a:gs pos="100000">
                  <a:schemeClr val="accent2">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4070054" y="-4369929"/>
              <a:ext cx="2319913" cy="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Прямоугольник 11"/>
            <p:cNvSpPr/>
            <p:nvPr/>
          </p:nvSpPr>
          <p:spPr>
            <a:xfrm>
              <a:off x="-4070054" y="-4272117"/>
              <a:ext cx="2319913" cy="6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Скругленный прямоугольник 12"/>
            <p:cNvSpPr/>
            <p:nvPr/>
          </p:nvSpPr>
          <p:spPr>
            <a:xfrm>
              <a:off x="-643480" y="-3885334"/>
              <a:ext cx="735529" cy="709142"/>
            </a:xfrm>
            <a:prstGeom prst="round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Прямоугольник 13"/>
            <p:cNvSpPr/>
            <p:nvPr/>
          </p:nvSpPr>
          <p:spPr>
            <a:xfrm>
              <a:off x="-12263081" y="-3769716"/>
              <a:ext cx="2822116" cy="622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рямоугольник 14"/>
            <p:cNvSpPr/>
            <p:nvPr/>
          </p:nvSpPr>
          <p:spPr>
            <a:xfrm>
              <a:off x="-12263081" y="-3671904"/>
              <a:ext cx="2317692" cy="466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Freeform 5"/>
            <p:cNvSpPr>
              <a:spLocks noEditPoints="1"/>
            </p:cNvSpPr>
            <p:nvPr/>
          </p:nvSpPr>
          <p:spPr bwMode="auto">
            <a:xfrm>
              <a:off x="-543483" y="-3885334"/>
              <a:ext cx="544924" cy="637259"/>
            </a:xfrm>
            <a:custGeom>
              <a:avLst/>
              <a:gdLst>
                <a:gd name="T0" fmla="*/ 389232 w 280"/>
                <a:gd name="T1" fmla="*/ 59743 h 320"/>
                <a:gd name="T2" fmla="*/ 470971 w 280"/>
                <a:gd name="T3" fmla="*/ 3983 h 320"/>
                <a:gd name="T4" fmla="*/ 470971 w 280"/>
                <a:gd name="T5" fmla="*/ 0 h 320"/>
                <a:gd name="T6" fmla="*/ 400909 w 280"/>
                <a:gd name="T7" fmla="*/ 21906 h 320"/>
                <a:gd name="T8" fmla="*/ 323063 w 280"/>
                <a:gd name="T9" fmla="*/ 161306 h 320"/>
                <a:gd name="T10" fmla="*/ 325009 w 280"/>
                <a:gd name="T11" fmla="*/ 161306 h 320"/>
                <a:gd name="T12" fmla="*/ 332793 w 280"/>
                <a:gd name="T13" fmla="*/ 143383 h 320"/>
                <a:gd name="T14" fmla="*/ 373663 w 280"/>
                <a:gd name="T15" fmla="*/ 75675 h 320"/>
                <a:gd name="T16" fmla="*/ 529356 w 280"/>
                <a:gd name="T17" fmla="*/ 225032 h 320"/>
                <a:gd name="T18" fmla="*/ 544925 w 280"/>
                <a:gd name="T19" fmla="*/ 211092 h 320"/>
                <a:gd name="T20" fmla="*/ 389232 w 280"/>
                <a:gd name="T21" fmla="*/ 59743 h 320"/>
                <a:gd name="T22" fmla="*/ 134285 w 280"/>
                <a:gd name="T23" fmla="*/ 535696 h 320"/>
                <a:gd name="T24" fmla="*/ 83685 w 280"/>
                <a:gd name="T25" fmla="*/ 585482 h 320"/>
                <a:gd name="T26" fmla="*/ 134285 w 280"/>
                <a:gd name="T27" fmla="*/ 637259 h 320"/>
                <a:gd name="T28" fmla="*/ 182939 w 280"/>
                <a:gd name="T29" fmla="*/ 585482 h 320"/>
                <a:gd name="T30" fmla="*/ 134285 w 280"/>
                <a:gd name="T31" fmla="*/ 535696 h 320"/>
                <a:gd name="T32" fmla="*/ 340578 w 280"/>
                <a:gd name="T33" fmla="*/ 535696 h 320"/>
                <a:gd name="T34" fmla="*/ 289978 w 280"/>
                <a:gd name="T35" fmla="*/ 585482 h 320"/>
                <a:gd name="T36" fmla="*/ 340578 w 280"/>
                <a:gd name="T37" fmla="*/ 637259 h 320"/>
                <a:gd name="T38" fmla="*/ 389232 w 280"/>
                <a:gd name="T39" fmla="*/ 585482 h 320"/>
                <a:gd name="T40" fmla="*/ 340578 w 280"/>
                <a:gd name="T41" fmla="*/ 535696 h 320"/>
                <a:gd name="T42" fmla="*/ 381448 w 280"/>
                <a:gd name="T43" fmla="*/ 238972 h 320"/>
                <a:gd name="T44" fmla="*/ 358094 w 280"/>
                <a:gd name="T45" fmla="*/ 238972 h 320"/>
                <a:gd name="T46" fmla="*/ 346417 w 280"/>
                <a:gd name="T47" fmla="*/ 205118 h 320"/>
                <a:gd name="T48" fmla="*/ 301655 w 280"/>
                <a:gd name="T49" fmla="*/ 197152 h 320"/>
                <a:gd name="T50" fmla="*/ 280247 w 280"/>
                <a:gd name="T51" fmla="*/ 131435 h 320"/>
                <a:gd name="T52" fmla="*/ 216024 w 280"/>
                <a:gd name="T53" fmla="*/ 135418 h 320"/>
                <a:gd name="T54" fmla="*/ 212132 w 280"/>
                <a:gd name="T55" fmla="*/ 185203 h 320"/>
                <a:gd name="T56" fmla="*/ 151801 w 280"/>
                <a:gd name="T57" fmla="*/ 183212 h 320"/>
                <a:gd name="T58" fmla="*/ 151801 w 280"/>
                <a:gd name="T59" fmla="*/ 203126 h 320"/>
                <a:gd name="T60" fmla="*/ 116770 w 280"/>
                <a:gd name="T61" fmla="*/ 201135 h 320"/>
                <a:gd name="T62" fmla="*/ 110931 w 280"/>
                <a:gd name="T63" fmla="*/ 254904 h 320"/>
                <a:gd name="T64" fmla="*/ 381448 w 280"/>
                <a:gd name="T65" fmla="*/ 254904 h 320"/>
                <a:gd name="T66" fmla="*/ 381448 w 280"/>
                <a:gd name="T67" fmla="*/ 238972 h 320"/>
                <a:gd name="T68" fmla="*/ 435940 w 280"/>
                <a:gd name="T69" fmla="*/ 473961 h 320"/>
                <a:gd name="T70" fmla="*/ 395071 w 280"/>
                <a:gd name="T71" fmla="*/ 473961 h 320"/>
                <a:gd name="T72" fmla="*/ 410640 w 280"/>
                <a:gd name="T73" fmla="*/ 276809 h 320"/>
                <a:gd name="T74" fmla="*/ 66169 w 280"/>
                <a:gd name="T75" fmla="*/ 276809 h 320"/>
                <a:gd name="T76" fmla="*/ 79793 w 280"/>
                <a:gd name="T77" fmla="*/ 473961 h 320"/>
                <a:gd name="T78" fmla="*/ 29192 w 280"/>
                <a:gd name="T79" fmla="*/ 473961 h 320"/>
                <a:gd name="T80" fmla="*/ 29192 w 280"/>
                <a:gd name="T81" fmla="*/ 454047 h 320"/>
                <a:gd name="T82" fmla="*/ 56439 w 280"/>
                <a:gd name="T83" fmla="*/ 454047 h 320"/>
                <a:gd name="T84" fmla="*/ 56439 w 280"/>
                <a:gd name="T85" fmla="*/ 422184 h 320"/>
                <a:gd name="T86" fmla="*/ 0 w 280"/>
                <a:gd name="T87" fmla="*/ 422184 h 320"/>
                <a:gd name="T88" fmla="*/ 0 w 280"/>
                <a:gd name="T89" fmla="*/ 503833 h 320"/>
                <a:gd name="T90" fmla="*/ 29192 w 280"/>
                <a:gd name="T91" fmla="*/ 503833 h 320"/>
                <a:gd name="T92" fmla="*/ 81739 w 280"/>
                <a:gd name="T93" fmla="*/ 503833 h 320"/>
                <a:gd name="T94" fmla="*/ 83685 w 280"/>
                <a:gd name="T95" fmla="*/ 521756 h 320"/>
                <a:gd name="T96" fmla="*/ 393124 w 280"/>
                <a:gd name="T97" fmla="*/ 521756 h 320"/>
                <a:gd name="T98" fmla="*/ 393124 w 280"/>
                <a:gd name="T99" fmla="*/ 503833 h 320"/>
                <a:gd name="T100" fmla="*/ 435940 w 280"/>
                <a:gd name="T101" fmla="*/ 503833 h 320"/>
                <a:gd name="T102" fmla="*/ 435940 w 280"/>
                <a:gd name="T103" fmla="*/ 523747 h 320"/>
                <a:gd name="T104" fmla="*/ 467079 w 280"/>
                <a:gd name="T105" fmla="*/ 523747 h 320"/>
                <a:gd name="T106" fmla="*/ 467079 w 280"/>
                <a:gd name="T107" fmla="*/ 454047 h 320"/>
                <a:gd name="T108" fmla="*/ 435940 w 280"/>
                <a:gd name="T109" fmla="*/ 454047 h 320"/>
                <a:gd name="T110" fmla="*/ 435940 w 280"/>
                <a:gd name="T111" fmla="*/ 473961 h 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320">
                  <a:moveTo>
                    <a:pt x="200" y="30"/>
                  </a:moveTo>
                  <a:cubicBezTo>
                    <a:pt x="210" y="19"/>
                    <a:pt x="224" y="8"/>
                    <a:pt x="242" y="2"/>
                  </a:cubicBezTo>
                  <a:cubicBezTo>
                    <a:pt x="242" y="0"/>
                    <a:pt x="242" y="0"/>
                    <a:pt x="242" y="0"/>
                  </a:cubicBezTo>
                  <a:cubicBezTo>
                    <a:pt x="241" y="0"/>
                    <a:pt x="224" y="0"/>
                    <a:pt x="206" y="11"/>
                  </a:cubicBezTo>
                  <a:cubicBezTo>
                    <a:pt x="188" y="21"/>
                    <a:pt x="169" y="41"/>
                    <a:pt x="166" y="81"/>
                  </a:cubicBezTo>
                  <a:cubicBezTo>
                    <a:pt x="167" y="81"/>
                    <a:pt x="167" y="81"/>
                    <a:pt x="167" y="81"/>
                  </a:cubicBezTo>
                  <a:cubicBezTo>
                    <a:pt x="167" y="81"/>
                    <a:pt x="169" y="78"/>
                    <a:pt x="171" y="72"/>
                  </a:cubicBezTo>
                  <a:cubicBezTo>
                    <a:pt x="175" y="64"/>
                    <a:pt x="182" y="51"/>
                    <a:pt x="192" y="38"/>
                  </a:cubicBezTo>
                  <a:cubicBezTo>
                    <a:pt x="272" y="113"/>
                    <a:pt x="272" y="113"/>
                    <a:pt x="272" y="113"/>
                  </a:cubicBezTo>
                  <a:cubicBezTo>
                    <a:pt x="280" y="106"/>
                    <a:pt x="280" y="106"/>
                    <a:pt x="280" y="106"/>
                  </a:cubicBezTo>
                  <a:lnTo>
                    <a:pt x="200" y="30"/>
                  </a:lnTo>
                  <a:close/>
                  <a:moveTo>
                    <a:pt x="69" y="269"/>
                  </a:moveTo>
                  <a:cubicBezTo>
                    <a:pt x="55" y="269"/>
                    <a:pt x="43" y="280"/>
                    <a:pt x="43" y="294"/>
                  </a:cubicBezTo>
                  <a:cubicBezTo>
                    <a:pt x="43" y="309"/>
                    <a:pt x="55" y="320"/>
                    <a:pt x="69" y="320"/>
                  </a:cubicBezTo>
                  <a:cubicBezTo>
                    <a:pt x="83" y="320"/>
                    <a:pt x="94" y="309"/>
                    <a:pt x="94" y="294"/>
                  </a:cubicBezTo>
                  <a:cubicBezTo>
                    <a:pt x="94" y="280"/>
                    <a:pt x="83" y="269"/>
                    <a:pt x="69" y="269"/>
                  </a:cubicBezTo>
                  <a:close/>
                  <a:moveTo>
                    <a:pt x="175" y="269"/>
                  </a:moveTo>
                  <a:cubicBezTo>
                    <a:pt x="160" y="269"/>
                    <a:pt x="149" y="280"/>
                    <a:pt x="149" y="294"/>
                  </a:cubicBezTo>
                  <a:cubicBezTo>
                    <a:pt x="149" y="309"/>
                    <a:pt x="160" y="320"/>
                    <a:pt x="175" y="320"/>
                  </a:cubicBezTo>
                  <a:cubicBezTo>
                    <a:pt x="189" y="320"/>
                    <a:pt x="200" y="309"/>
                    <a:pt x="200" y="294"/>
                  </a:cubicBezTo>
                  <a:cubicBezTo>
                    <a:pt x="200" y="280"/>
                    <a:pt x="189" y="269"/>
                    <a:pt x="175" y="269"/>
                  </a:cubicBezTo>
                  <a:close/>
                  <a:moveTo>
                    <a:pt x="196" y="120"/>
                  </a:moveTo>
                  <a:cubicBezTo>
                    <a:pt x="184" y="120"/>
                    <a:pt x="184" y="120"/>
                    <a:pt x="184" y="120"/>
                  </a:cubicBezTo>
                  <a:cubicBezTo>
                    <a:pt x="178" y="103"/>
                    <a:pt x="178" y="103"/>
                    <a:pt x="178" y="103"/>
                  </a:cubicBezTo>
                  <a:cubicBezTo>
                    <a:pt x="155" y="99"/>
                    <a:pt x="155" y="99"/>
                    <a:pt x="155" y="99"/>
                  </a:cubicBezTo>
                  <a:cubicBezTo>
                    <a:pt x="144" y="66"/>
                    <a:pt x="144" y="66"/>
                    <a:pt x="144" y="66"/>
                  </a:cubicBezTo>
                  <a:cubicBezTo>
                    <a:pt x="111" y="68"/>
                    <a:pt x="111" y="68"/>
                    <a:pt x="111" y="68"/>
                  </a:cubicBezTo>
                  <a:cubicBezTo>
                    <a:pt x="109" y="93"/>
                    <a:pt x="109" y="93"/>
                    <a:pt x="109" y="93"/>
                  </a:cubicBezTo>
                  <a:cubicBezTo>
                    <a:pt x="78" y="92"/>
                    <a:pt x="78" y="92"/>
                    <a:pt x="78" y="92"/>
                  </a:cubicBezTo>
                  <a:cubicBezTo>
                    <a:pt x="78" y="102"/>
                    <a:pt x="78" y="102"/>
                    <a:pt x="78" y="102"/>
                  </a:cubicBezTo>
                  <a:cubicBezTo>
                    <a:pt x="60" y="101"/>
                    <a:pt x="60" y="101"/>
                    <a:pt x="60" y="101"/>
                  </a:cubicBezTo>
                  <a:cubicBezTo>
                    <a:pt x="57" y="128"/>
                    <a:pt x="57" y="128"/>
                    <a:pt x="57" y="128"/>
                  </a:cubicBezTo>
                  <a:cubicBezTo>
                    <a:pt x="196" y="128"/>
                    <a:pt x="196" y="128"/>
                    <a:pt x="196" y="128"/>
                  </a:cubicBezTo>
                  <a:lnTo>
                    <a:pt x="196" y="120"/>
                  </a:lnTo>
                  <a:close/>
                  <a:moveTo>
                    <a:pt x="224" y="238"/>
                  </a:moveTo>
                  <a:cubicBezTo>
                    <a:pt x="203" y="238"/>
                    <a:pt x="203" y="238"/>
                    <a:pt x="203" y="238"/>
                  </a:cubicBezTo>
                  <a:cubicBezTo>
                    <a:pt x="211" y="139"/>
                    <a:pt x="211" y="139"/>
                    <a:pt x="211" y="139"/>
                  </a:cubicBezTo>
                  <a:cubicBezTo>
                    <a:pt x="34" y="139"/>
                    <a:pt x="34" y="139"/>
                    <a:pt x="34" y="139"/>
                  </a:cubicBezTo>
                  <a:cubicBezTo>
                    <a:pt x="41" y="238"/>
                    <a:pt x="41" y="238"/>
                    <a:pt x="41" y="238"/>
                  </a:cubicBezTo>
                  <a:cubicBezTo>
                    <a:pt x="15" y="238"/>
                    <a:pt x="15" y="238"/>
                    <a:pt x="15" y="238"/>
                  </a:cubicBezTo>
                  <a:cubicBezTo>
                    <a:pt x="15" y="228"/>
                    <a:pt x="15" y="228"/>
                    <a:pt x="15" y="228"/>
                  </a:cubicBezTo>
                  <a:cubicBezTo>
                    <a:pt x="29" y="228"/>
                    <a:pt x="29" y="228"/>
                    <a:pt x="29" y="228"/>
                  </a:cubicBezTo>
                  <a:cubicBezTo>
                    <a:pt x="29" y="212"/>
                    <a:pt x="29" y="212"/>
                    <a:pt x="29" y="212"/>
                  </a:cubicBezTo>
                  <a:cubicBezTo>
                    <a:pt x="0" y="212"/>
                    <a:pt x="0" y="212"/>
                    <a:pt x="0" y="212"/>
                  </a:cubicBezTo>
                  <a:cubicBezTo>
                    <a:pt x="0" y="253"/>
                    <a:pt x="0" y="253"/>
                    <a:pt x="0" y="253"/>
                  </a:cubicBezTo>
                  <a:cubicBezTo>
                    <a:pt x="15" y="253"/>
                    <a:pt x="15" y="253"/>
                    <a:pt x="15" y="253"/>
                  </a:cubicBezTo>
                  <a:cubicBezTo>
                    <a:pt x="42" y="253"/>
                    <a:pt x="42" y="253"/>
                    <a:pt x="42" y="253"/>
                  </a:cubicBezTo>
                  <a:cubicBezTo>
                    <a:pt x="43" y="262"/>
                    <a:pt x="43" y="262"/>
                    <a:pt x="43" y="262"/>
                  </a:cubicBezTo>
                  <a:cubicBezTo>
                    <a:pt x="202" y="262"/>
                    <a:pt x="202" y="262"/>
                    <a:pt x="202" y="262"/>
                  </a:cubicBezTo>
                  <a:cubicBezTo>
                    <a:pt x="202" y="253"/>
                    <a:pt x="202" y="253"/>
                    <a:pt x="202" y="253"/>
                  </a:cubicBezTo>
                  <a:cubicBezTo>
                    <a:pt x="224" y="253"/>
                    <a:pt x="224" y="253"/>
                    <a:pt x="224" y="253"/>
                  </a:cubicBezTo>
                  <a:cubicBezTo>
                    <a:pt x="224" y="263"/>
                    <a:pt x="224" y="263"/>
                    <a:pt x="224" y="263"/>
                  </a:cubicBezTo>
                  <a:cubicBezTo>
                    <a:pt x="240" y="263"/>
                    <a:pt x="240" y="263"/>
                    <a:pt x="240" y="263"/>
                  </a:cubicBezTo>
                  <a:cubicBezTo>
                    <a:pt x="240" y="228"/>
                    <a:pt x="240" y="228"/>
                    <a:pt x="240" y="228"/>
                  </a:cubicBezTo>
                  <a:cubicBezTo>
                    <a:pt x="224" y="228"/>
                    <a:pt x="224" y="228"/>
                    <a:pt x="224" y="228"/>
                  </a:cubicBezTo>
                  <a:lnTo>
                    <a:pt x="224" y="2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endParaRPr lang="ru-RU"/>
            </a:p>
          </p:txBody>
        </p:sp>
        <p:sp>
          <p:nvSpPr>
            <p:cNvPr id="17" name="TextBox 19"/>
            <p:cNvSpPr txBox="1">
              <a:spLocks noChangeArrowheads="1"/>
            </p:cNvSpPr>
            <p:nvPr/>
          </p:nvSpPr>
          <p:spPr bwMode="auto">
            <a:xfrm>
              <a:off x="-12293116" y="-4632449"/>
              <a:ext cx="8224007" cy="113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lnSpc>
                  <a:spcPts val="1425"/>
                </a:lnSpc>
              </a:pPr>
              <a:r>
                <a:rPr lang="kk-KZ" sz="1400" dirty="0"/>
                <a:t>Қазақстанда</a:t>
              </a:r>
              <a:r>
                <a:rPr lang="ru-RU" sz="1400" dirty="0"/>
                <a:t> көмір </a:t>
              </a:r>
              <a:r>
                <a:rPr lang="ru-RU" sz="1400" dirty="0" err="1"/>
                <a:t>өнеркәсібінің</a:t>
              </a:r>
              <a:r>
                <a:rPr lang="ru-RU" sz="1400" dirty="0"/>
                <a:t> </a:t>
              </a:r>
              <a:r>
                <a:rPr lang="ru-RU" sz="1400" dirty="0" err="1"/>
                <a:t>барлық</a:t>
              </a:r>
              <a:r>
                <a:rPr lang="ru-RU" sz="1400" dirty="0"/>
                <a:t> </a:t>
              </a:r>
              <a:r>
                <a:rPr lang="ru-RU" sz="1400" dirty="0" err="1"/>
                <a:t>негізгі</a:t>
              </a:r>
              <a:r>
                <a:rPr lang="ru-RU" sz="1400" dirty="0"/>
                <a:t> </a:t>
              </a:r>
              <a:r>
                <a:rPr lang="ru-RU" sz="1400" dirty="0" err="1"/>
                <a:t>сегменттері</a:t>
              </a:r>
              <a:r>
                <a:rPr lang="ru-RU" sz="1400" dirty="0"/>
                <a:t> қарастырылған, </a:t>
              </a:r>
              <a:r>
                <a:rPr lang="ru-RU" sz="1400" dirty="0" err="1"/>
                <a:t>бұл</a:t>
              </a:r>
              <a:r>
                <a:rPr lang="ru-RU" sz="1400" dirty="0"/>
                <a:t> </a:t>
              </a:r>
              <a:r>
                <a:rPr lang="ru-RU" sz="1400" dirty="0" err="1"/>
                <a:t>ретте</a:t>
              </a:r>
              <a:r>
                <a:rPr lang="ru-RU" sz="1400" dirty="0"/>
                <a:t> </a:t>
              </a:r>
              <a:r>
                <a:rPr lang="ru-RU" sz="1400" dirty="0" err="1"/>
                <a:t>энергетикалық</a:t>
              </a:r>
              <a:r>
                <a:rPr lang="ru-RU" sz="1400" dirty="0"/>
                <a:t> </a:t>
              </a:r>
              <a:r>
                <a:rPr lang="ru-RU" sz="1400" dirty="0" err="1"/>
                <a:t>көмірді</a:t>
              </a:r>
              <a:r>
                <a:rPr lang="ru-RU" sz="1400" dirty="0"/>
                <a:t> </a:t>
              </a:r>
              <a:r>
                <a:rPr lang="ru-RU" sz="1400" dirty="0" err="1"/>
                <a:t>өндіру</a:t>
              </a:r>
              <a:r>
                <a:rPr lang="ru-RU" sz="1400" dirty="0"/>
                <a:t> және </a:t>
              </a:r>
              <a:r>
                <a:rPr lang="ru-RU" sz="1400" dirty="0" err="1"/>
                <a:t>қолдану</a:t>
              </a:r>
              <a:r>
                <a:rPr lang="ru-RU" sz="1400" dirty="0"/>
                <a:t> </a:t>
              </a:r>
              <a:r>
                <a:rPr lang="ru-RU" sz="1400" dirty="0" err="1"/>
                <a:t>айрықша</a:t>
              </a:r>
              <a:r>
                <a:rPr lang="ru-RU" sz="1400" dirty="0"/>
                <a:t> </a:t>
              </a:r>
              <a:r>
                <a:rPr lang="ru-RU" sz="1400" dirty="0" err="1" smtClean="0"/>
                <a:t>дамыған</a:t>
              </a:r>
              <a:endParaRPr lang="ru-RU" sz="1400" dirty="0"/>
            </a:p>
            <a:p>
              <a:pPr eaLnBrk="1" hangingPunct="1">
                <a:lnSpc>
                  <a:spcPts val="1425"/>
                </a:lnSpc>
              </a:pPr>
              <a:endParaRPr lang="ru-RU" sz="1400" dirty="0"/>
            </a:p>
          </p:txBody>
        </p:sp>
        <p:sp>
          <p:nvSpPr>
            <p:cNvPr id="18" name="TextBox 20"/>
            <p:cNvSpPr txBox="1">
              <a:spLocks noChangeArrowheads="1"/>
            </p:cNvSpPr>
            <p:nvPr/>
          </p:nvSpPr>
          <p:spPr bwMode="auto">
            <a:xfrm>
              <a:off x="-6613127" y="-3498904"/>
              <a:ext cx="5418519" cy="12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1000" dirty="0"/>
                <a:t>2030 жылға </a:t>
              </a:r>
              <a:r>
                <a:rPr lang="ru-RU" sz="1000" dirty="0" err="1"/>
                <a:t>дейінгі</a:t>
              </a:r>
              <a:r>
                <a:rPr lang="ru-RU" sz="1000" dirty="0"/>
                <a:t> </a:t>
              </a:r>
              <a:r>
                <a:rPr lang="ru-RU" sz="1000" dirty="0" err="1"/>
                <a:t>перспективада</a:t>
              </a:r>
              <a:r>
                <a:rPr lang="ru-RU" sz="1000" dirty="0"/>
                <a:t> ҚР </a:t>
              </a:r>
              <a:r>
                <a:rPr lang="ru-RU" sz="1000" dirty="0" err="1"/>
                <a:t>ішінде</a:t>
              </a:r>
              <a:r>
                <a:rPr lang="ru-RU" sz="1000" dirty="0"/>
                <a:t>  </a:t>
              </a:r>
              <a:r>
                <a:rPr lang="ru-RU" sz="1000" dirty="0" err="1"/>
                <a:t>энергетикалық</a:t>
              </a:r>
              <a:r>
                <a:rPr lang="ru-RU" sz="1000" dirty="0"/>
                <a:t> </a:t>
              </a:r>
              <a:r>
                <a:rPr lang="ru-RU" sz="1000" dirty="0" err="1"/>
                <a:t>көмірге</a:t>
              </a:r>
              <a:r>
                <a:rPr lang="ru-RU" sz="1000" dirty="0"/>
                <a:t> </a:t>
              </a:r>
              <a:r>
                <a:rPr lang="ru-RU" sz="1000" dirty="0" err="1"/>
                <a:t>сұраныс</a:t>
              </a:r>
              <a:r>
                <a:rPr lang="ru-RU" sz="1000" dirty="0"/>
                <a:t> </a:t>
              </a:r>
              <a:r>
                <a:rPr lang="ru-RU" sz="1000" dirty="0" err="1"/>
                <a:t>артады</a:t>
              </a:r>
              <a:r>
                <a:rPr lang="ru-RU" sz="1000" dirty="0"/>
                <a:t>, </a:t>
              </a:r>
              <a:r>
                <a:rPr lang="ru-RU" sz="1000" dirty="0" err="1"/>
                <a:t>өйткені</a:t>
              </a:r>
              <a:r>
                <a:rPr lang="ru-RU" sz="1000" dirty="0"/>
                <a:t> </a:t>
              </a:r>
              <a:r>
                <a:rPr lang="ru-RU" sz="1000" dirty="0" err="1"/>
                <a:t>жылу</a:t>
              </a:r>
              <a:r>
                <a:rPr lang="ru-RU" sz="1000" dirty="0"/>
                <a:t> және электр </a:t>
              </a:r>
              <a:r>
                <a:rPr lang="ru-RU" sz="1000" dirty="0" err="1"/>
                <a:t>генерациялау</a:t>
              </a:r>
              <a:r>
                <a:rPr lang="ru-RU" sz="1000" dirty="0"/>
                <a:t> </a:t>
              </a:r>
              <a:r>
                <a:rPr lang="ru-RU" sz="1000" dirty="0" err="1"/>
                <a:t>үшін</a:t>
              </a:r>
              <a:r>
                <a:rPr lang="ru-RU" sz="1000" dirty="0"/>
                <a:t> </a:t>
              </a:r>
              <a:r>
                <a:rPr lang="ru-RU" sz="1000" dirty="0" err="1"/>
                <a:t>негізгі</a:t>
              </a:r>
              <a:r>
                <a:rPr lang="ru-RU" sz="1000" dirty="0"/>
                <a:t> </a:t>
              </a:r>
              <a:r>
                <a:rPr lang="ru-RU" sz="1000" dirty="0" err="1"/>
                <a:t>отын</a:t>
              </a:r>
              <a:r>
                <a:rPr lang="ru-RU" sz="1000" dirty="0"/>
                <a:t> </a:t>
              </a:r>
              <a:r>
                <a:rPr lang="ru-RU" sz="1000" dirty="0" err="1"/>
                <a:t>болып</a:t>
              </a:r>
              <a:r>
                <a:rPr lang="ru-RU" sz="1000" dirty="0"/>
                <a:t> </a:t>
              </a:r>
              <a:r>
                <a:rPr lang="ru-RU" sz="1000" dirty="0" err="1"/>
                <a:t>табылады</a:t>
              </a:r>
              <a:r>
                <a:rPr lang="ru-RU" sz="1000" dirty="0"/>
                <a:t> </a:t>
              </a:r>
            </a:p>
            <a:p>
              <a:pPr eaLnBrk="1" hangingPunct="1"/>
              <a:endParaRPr lang="ru-RU" sz="1000"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l="49197" t="61549" r="19485" b="13327"/>
            <a:stretch>
              <a:fillRect/>
            </a:stretch>
          </p:blipFill>
          <p:spPr bwMode="auto">
            <a:xfrm>
              <a:off x="-8580574" y="-484100"/>
              <a:ext cx="4074559" cy="2251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l="20319" t="22800" r="53130" b="13329"/>
            <a:stretch>
              <a:fillRect/>
            </a:stretch>
          </p:blipFill>
          <p:spPr bwMode="auto">
            <a:xfrm>
              <a:off x="-12079679" y="-2814998"/>
              <a:ext cx="3454557" cy="467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4">
              <a:extLst>
                <a:ext uri="{28A0092B-C50C-407E-A947-70E740481C1C}">
                  <a14:useLocalDpi xmlns:a14="http://schemas.microsoft.com/office/drawing/2010/main" val="0"/>
                </a:ext>
              </a:extLst>
            </a:blip>
            <a:srcRect l="21330" t="26241" r="54575" b="9891"/>
            <a:stretch>
              <a:fillRect/>
            </a:stretch>
          </p:blipFill>
          <p:spPr bwMode="auto">
            <a:xfrm>
              <a:off x="-4253538" y="-2709433"/>
              <a:ext cx="4110043" cy="467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4"/>
            <p:cNvSpPr txBox="1">
              <a:spLocks noChangeArrowheads="1"/>
            </p:cNvSpPr>
            <p:nvPr/>
          </p:nvSpPr>
          <p:spPr bwMode="auto">
            <a:xfrm>
              <a:off x="-12059714" y="-3501426"/>
              <a:ext cx="4829765" cy="991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ru-RU" sz="1000" dirty="0"/>
                <a:t>ҚР </a:t>
              </a:r>
              <a:r>
                <a:rPr lang="ru-RU" sz="1000" dirty="0" err="1"/>
                <a:t>Екібастұз</a:t>
              </a:r>
              <a:r>
                <a:rPr lang="ru-RU" sz="1000" dirty="0"/>
                <a:t> және </a:t>
              </a:r>
              <a:r>
                <a:rPr lang="ru-RU" sz="1000" dirty="0" err="1"/>
                <a:t>Қарағанды</a:t>
              </a:r>
              <a:r>
                <a:rPr lang="ru-RU" sz="1000" dirty="0"/>
                <a:t> көмір </a:t>
              </a:r>
              <a:r>
                <a:rPr lang="ru-RU" sz="1000" dirty="0" err="1"/>
                <a:t>бассейіндерінің</a:t>
              </a:r>
              <a:r>
                <a:rPr lang="ru-RU" sz="1000" dirty="0"/>
                <a:t> </a:t>
              </a:r>
              <a:r>
                <a:rPr lang="ru-RU" sz="1000" dirty="0" err="1"/>
                <a:t>ірі</a:t>
              </a:r>
              <a:r>
                <a:rPr lang="ru-RU" sz="1000" dirty="0"/>
                <a:t> </a:t>
              </a:r>
              <a:r>
                <a:rPr lang="ru-RU" sz="1000" dirty="0" err="1"/>
                <a:t>кенорындары</a:t>
              </a:r>
              <a:r>
                <a:rPr lang="ru-RU" sz="1000" dirty="0"/>
                <a:t> </a:t>
              </a:r>
              <a:r>
                <a:rPr lang="ru-RU" sz="1000" dirty="0" err="1"/>
                <a:t>барланған</a:t>
              </a:r>
              <a:r>
                <a:rPr lang="ru-RU" sz="1000" dirty="0"/>
                <a:t> көмір </a:t>
              </a:r>
              <a:r>
                <a:rPr lang="ru-RU" sz="1000" dirty="0" err="1"/>
                <a:t>қорларының</a:t>
              </a:r>
              <a:r>
                <a:rPr lang="ru-RU" sz="1000" dirty="0"/>
                <a:t> </a:t>
              </a:r>
              <a:r>
                <a:rPr lang="ru-RU" sz="1000" dirty="0" err="1"/>
                <a:t>көлемі</a:t>
              </a:r>
              <a:r>
                <a:rPr lang="ru-RU" sz="1000" dirty="0"/>
                <a:t> бойынша әлемдегі 7-ші </a:t>
              </a:r>
              <a:r>
                <a:rPr lang="ru-RU" sz="1000" dirty="0" err="1"/>
                <a:t>орынды</a:t>
              </a:r>
              <a:r>
                <a:rPr lang="ru-RU" sz="1000" dirty="0"/>
                <a:t> </a:t>
              </a:r>
              <a:r>
                <a:rPr lang="ru-RU" sz="1000" dirty="0" err="1"/>
                <a:t>иеленеді</a:t>
              </a:r>
              <a:r>
                <a:rPr lang="ru-RU" sz="1000" dirty="0"/>
                <a:t> </a:t>
              </a:r>
            </a:p>
            <a:p>
              <a:pPr eaLnBrk="1" hangingPunct="1"/>
              <a:endParaRPr lang="ru-RU" sz="1000" dirty="0"/>
            </a:p>
          </p:txBody>
        </p:sp>
      </p:grpSp>
      <p:sp>
        <p:nvSpPr>
          <p:cNvPr id="5" name="Номер слайда 4"/>
          <p:cNvSpPr>
            <a:spLocks noGrp="1"/>
          </p:cNvSpPr>
          <p:nvPr>
            <p:ph type="sldNum" sz="quarter" idx="12"/>
          </p:nvPr>
        </p:nvSpPr>
        <p:spPr/>
        <p:txBody>
          <a:bodyPr/>
          <a:lstStyle/>
          <a:p>
            <a:pPr>
              <a:defRPr/>
            </a:pPr>
            <a:fld id="{05D65FA5-94AE-4A7F-AD0F-4421D4B88FA1}" type="slidenum">
              <a:rPr lang="ru-RU" smtClean="0"/>
              <a:pPr>
                <a:defRPr/>
              </a:pPr>
              <a:t>21</a:t>
            </a:fld>
            <a:endParaRPr lang="ru-RU"/>
          </a:p>
        </p:txBody>
      </p:sp>
    </p:spTree>
    <p:extLst>
      <p:ext uri="{BB962C8B-B14F-4D97-AF65-F5344CB8AC3E}">
        <p14:creationId xmlns:p14="http://schemas.microsoft.com/office/powerpoint/2010/main" val="280848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a:off x="0" y="712789"/>
            <a:ext cx="9906000" cy="1587"/>
          </a:xfrm>
          <a:prstGeom prst="line">
            <a:avLst/>
          </a:prstGeom>
          <a:ln w="25400" cmpd="thickThi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0" y="642939"/>
            <a:ext cx="9906000" cy="1587"/>
          </a:xfrm>
          <a:prstGeom prst="line">
            <a:avLst/>
          </a:prstGeom>
          <a:ln w="25400" cmpd="thickThin">
            <a:solidFill>
              <a:srgbClr val="C00000"/>
            </a:solidFill>
          </a:ln>
        </p:spPr>
        <p:style>
          <a:lnRef idx="1">
            <a:schemeClr val="accent1"/>
          </a:lnRef>
          <a:fillRef idx="0">
            <a:schemeClr val="accent1"/>
          </a:fillRef>
          <a:effectRef idx="0">
            <a:schemeClr val="accent1"/>
          </a:effectRef>
          <a:fontRef idx="minor">
            <a:schemeClr val="tx1"/>
          </a:fontRef>
        </p:style>
      </p:cxnSp>
      <p:sp>
        <p:nvSpPr>
          <p:cNvPr id="4102" name="Rectangle 13"/>
          <p:cNvSpPr>
            <a:spLocks noChangeArrowheads="1"/>
          </p:cNvSpPr>
          <p:nvPr/>
        </p:nvSpPr>
        <p:spPr bwMode="auto">
          <a:xfrm>
            <a:off x="0" y="-192350"/>
            <a:ext cx="184686" cy="384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10" rIns="91418" bIns="45710" anchor="ctr">
            <a:spAutoFit/>
          </a:bodyPr>
          <a:lstStyle/>
          <a:p>
            <a:pPr defTabSz="912813"/>
            <a:endParaRPr lang="ru-RU">
              <a:solidFill>
                <a:srgbClr val="000000"/>
              </a:solidFill>
            </a:endParaRPr>
          </a:p>
        </p:txBody>
      </p:sp>
      <p:sp>
        <p:nvSpPr>
          <p:cNvPr id="16" name="Прямоугольник 15"/>
          <p:cNvSpPr/>
          <p:nvPr/>
        </p:nvSpPr>
        <p:spPr>
          <a:xfrm>
            <a:off x="99748" y="819150"/>
            <a:ext cx="9532806" cy="619942"/>
          </a:xfrm>
          <a:prstGeom prst="rect">
            <a:avLst/>
          </a:prstGeom>
        </p:spPr>
        <p:txBody>
          <a:bodyPr lIns="65306" tIns="32653" rIns="65306" bIns="32653">
            <a:spAutoFit/>
          </a:bodyPr>
          <a:lstStyle/>
          <a:p>
            <a:pPr algn="just">
              <a:defRPr/>
            </a:pPr>
            <a:r>
              <a:rPr lang="ru-RU" sz="2000" b="1" dirty="0" err="1" smtClean="0">
                <a:solidFill>
                  <a:srgbClr val="002060"/>
                </a:solidFill>
                <a:latin typeface="Arial" pitchFamily="34" charset="0"/>
                <a:cs typeface="Arial" pitchFamily="34" charset="0"/>
              </a:rPr>
              <a:t>Көмір өндіру көлемінің өсімін қамтамасыз ету</a:t>
            </a:r>
            <a:r>
              <a:rPr lang="ru-RU" sz="2000" b="1" dirty="0" smtClean="0">
                <a:solidFill>
                  <a:srgbClr val="002060"/>
                </a:solidFill>
                <a:latin typeface="Arial" pitchFamily="34" charset="0"/>
                <a:cs typeface="Arial" pitchFamily="34" charset="0"/>
              </a:rPr>
              <a:t> </a:t>
            </a:r>
            <a:r>
              <a:rPr lang="ru-RU" sz="2000" b="1" dirty="0" err="1" smtClean="0">
                <a:solidFill>
                  <a:srgbClr val="002060"/>
                </a:solidFill>
                <a:latin typeface="Arial" pitchFamily="34" charset="0"/>
                <a:cs typeface="Arial" pitchFamily="34" charset="0"/>
              </a:rPr>
              <a:t>мыналар</a:t>
            </a:r>
            <a:r>
              <a:rPr lang="ru-RU" sz="2000" b="1" dirty="0" smtClean="0">
                <a:solidFill>
                  <a:srgbClr val="002060"/>
                </a:solidFill>
                <a:latin typeface="Arial" pitchFamily="34" charset="0"/>
                <a:cs typeface="Arial" pitchFamily="34" charset="0"/>
              </a:rPr>
              <a:t>:</a:t>
            </a:r>
          </a:p>
          <a:p>
            <a:pPr algn="just">
              <a:defRPr/>
            </a:pPr>
            <a:r>
              <a:rPr lang="ru-RU" sz="1600" b="1" dirty="0" smtClean="0">
                <a:solidFill>
                  <a:srgbClr val="002060"/>
                </a:solidFill>
                <a:latin typeface="Arial" pitchFamily="34" charset="0"/>
                <a:cs typeface="Arial" pitchFamily="34" charset="0"/>
              </a:rPr>
              <a:t>:</a:t>
            </a:r>
            <a:endParaRPr lang="ru-RU" sz="1600" b="1" dirty="0">
              <a:solidFill>
                <a:srgbClr val="002060"/>
              </a:solidFill>
              <a:latin typeface="Arial" pitchFamily="34" charset="0"/>
              <a:cs typeface="Arial" pitchFamily="34" charset="0"/>
            </a:endParaRPr>
          </a:p>
        </p:txBody>
      </p:sp>
      <p:sp>
        <p:nvSpPr>
          <p:cNvPr id="17" name="Прямоугольник 16"/>
          <p:cNvSpPr/>
          <p:nvPr/>
        </p:nvSpPr>
        <p:spPr>
          <a:xfrm>
            <a:off x="199497" y="1228727"/>
            <a:ext cx="4896380" cy="1281661"/>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65306" tIns="32653" rIns="65306" bIns="32653">
            <a:spAutoFit/>
          </a:bodyPr>
          <a:lstStyle/>
          <a:p>
            <a:pPr algn="just">
              <a:buFont typeface="Wingdings" pitchFamily="2" charset="2"/>
              <a:buChar char="ü"/>
              <a:defRPr/>
            </a:pPr>
            <a:r>
              <a:rPr lang="ru-RU" sz="2000" dirty="0">
                <a:solidFill>
                  <a:srgbClr val="002060"/>
                </a:solidFill>
                <a:effectLst>
                  <a:outerShdw blurRad="38100" dist="38100" dir="2700000" algn="tl">
                    <a:srgbClr val="000000">
                      <a:alpha val="43137"/>
                    </a:srgbClr>
                  </a:outerShdw>
                </a:effectLst>
                <a:latin typeface="Calibri"/>
              </a:rPr>
              <a:t> </a:t>
            </a:r>
            <a:r>
              <a:rPr lang="ru-RU" sz="1400" dirty="0" smtClean="0">
                <a:solidFill>
                  <a:srgbClr val="002060"/>
                </a:solidFill>
                <a:latin typeface="Arial" pitchFamily="34" charset="0"/>
                <a:cs typeface="Arial" pitchFamily="34" charset="0"/>
              </a:rPr>
              <a:t>«Богатырь» </a:t>
            </a:r>
            <a:r>
              <a:rPr lang="ru-RU" sz="1400" dirty="0" err="1" smtClean="0">
                <a:solidFill>
                  <a:srgbClr val="002060"/>
                </a:solidFill>
                <a:latin typeface="Arial" pitchFamily="34" charset="0"/>
                <a:cs typeface="Arial" pitchFamily="34" charset="0"/>
              </a:rPr>
              <a:t>разрезіндегі</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көліктік сызбасын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қайта жаңғырту жобасын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аяқтау</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жылына</a:t>
            </a:r>
            <a:r>
              <a:rPr lang="ru-RU" sz="1400" dirty="0" smtClean="0">
                <a:solidFill>
                  <a:srgbClr val="002060"/>
                </a:solidFill>
                <a:latin typeface="Arial" pitchFamily="34" charset="0"/>
                <a:cs typeface="Arial" pitchFamily="34" charset="0"/>
              </a:rPr>
              <a:t> 48 млн. </a:t>
            </a:r>
            <a:r>
              <a:rPr lang="ru-RU" sz="1400" dirty="0" err="1" smtClean="0">
                <a:solidFill>
                  <a:srgbClr val="002060"/>
                </a:solidFill>
                <a:latin typeface="Arial" pitchFamily="34" charset="0"/>
                <a:cs typeface="Arial" pitchFamily="34" charset="0"/>
              </a:rPr>
              <a:t>тоннаға дейін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көмір өндірілетін жаңа автомобильдік-конвейерлік</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технологияға өту</a:t>
            </a:r>
            <a:endParaRPr lang="ru-RU" sz="1400" dirty="0">
              <a:solidFill>
                <a:srgbClr val="002060"/>
              </a:solidFill>
              <a:latin typeface="Arial" pitchFamily="34" charset="0"/>
              <a:cs typeface="Arial" pitchFamily="34" charset="0"/>
            </a:endParaRPr>
          </a:p>
          <a:p>
            <a:pPr algn="just">
              <a:defRPr/>
            </a:pPr>
            <a:endParaRPr lang="ru-RU" sz="1700" dirty="0">
              <a:solidFill>
                <a:srgbClr val="0070C0"/>
              </a:solidFill>
              <a:latin typeface="Calibri"/>
            </a:endParaRPr>
          </a:p>
        </p:txBody>
      </p:sp>
      <p:pic>
        <p:nvPicPr>
          <p:cNvPr id="4106" name="Picture 15" descr="3х3_левый_оборо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607" y="1193802"/>
            <a:ext cx="4400947" cy="271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206375" y="2285992"/>
            <a:ext cx="4906566" cy="927718"/>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65306" tIns="32653" rIns="65306" bIns="32653">
            <a:spAutoFit/>
          </a:bodyPr>
          <a:lstStyle/>
          <a:p>
            <a:pPr algn="just">
              <a:buFont typeface="Wingdings" pitchFamily="2" charset="2"/>
              <a:buChar char="ü"/>
              <a:defRPr/>
            </a:pPr>
            <a:r>
              <a:rPr lang="ru-RU" sz="1400" dirty="0" smtClean="0">
                <a:solidFill>
                  <a:srgbClr val="002060"/>
                </a:solidFill>
                <a:latin typeface="Arial" pitchFamily="34" charset="0"/>
                <a:cs typeface="Arial" pitchFamily="34" charset="0"/>
              </a:rPr>
              <a:t> «Восточный» </a:t>
            </a:r>
            <a:r>
              <a:rPr lang="ru-RU" sz="1400" dirty="0" err="1" smtClean="0">
                <a:solidFill>
                  <a:srgbClr val="002060"/>
                </a:solidFill>
                <a:latin typeface="Arial" pitchFamily="34" charset="0"/>
                <a:cs typeface="Arial" pitchFamily="34" charset="0"/>
              </a:rPr>
              <a:t>разрезінде</a:t>
            </a:r>
            <a:r>
              <a:rPr lang="ru-RU" sz="1400" dirty="0" smtClean="0">
                <a:solidFill>
                  <a:srgbClr val="002060"/>
                </a:solidFill>
                <a:latin typeface="Arial" pitchFamily="34" charset="0"/>
                <a:cs typeface="Arial" pitchFamily="34" charset="0"/>
              </a:rPr>
              <a:t> №2 </a:t>
            </a:r>
            <a:r>
              <a:rPr lang="ru-RU" sz="1400" dirty="0" err="1" smtClean="0">
                <a:solidFill>
                  <a:srgbClr val="002060"/>
                </a:solidFill>
                <a:latin typeface="Arial" pitchFamily="34" charset="0"/>
                <a:cs typeface="Arial" pitchFamily="34" charset="0"/>
              </a:rPr>
              <a:t>циклдық-арналы аршымалық кешен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құрылысы</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бұл аршыма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жыныстарын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жылына</a:t>
            </a:r>
            <a:r>
              <a:rPr lang="ru-RU" sz="1400" dirty="0" smtClean="0">
                <a:solidFill>
                  <a:srgbClr val="002060"/>
                </a:solidFill>
                <a:latin typeface="Arial" pitchFamily="34" charset="0"/>
                <a:cs typeface="Arial" pitchFamily="34" charset="0"/>
              </a:rPr>
              <a:t> 36 млн. </a:t>
            </a:r>
            <a:r>
              <a:rPr lang="ru-RU" sz="1400" dirty="0" err="1" smtClean="0">
                <a:solidFill>
                  <a:srgbClr val="002060"/>
                </a:solidFill>
                <a:latin typeface="Arial" pitchFamily="34" charset="0"/>
                <a:cs typeface="Arial" pitchFamily="34" charset="0"/>
              </a:rPr>
              <a:t>м³-тан</a:t>
            </a:r>
            <a:r>
              <a:rPr lang="ru-RU" sz="1400" dirty="0" smtClean="0">
                <a:solidFill>
                  <a:srgbClr val="002060"/>
                </a:solidFill>
                <a:latin typeface="Arial" pitchFamily="34" charset="0"/>
                <a:cs typeface="Arial" pitchFamily="34" charset="0"/>
              </a:rPr>
              <a:t> 56,0 млн. </a:t>
            </a:r>
            <a:r>
              <a:rPr lang="ru-RU" sz="1400" dirty="0" err="1" smtClean="0">
                <a:solidFill>
                  <a:srgbClr val="002060"/>
                </a:solidFill>
                <a:latin typeface="Arial" pitchFamily="34" charset="0"/>
                <a:cs typeface="Arial" pitchFamily="34" charset="0"/>
              </a:rPr>
              <a:t>м³-қа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дейін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көлемін арттыруға мүмкіндік береді</a:t>
            </a:r>
            <a:endParaRPr lang="ru-RU" sz="1400" dirty="0">
              <a:solidFill>
                <a:srgbClr val="002060"/>
              </a:solidFill>
              <a:latin typeface="Arial" pitchFamily="34" charset="0"/>
              <a:cs typeface="Arial" pitchFamily="34" charset="0"/>
            </a:endParaRPr>
          </a:p>
        </p:txBody>
      </p:sp>
      <p:sp>
        <p:nvSpPr>
          <p:cNvPr id="25" name="Прямоугольник 24"/>
          <p:cNvSpPr/>
          <p:nvPr/>
        </p:nvSpPr>
        <p:spPr>
          <a:xfrm>
            <a:off x="199496" y="3214686"/>
            <a:ext cx="4932363" cy="1143162"/>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65306" tIns="32653" rIns="65306" bIns="32653">
            <a:spAutoFit/>
          </a:bodyPr>
          <a:lstStyle/>
          <a:p>
            <a:pPr algn="just">
              <a:buFont typeface="Wingdings" pitchFamily="2" charset="2"/>
              <a:buChar char="ü"/>
              <a:defRPr/>
            </a:pPr>
            <a:r>
              <a:rPr lang="ru-RU" sz="1400" dirty="0" smtClean="0">
                <a:solidFill>
                  <a:srgbClr val="002060"/>
                </a:solidFill>
                <a:latin typeface="Arial" pitchFamily="34" charset="0"/>
                <a:cs typeface="Arial" pitchFamily="34" charset="0"/>
              </a:rPr>
              <a:t>«Северный» </a:t>
            </a:r>
            <a:r>
              <a:rPr lang="ru-RU" sz="1400" dirty="0" err="1" smtClean="0">
                <a:solidFill>
                  <a:srgbClr val="002060"/>
                </a:solidFill>
                <a:latin typeface="Arial" pitchFamily="34" charset="0"/>
                <a:cs typeface="Arial" pitchFamily="34" charset="0"/>
              </a:rPr>
              <a:t>жылына</a:t>
            </a:r>
            <a:r>
              <a:rPr lang="ru-RU" sz="1400" dirty="0" smtClean="0">
                <a:solidFill>
                  <a:srgbClr val="002060"/>
                </a:solidFill>
                <a:latin typeface="Arial" pitchFamily="34" charset="0"/>
                <a:cs typeface="Arial" pitchFamily="34" charset="0"/>
              </a:rPr>
              <a:t> 10 </a:t>
            </a:r>
            <a:r>
              <a:rPr lang="ru-RU" sz="1400" dirty="0" err="1" smtClean="0">
                <a:solidFill>
                  <a:srgbClr val="002060"/>
                </a:solidFill>
                <a:latin typeface="Arial" pitchFamily="34" charset="0"/>
                <a:cs typeface="Arial" pitchFamily="34" charset="0"/>
              </a:rPr>
              <a:t>млн-нан</a:t>
            </a:r>
            <a:r>
              <a:rPr lang="ru-RU" sz="1400" dirty="0" smtClean="0">
                <a:solidFill>
                  <a:srgbClr val="002060"/>
                </a:solidFill>
                <a:latin typeface="Arial" pitchFamily="34" charset="0"/>
                <a:cs typeface="Arial" pitchFamily="34" charset="0"/>
              </a:rPr>
              <a:t> 18 млн. </a:t>
            </a:r>
            <a:r>
              <a:rPr lang="ru-RU" sz="1400" dirty="0" err="1" smtClean="0">
                <a:solidFill>
                  <a:srgbClr val="002060"/>
                </a:solidFill>
                <a:latin typeface="Arial" pitchFamily="34" charset="0"/>
                <a:cs typeface="Arial" pitchFamily="34" charset="0"/>
              </a:rPr>
              <a:t>тоннаға, </a:t>
            </a:r>
            <a:r>
              <a:rPr lang="ru-RU" sz="1400" dirty="0" smtClean="0">
                <a:solidFill>
                  <a:srgbClr val="002060"/>
                </a:solidFill>
                <a:latin typeface="Arial" pitchFamily="34" charset="0"/>
                <a:cs typeface="Arial" pitchFamily="34" charset="0"/>
              </a:rPr>
              <a:t>"Восточный" </a:t>
            </a:r>
            <a:r>
              <a:rPr lang="ru-RU" sz="1400" dirty="0" err="1" smtClean="0">
                <a:solidFill>
                  <a:srgbClr val="002060"/>
                </a:solidFill>
                <a:latin typeface="Arial" pitchFamily="34" charset="0"/>
                <a:cs typeface="Arial" pitchFamily="34" charset="0"/>
              </a:rPr>
              <a:t>жылына</a:t>
            </a:r>
            <a:r>
              <a:rPr lang="ru-RU" sz="1400" dirty="0" smtClean="0">
                <a:solidFill>
                  <a:srgbClr val="002060"/>
                </a:solidFill>
                <a:latin typeface="Arial" pitchFamily="34" charset="0"/>
                <a:cs typeface="Arial" pitchFamily="34" charset="0"/>
              </a:rPr>
              <a:t> 20 </a:t>
            </a:r>
            <a:r>
              <a:rPr lang="ru-RU" sz="1400" dirty="0" err="1" smtClean="0">
                <a:solidFill>
                  <a:srgbClr val="002060"/>
                </a:solidFill>
                <a:latin typeface="Arial" pitchFamily="34" charset="0"/>
                <a:cs typeface="Arial" pitchFamily="34" charset="0"/>
              </a:rPr>
              <a:t>млн-нан</a:t>
            </a:r>
            <a:r>
              <a:rPr lang="ru-RU" sz="1400" dirty="0" smtClean="0">
                <a:solidFill>
                  <a:srgbClr val="002060"/>
                </a:solidFill>
                <a:latin typeface="Arial" pitchFamily="34" charset="0"/>
                <a:cs typeface="Arial" pitchFamily="34" charset="0"/>
              </a:rPr>
              <a:t> 22 млн. </a:t>
            </a:r>
            <a:r>
              <a:rPr lang="ru-RU" sz="1400" dirty="0" err="1" smtClean="0">
                <a:solidFill>
                  <a:srgbClr val="002060"/>
                </a:solidFill>
                <a:latin typeface="Arial" pitchFamily="34" charset="0"/>
                <a:cs typeface="Arial" pitchFamily="34" charset="0"/>
              </a:rPr>
              <a:t>тоннаға, «Екібастұз» жылына</a:t>
            </a:r>
            <a:r>
              <a:rPr lang="ru-RU" sz="1400" dirty="0" smtClean="0">
                <a:solidFill>
                  <a:srgbClr val="002060"/>
                </a:solidFill>
                <a:latin typeface="Arial" pitchFamily="34" charset="0"/>
                <a:cs typeface="Arial" pitchFamily="34" charset="0"/>
              </a:rPr>
              <a:t> 4 </a:t>
            </a:r>
            <a:r>
              <a:rPr lang="ru-RU" sz="1400" dirty="0" err="1" smtClean="0">
                <a:solidFill>
                  <a:srgbClr val="002060"/>
                </a:solidFill>
                <a:latin typeface="Arial" pitchFamily="34" charset="0"/>
                <a:cs typeface="Arial" pitchFamily="34" charset="0"/>
              </a:rPr>
              <a:t>млн-нан</a:t>
            </a:r>
            <a:r>
              <a:rPr lang="ru-RU" sz="1400" dirty="0" smtClean="0">
                <a:solidFill>
                  <a:srgbClr val="002060"/>
                </a:solidFill>
                <a:latin typeface="Arial" pitchFamily="34" charset="0"/>
                <a:cs typeface="Arial" pitchFamily="34" charset="0"/>
              </a:rPr>
              <a:t> 8 млн. </a:t>
            </a:r>
            <a:r>
              <a:rPr lang="ru-RU" sz="1400" dirty="0" err="1" smtClean="0">
                <a:solidFill>
                  <a:srgbClr val="002060"/>
                </a:solidFill>
                <a:latin typeface="Arial" pitchFamily="34" charset="0"/>
                <a:cs typeface="Arial" pitchFamily="34" charset="0"/>
              </a:rPr>
              <a:t>тоннаға дейін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разрездері</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бойынша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көмір өндіру куаттарын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кеңейту бойынша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техникалық жобаларды</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іске</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асыру</a:t>
            </a:r>
            <a:endParaRPr lang="ru-RU" sz="1400" dirty="0">
              <a:solidFill>
                <a:srgbClr val="002060"/>
              </a:solidFill>
              <a:latin typeface="Arial" pitchFamily="34" charset="0"/>
              <a:cs typeface="Arial" pitchFamily="34" charset="0"/>
            </a:endParaRPr>
          </a:p>
        </p:txBody>
      </p:sp>
      <p:pic>
        <p:nvPicPr>
          <p:cNvPr id="4109" name="Picture 18" descr="225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1607" y="3913499"/>
            <a:ext cx="4400947" cy="24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Прямоугольник 27"/>
          <p:cNvSpPr/>
          <p:nvPr/>
        </p:nvSpPr>
        <p:spPr>
          <a:xfrm>
            <a:off x="225294" y="4419600"/>
            <a:ext cx="4906565" cy="71227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65306" tIns="32653" rIns="65306" bIns="32653">
            <a:spAutoFit/>
          </a:bodyPr>
          <a:lstStyle/>
          <a:p>
            <a:pPr algn="just">
              <a:buFont typeface="Wingdings" pitchFamily="2" charset="2"/>
              <a:buChar char="ü"/>
              <a:defRPr/>
            </a:pPr>
            <a:r>
              <a:rPr lang="ru-RU" sz="1400" dirty="0" err="1" smtClean="0">
                <a:solidFill>
                  <a:srgbClr val="002060"/>
                </a:solidFill>
                <a:latin typeface="Arial" pitchFamily="34" charset="0"/>
                <a:cs typeface="Arial" pitchFamily="34" charset="0"/>
              </a:rPr>
              <a:t>Шұбаркөл таскөмір кенорнын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кешенді</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игеру</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жобасы</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кәсіпорын қуатын жылына</a:t>
            </a:r>
            <a:r>
              <a:rPr lang="ru-RU" sz="1400" dirty="0" smtClean="0">
                <a:solidFill>
                  <a:srgbClr val="002060"/>
                </a:solidFill>
                <a:latin typeface="Arial" pitchFamily="34" charset="0"/>
                <a:cs typeface="Arial" pitchFamily="34" charset="0"/>
              </a:rPr>
              <a:t> 9 млн. </a:t>
            </a:r>
            <a:r>
              <a:rPr lang="ru-RU" sz="1400" dirty="0" err="1" smtClean="0">
                <a:solidFill>
                  <a:srgbClr val="002060"/>
                </a:solidFill>
                <a:latin typeface="Arial" pitchFamily="34" charset="0"/>
                <a:cs typeface="Arial" pitchFamily="34" charset="0"/>
              </a:rPr>
              <a:t>тоннадан</a:t>
            </a:r>
            <a:r>
              <a:rPr lang="ru-RU" sz="1400" dirty="0" smtClean="0">
                <a:solidFill>
                  <a:srgbClr val="002060"/>
                </a:solidFill>
                <a:latin typeface="Arial" pitchFamily="34" charset="0"/>
                <a:cs typeface="Arial" pitchFamily="34" charset="0"/>
              </a:rPr>
              <a:t> 16 млн. </a:t>
            </a:r>
            <a:r>
              <a:rPr lang="ru-RU" sz="1400" dirty="0" err="1" smtClean="0">
                <a:solidFill>
                  <a:srgbClr val="002060"/>
                </a:solidFill>
                <a:latin typeface="Arial" pitchFamily="34" charset="0"/>
                <a:cs typeface="Arial" pitchFamily="34" charset="0"/>
              </a:rPr>
              <a:t>тоннаға арттыру</a:t>
            </a:r>
            <a:endParaRPr lang="ru-RU" sz="1400" dirty="0">
              <a:solidFill>
                <a:srgbClr val="002060"/>
              </a:solidFill>
              <a:latin typeface="Arial" pitchFamily="34" charset="0"/>
              <a:cs typeface="Arial" pitchFamily="34" charset="0"/>
            </a:endParaRPr>
          </a:p>
        </p:txBody>
      </p:sp>
      <p:sp>
        <p:nvSpPr>
          <p:cNvPr id="18" name="Прямоугольник 17"/>
          <p:cNvSpPr/>
          <p:nvPr/>
        </p:nvSpPr>
        <p:spPr>
          <a:xfrm>
            <a:off x="225293" y="5149850"/>
            <a:ext cx="4868730" cy="71227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lIns="65306" tIns="32653" rIns="65306" bIns="32653">
            <a:spAutoFit/>
          </a:bodyPr>
          <a:lstStyle/>
          <a:p>
            <a:pPr algn="just">
              <a:buFont typeface="Wingdings" pitchFamily="2" charset="2"/>
              <a:buChar char="ü"/>
              <a:defRPr/>
            </a:pPr>
            <a:r>
              <a:rPr lang="ru-RU" sz="1400" dirty="0" err="1" smtClean="0">
                <a:solidFill>
                  <a:srgbClr val="002060"/>
                </a:solidFill>
                <a:latin typeface="Arial" pitchFamily="34" charset="0"/>
                <a:cs typeface="Arial" pitchFamily="34" charset="0"/>
              </a:rPr>
              <a:t>Көмір өндіру бойынша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«Қаражыра» кенорында</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жылына</a:t>
            </a:r>
            <a:r>
              <a:rPr lang="ru-RU" sz="1400" dirty="0" smtClean="0">
                <a:solidFill>
                  <a:srgbClr val="002060"/>
                </a:solidFill>
                <a:latin typeface="Arial" pitchFamily="34" charset="0"/>
                <a:cs typeface="Arial" pitchFamily="34" charset="0"/>
              </a:rPr>
              <a:t> 5 млн. </a:t>
            </a:r>
            <a:r>
              <a:rPr lang="ru-RU" sz="1400" dirty="0" err="1" smtClean="0">
                <a:solidFill>
                  <a:srgbClr val="002060"/>
                </a:solidFill>
                <a:latin typeface="Arial" pitchFamily="34" charset="0"/>
                <a:cs typeface="Arial" pitchFamily="34" charset="0"/>
              </a:rPr>
              <a:t>тоннадан</a:t>
            </a:r>
            <a:r>
              <a:rPr lang="ru-RU" sz="1400" dirty="0" smtClean="0">
                <a:solidFill>
                  <a:srgbClr val="002060"/>
                </a:solidFill>
                <a:latin typeface="Arial" pitchFamily="34" charset="0"/>
                <a:cs typeface="Arial" pitchFamily="34" charset="0"/>
              </a:rPr>
              <a:t> 7 млн. </a:t>
            </a:r>
            <a:r>
              <a:rPr lang="ru-RU" sz="1400" dirty="0" err="1" smtClean="0">
                <a:solidFill>
                  <a:srgbClr val="002060"/>
                </a:solidFill>
                <a:latin typeface="Arial" pitchFamily="34" charset="0"/>
                <a:cs typeface="Arial" pitchFamily="34" charset="0"/>
              </a:rPr>
              <a:t>тоннаға дейін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қуатын арттыру</a:t>
            </a:r>
            <a:endParaRPr lang="ru-RU" sz="1400" dirty="0">
              <a:solidFill>
                <a:srgbClr val="002060"/>
              </a:solidFill>
              <a:latin typeface="Arial" pitchFamily="34" charset="0"/>
              <a:cs typeface="Arial" pitchFamily="34" charset="0"/>
            </a:endParaRPr>
          </a:p>
        </p:txBody>
      </p:sp>
      <p:sp>
        <p:nvSpPr>
          <p:cNvPr id="20" name="Прямоугольник 19"/>
          <p:cNvSpPr/>
          <p:nvPr/>
        </p:nvSpPr>
        <p:spPr>
          <a:xfrm>
            <a:off x="225293" y="5929330"/>
            <a:ext cx="4868730" cy="712275"/>
          </a:xfrm>
          <a:prstGeom prst="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lIns="65306" tIns="32653" rIns="65306" bIns="32653">
            <a:spAutoFit/>
          </a:bodyPr>
          <a:lstStyle/>
          <a:p>
            <a:pPr algn="just">
              <a:buFont typeface="Wingdings" pitchFamily="2" charset="2"/>
              <a:buChar char="ü"/>
              <a:defRPr/>
            </a:pPr>
            <a:r>
              <a:rPr lang="ru-RU" sz="1400" dirty="0" smtClean="0">
                <a:solidFill>
                  <a:srgbClr val="002060"/>
                </a:solidFill>
                <a:latin typeface="Arial" pitchFamily="34" charset="0"/>
                <a:cs typeface="Arial" pitchFamily="34" charset="0"/>
              </a:rPr>
              <a:t>Орта </a:t>
            </a:r>
            <a:r>
              <a:rPr lang="ru-RU" sz="1400" dirty="0" err="1" smtClean="0">
                <a:solidFill>
                  <a:srgbClr val="002060"/>
                </a:solidFill>
                <a:latin typeface="Arial" pitchFamily="34" charset="0"/>
                <a:cs typeface="Arial" pitchFamily="34" charset="0"/>
              </a:rPr>
              <a:t>тәуліктік жүкті </a:t>
            </a:r>
            <a:r>
              <a:rPr lang="ru-RU" sz="1400" dirty="0" smtClean="0">
                <a:solidFill>
                  <a:srgbClr val="002060"/>
                </a:solidFill>
                <a:latin typeface="Arial" pitchFamily="34" charset="0"/>
                <a:cs typeface="Arial" pitchFamily="34" charset="0"/>
              </a:rPr>
              <a:t>3000 -:- 5000 тонна </a:t>
            </a:r>
            <a:r>
              <a:rPr lang="ru-RU" sz="1400" dirty="0" err="1" smtClean="0">
                <a:solidFill>
                  <a:srgbClr val="002060"/>
                </a:solidFill>
                <a:latin typeface="Arial" pitchFamily="34" charset="0"/>
                <a:cs typeface="Arial" pitchFamily="34" charset="0"/>
              </a:rPr>
              <a:t>деңгейде қамтамасыз ететін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жоғары өнімді тау-кен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техникасы</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және технологиясын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енгізу</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есебінен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жететін</a:t>
            </a:r>
            <a:r>
              <a:rPr lang="ru-RU" sz="1400" dirty="0" smtClean="0">
                <a:solidFill>
                  <a:srgbClr val="002060"/>
                </a:solidFill>
                <a:latin typeface="Arial" pitchFamily="34" charset="0"/>
                <a:cs typeface="Arial" pitchFamily="34" charset="0"/>
              </a:rPr>
              <a:t> </a:t>
            </a:r>
            <a:r>
              <a:rPr lang="ru-RU" sz="1400" dirty="0" err="1" smtClean="0">
                <a:solidFill>
                  <a:srgbClr val="002060"/>
                </a:solidFill>
                <a:latin typeface="Arial" pitchFamily="34" charset="0"/>
                <a:cs typeface="Arial" pitchFamily="34" charset="0"/>
              </a:rPr>
              <a:t>болады</a:t>
            </a:r>
            <a:endParaRPr lang="ru-RU" sz="1400" dirty="0">
              <a:solidFill>
                <a:srgbClr val="002060"/>
              </a:solidFill>
              <a:latin typeface="Arial" pitchFamily="34" charset="0"/>
              <a:cs typeface="Arial" pitchFamily="34" charset="0"/>
            </a:endParaRPr>
          </a:p>
        </p:txBody>
      </p:sp>
      <p:sp>
        <p:nvSpPr>
          <p:cNvPr id="2" name="Прямоугольник 1"/>
          <p:cNvSpPr/>
          <p:nvPr/>
        </p:nvSpPr>
        <p:spPr>
          <a:xfrm>
            <a:off x="666721" y="110289"/>
            <a:ext cx="9239280" cy="461665"/>
          </a:xfrm>
          <a:prstGeom prst="rect">
            <a:avLst/>
          </a:prstGeom>
        </p:spPr>
        <p:txBody>
          <a:bodyPr wrap="square">
            <a:spAutoFit/>
          </a:bodyPr>
          <a:lstStyle/>
          <a:p>
            <a:pPr algn="ctr" fontAlgn="ctr"/>
            <a:r>
              <a:rPr lang="ru-RU" sz="2400" b="1" dirty="0" smtClean="0">
                <a:solidFill>
                  <a:srgbClr val="002060"/>
                </a:solidFill>
                <a:latin typeface="Arial" pitchFamily="34" charset="0"/>
                <a:cs typeface="Arial" pitchFamily="34" charset="0"/>
              </a:rPr>
              <a:t>КӨМІР ӨНЕРКӘСІБІ</a:t>
            </a:r>
            <a:endParaRPr lang="ru-RU" sz="2400" b="1" dirty="0">
              <a:solidFill>
                <a:srgbClr val="002060"/>
              </a:solidFill>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pPr>
              <a:defRPr/>
            </a:pPr>
            <a:fld id="{8073E4F0-9D36-4481-BC2C-E98DA556E32B}" type="slidenum">
              <a:rPr lang="ru-RU" smtClean="0"/>
              <a:pPr>
                <a:defRPr/>
              </a:pPr>
              <a:t>22</a:t>
            </a:fld>
            <a:endParaRPr lang="ru-RU"/>
          </a:p>
        </p:txBody>
      </p:sp>
    </p:spTree>
    <p:extLst>
      <p:ext uri="{BB962C8B-B14F-4D97-AF65-F5344CB8AC3E}">
        <p14:creationId xmlns:p14="http://schemas.microsoft.com/office/powerpoint/2010/main" val="3643024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19"/>
          <p:cNvSpPr>
            <a:spLocks noChangeArrowheads="1"/>
          </p:cNvSpPr>
          <p:nvPr/>
        </p:nvSpPr>
        <p:spPr bwMode="auto">
          <a:xfrm>
            <a:off x="627725" y="836612"/>
            <a:ext cx="8813932" cy="5328691"/>
          </a:xfrm>
          <a:prstGeom prst="rect">
            <a:avLst/>
          </a:prstGeom>
          <a:noFill/>
          <a:ln/>
        </p:spPr>
        <p:style>
          <a:lnRef idx="1">
            <a:schemeClr val="accent1"/>
          </a:lnRef>
          <a:fillRef idx="2">
            <a:schemeClr val="accent1"/>
          </a:fillRef>
          <a:effectRef idx="1">
            <a:schemeClr val="accent1"/>
          </a:effectRef>
          <a:fontRef idx="minor">
            <a:schemeClr val="dk1"/>
          </a:fontRef>
        </p:style>
        <p:txBody>
          <a:bodyPr/>
          <a:lstStyle/>
          <a:p>
            <a:endParaRPr lang="ru-RU"/>
          </a:p>
        </p:txBody>
      </p:sp>
      <p:sp>
        <p:nvSpPr>
          <p:cNvPr id="6" name="Прямоугольник 5"/>
          <p:cNvSpPr/>
          <p:nvPr/>
        </p:nvSpPr>
        <p:spPr>
          <a:xfrm>
            <a:off x="2381232" y="2214554"/>
            <a:ext cx="3010962" cy="2062103"/>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dirty="0" smtClean="0">
                <a:latin typeface="Arial" pitchFamily="34" charset="0"/>
                <a:cs typeface="Arial" pitchFamily="34" charset="0"/>
              </a:rPr>
              <a:t>ҚР Индустрия </a:t>
            </a:r>
            <a:r>
              <a:rPr lang="ru-RU" sz="1600" dirty="0" err="1" smtClean="0">
                <a:latin typeface="Arial" pitchFamily="34" charset="0"/>
                <a:cs typeface="Arial" pitchFamily="34" charset="0"/>
              </a:rPr>
              <a:t>және жаңа технологиялар</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министрлігі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және </a:t>
            </a:r>
            <a:r>
              <a:rPr lang="ru-RU" sz="1600" dirty="0" smtClean="0">
                <a:latin typeface="Arial" pitchFamily="34" charset="0"/>
                <a:cs typeface="Arial" pitchFamily="34" charset="0"/>
              </a:rPr>
              <a:t>ҚХР Энергетика </a:t>
            </a:r>
            <a:r>
              <a:rPr lang="ru-RU" sz="1600" dirty="0" err="1" smtClean="0">
                <a:latin typeface="Arial" pitchFamily="34" charset="0"/>
                <a:cs typeface="Arial" pitchFamily="34" charset="0"/>
              </a:rPr>
              <a:t>бойынша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мемлекеттік</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басқармасы арасында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көмірді кешенді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қайта өңдеу саласында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ынтымақтастық туралы</a:t>
            </a:r>
            <a:endParaRPr lang="ru-RU" sz="1600" dirty="0">
              <a:latin typeface="Arial" pitchFamily="34" charset="0"/>
              <a:cs typeface="Arial" pitchFamily="34" charset="0"/>
            </a:endParaRPr>
          </a:p>
        </p:txBody>
      </p:sp>
      <p:sp>
        <p:nvSpPr>
          <p:cNvPr id="5127" name="Freeform 5"/>
          <p:cNvSpPr>
            <a:spLocks noEditPoints="1"/>
          </p:cNvSpPr>
          <p:nvPr/>
        </p:nvSpPr>
        <p:spPr bwMode="auto">
          <a:xfrm>
            <a:off x="715433" y="1000109"/>
            <a:ext cx="1403350" cy="1285884"/>
          </a:xfrm>
          <a:custGeom>
            <a:avLst/>
            <a:gdLst>
              <a:gd name="T0" fmla="*/ 2147483647 w 280"/>
              <a:gd name="T1" fmla="*/ 2147483647 h 320"/>
              <a:gd name="T2" fmla="*/ 2147483647 w 280"/>
              <a:gd name="T3" fmla="*/ 2147483647 h 320"/>
              <a:gd name="T4" fmla="*/ 2147483647 w 280"/>
              <a:gd name="T5" fmla="*/ 0 h 320"/>
              <a:gd name="T6" fmla="*/ 2147483647 w 280"/>
              <a:gd name="T7" fmla="*/ 2147483647 h 320"/>
              <a:gd name="T8" fmla="*/ 2147483647 w 280"/>
              <a:gd name="T9" fmla="*/ 2147483647 h 320"/>
              <a:gd name="T10" fmla="*/ 2147483647 w 280"/>
              <a:gd name="T11" fmla="*/ 2147483647 h 320"/>
              <a:gd name="T12" fmla="*/ 2147483647 w 280"/>
              <a:gd name="T13" fmla="*/ 2147483647 h 320"/>
              <a:gd name="T14" fmla="*/ 2147483647 w 280"/>
              <a:gd name="T15" fmla="*/ 2147483647 h 320"/>
              <a:gd name="T16" fmla="*/ 2147483647 w 280"/>
              <a:gd name="T17" fmla="*/ 2147483647 h 320"/>
              <a:gd name="T18" fmla="*/ 2147483647 w 280"/>
              <a:gd name="T19" fmla="*/ 2147483647 h 320"/>
              <a:gd name="T20" fmla="*/ 2147483647 w 280"/>
              <a:gd name="T21" fmla="*/ 2147483647 h 320"/>
              <a:gd name="T22" fmla="*/ 2147483647 w 280"/>
              <a:gd name="T23" fmla="*/ 2147483647 h 320"/>
              <a:gd name="T24" fmla="*/ 2147483647 w 280"/>
              <a:gd name="T25" fmla="*/ 2147483647 h 320"/>
              <a:gd name="T26" fmla="*/ 2147483647 w 280"/>
              <a:gd name="T27" fmla="*/ 2147483647 h 320"/>
              <a:gd name="T28" fmla="*/ 2147483647 w 280"/>
              <a:gd name="T29" fmla="*/ 2147483647 h 320"/>
              <a:gd name="T30" fmla="*/ 2147483647 w 280"/>
              <a:gd name="T31" fmla="*/ 2147483647 h 320"/>
              <a:gd name="T32" fmla="*/ 2147483647 w 280"/>
              <a:gd name="T33" fmla="*/ 2147483647 h 320"/>
              <a:gd name="T34" fmla="*/ 2147483647 w 280"/>
              <a:gd name="T35" fmla="*/ 2147483647 h 320"/>
              <a:gd name="T36" fmla="*/ 2147483647 w 280"/>
              <a:gd name="T37" fmla="*/ 2147483647 h 320"/>
              <a:gd name="T38" fmla="*/ 2147483647 w 280"/>
              <a:gd name="T39" fmla="*/ 2147483647 h 320"/>
              <a:gd name="T40" fmla="*/ 2147483647 w 280"/>
              <a:gd name="T41" fmla="*/ 2147483647 h 320"/>
              <a:gd name="T42" fmla="*/ 2147483647 w 280"/>
              <a:gd name="T43" fmla="*/ 2147483647 h 320"/>
              <a:gd name="T44" fmla="*/ 2147483647 w 280"/>
              <a:gd name="T45" fmla="*/ 2147483647 h 320"/>
              <a:gd name="T46" fmla="*/ 2147483647 w 280"/>
              <a:gd name="T47" fmla="*/ 2147483647 h 320"/>
              <a:gd name="T48" fmla="*/ 2147483647 w 280"/>
              <a:gd name="T49" fmla="*/ 2147483647 h 320"/>
              <a:gd name="T50" fmla="*/ 2147483647 w 280"/>
              <a:gd name="T51" fmla="*/ 2147483647 h 320"/>
              <a:gd name="T52" fmla="*/ 2147483647 w 280"/>
              <a:gd name="T53" fmla="*/ 2147483647 h 320"/>
              <a:gd name="T54" fmla="*/ 2147483647 w 280"/>
              <a:gd name="T55" fmla="*/ 2147483647 h 320"/>
              <a:gd name="T56" fmla="*/ 2147483647 w 280"/>
              <a:gd name="T57" fmla="*/ 2147483647 h 320"/>
              <a:gd name="T58" fmla="*/ 2147483647 w 280"/>
              <a:gd name="T59" fmla="*/ 2147483647 h 320"/>
              <a:gd name="T60" fmla="*/ 2147483647 w 280"/>
              <a:gd name="T61" fmla="*/ 2147483647 h 320"/>
              <a:gd name="T62" fmla="*/ 2147483647 w 280"/>
              <a:gd name="T63" fmla="*/ 2147483647 h 320"/>
              <a:gd name="T64" fmla="*/ 2147483647 w 280"/>
              <a:gd name="T65" fmla="*/ 2147483647 h 320"/>
              <a:gd name="T66" fmla="*/ 2147483647 w 280"/>
              <a:gd name="T67" fmla="*/ 2147483647 h 320"/>
              <a:gd name="T68" fmla="*/ 2147483647 w 280"/>
              <a:gd name="T69" fmla="*/ 2147483647 h 320"/>
              <a:gd name="T70" fmla="*/ 2147483647 w 280"/>
              <a:gd name="T71" fmla="*/ 2147483647 h 320"/>
              <a:gd name="T72" fmla="*/ 2147483647 w 280"/>
              <a:gd name="T73" fmla="*/ 2147483647 h 320"/>
              <a:gd name="T74" fmla="*/ 2147483647 w 280"/>
              <a:gd name="T75" fmla="*/ 2147483647 h 320"/>
              <a:gd name="T76" fmla="*/ 2147483647 w 280"/>
              <a:gd name="T77" fmla="*/ 2147483647 h 320"/>
              <a:gd name="T78" fmla="*/ 2147483647 w 280"/>
              <a:gd name="T79" fmla="*/ 2147483647 h 320"/>
              <a:gd name="T80" fmla="*/ 2147483647 w 280"/>
              <a:gd name="T81" fmla="*/ 2147483647 h 320"/>
              <a:gd name="T82" fmla="*/ 2147483647 w 280"/>
              <a:gd name="T83" fmla="*/ 2147483647 h 320"/>
              <a:gd name="T84" fmla="*/ 2147483647 w 280"/>
              <a:gd name="T85" fmla="*/ 2147483647 h 320"/>
              <a:gd name="T86" fmla="*/ 0 w 280"/>
              <a:gd name="T87" fmla="*/ 2147483647 h 320"/>
              <a:gd name="T88" fmla="*/ 0 w 280"/>
              <a:gd name="T89" fmla="*/ 2147483647 h 320"/>
              <a:gd name="T90" fmla="*/ 2147483647 w 280"/>
              <a:gd name="T91" fmla="*/ 2147483647 h 320"/>
              <a:gd name="T92" fmla="*/ 2147483647 w 280"/>
              <a:gd name="T93" fmla="*/ 2147483647 h 320"/>
              <a:gd name="T94" fmla="*/ 2147483647 w 280"/>
              <a:gd name="T95" fmla="*/ 2147483647 h 320"/>
              <a:gd name="T96" fmla="*/ 2147483647 w 280"/>
              <a:gd name="T97" fmla="*/ 2147483647 h 320"/>
              <a:gd name="T98" fmla="*/ 2147483647 w 280"/>
              <a:gd name="T99" fmla="*/ 2147483647 h 320"/>
              <a:gd name="T100" fmla="*/ 2147483647 w 280"/>
              <a:gd name="T101" fmla="*/ 2147483647 h 320"/>
              <a:gd name="T102" fmla="*/ 2147483647 w 280"/>
              <a:gd name="T103" fmla="*/ 2147483647 h 320"/>
              <a:gd name="T104" fmla="*/ 2147483647 w 280"/>
              <a:gd name="T105" fmla="*/ 2147483647 h 320"/>
              <a:gd name="T106" fmla="*/ 2147483647 w 280"/>
              <a:gd name="T107" fmla="*/ 2147483647 h 320"/>
              <a:gd name="T108" fmla="*/ 2147483647 w 280"/>
              <a:gd name="T109" fmla="*/ 2147483647 h 320"/>
              <a:gd name="T110" fmla="*/ 2147483647 w 280"/>
              <a:gd name="T111" fmla="*/ 2147483647 h 32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320">
                <a:moveTo>
                  <a:pt x="200" y="30"/>
                </a:moveTo>
                <a:cubicBezTo>
                  <a:pt x="210" y="19"/>
                  <a:pt x="224" y="8"/>
                  <a:pt x="242" y="2"/>
                </a:cubicBezTo>
                <a:cubicBezTo>
                  <a:pt x="242" y="0"/>
                  <a:pt x="242" y="0"/>
                  <a:pt x="242" y="0"/>
                </a:cubicBezTo>
                <a:cubicBezTo>
                  <a:pt x="241" y="0"/>
                  <a:pt x="224" y="0"/>
                  <a:pt x="206" y="11"/>
                </a:cubicBezTo>
                <a:cubicBezTo>
                  <a:pt x="188" y="21"/>
                  <a:pt x="169" y="41"/>
                  <a:pt x="166" y="81"/>
                </a:cubicBezTo>
                <a:cubicBezTo>
                  <a:pt x="167" y="81"/>
                  <a:pt x="167" y="81"/>
                  <a:pt x="167" y="81"/>
                </a:cubicBezTo>
                <a:cubicBezTo>
                  <a:pt x="167" y="81"/>
                  <a:pt x="169" y="78"/>
                  <a:pt x="171" y="72"/>
                </a:cubicBezTo>
                <a:cubicBezTo>
                  <a:pt x="175" y="64"/>
                  <a:pt x="182" y="51"/>
                  <a:pt x="192" y="38"/>
                </a:cubicBezTo>
                <a:cubicBezTo>
                  <a:pt x="272" y="113"/>
                  <a:pt x="272" y="113"/>
                  <a:pt x="272" y="113"/>
                </a:cubicBezTo>
                <a:cubicBezTo>
                  <a:pt x="280" y="106"/>
                  <a:pt x="280" y="106"/>
                  <a:pt x="280" y="106"/>
                </a:cubicBezTo>
                <a:lnTo>
                  <a:pt x="200" y="30"/>
                </a:lnTo>
                <a:close/>
                <a:moveTo>
                  <a:pt x="69" y="269"/>
                </a:moveTo>
                <a:cubicBezTo>
                  <a:pt x="55" y="269"/>
                  <a:pt x="43" y="280"/>
                  <a:pt x="43" y="294"/>
                </a:cubicBezTo>
                <a:cubicBezTo>
                  <a:pt x="43" y="309"/>
                  <a:pt x="55" y="320"/>
                  <a:pt x="69" y="320"/>
                </a:cubicBezTo>
                <a:cubicBezTo>
                  <a:pt x="83" y="320"/>
                  <a:pt x="94" y="309"/>
                  <a:pt x="94" y="294"/>
                </a:cubicBezTo>
                <a:cubicBezTo>
                  <a:pt x="94" y="280"/>
                  <a:pt x="83" y="269"/>
                  <a:pt x="69" y="269"/>
                </a:cubicBezTo>
                <a:close/>
                <a:moveTo>
                  <a:pt x="175" y="269"/>
                </a:moveTo>
                <a:cubicBezTo>
                  <a:pt x="160" y="269"/>
                  <a:pt x="149" y="280"/>
                  <a:pt x="149" y="294"/>
                </a:cubicBezTo>
                <a:cubicBezTo>
                  <a:pt x="149" y="309"/>
                  <a:pt x="160" y="320"/>
                  <a:pt x="175" y="320"/>
                </a:cubicBezTo>
                <a:cubicBezTo>
                  <a:pt x="189" y="320"/>
                  <a:pt x="200" y="309"/>
                  <a:pt x="200" y="294"/>
                </a:cubicBezTo>
                <a:cubicBezTo>
                  <a:pt x="200" y="280"/>
                  <a:pt x="189" y="269"/>
                  <a:pt x="175" y="269"/>
                </a:cubicBezTo>
                <a:close/>
                <a:moveTo>
                  <a:pt x="196" y="120"/>
                </a:moveTo>
                <a:cubicBezTo>
                  <a:pt x="184" y="120"/>
                  <a:pt x="184" y="120"/>
                  <a:pt x="184" y="120"/>
                </a:cubicBezTo>
                <a:cubicBezTo>
                  <a:pt x="178" y="103"/>
                  <a:pt x="178" y="103"/>
                  <a:pt x="178" y="103"/>
                </a:cubicBezTo>
                <a:cubicBezTo>
                  <a:pt x="155" y="99"/>
                  <a:pt x="155" y="99"/>
                  <a:pt x="155" y="99"/>
                </a:cubicBezTo>
                <a:cubicBezTo>
                  <a:pt x="144" y="66"/>
                  <a:pt x="144" y="66"/>
                  <a:pt x="144" y="66"/>
                </a:cubicBezTo>
                <a:cubicBezTo>
                  <a:pt x="111" y="68"/>
                  <a:pt x="111" y="68"/>
                  <a:pt x="111" y="68"/>
                </a:cubicBezTo>
                <a:cubicBezTo>
                  <a:pt x="109" y="93"/>
                  <a:pt x="109" y="93"/>
                  <a:pt x="109" y="93"/>
                </a:cubicBezTo>
                <a:cubicBezTo>
                  <a:pt x="78" y="92"/>
                  <a:pt x="78" y="92"/>
                  <a:pt x="78" y="92"/>
                </a:cubicBezTo>
                <a:cubicBezTo>
                  <a:pt x="78" y="102"/>
                  <a:pt x="78" y="102"/>
                  <a:pt x="78" y="102"/>
                </a:cubicBezTo>
                <a:cubicBezTo>
                  <a:pt x="60" y="101"/>
                  <a:pt x="60" y="101"/>
                  <a:pt x="60" y="101"/>
                </a:cubicBezTo>
                <a:cubicBezTo>
                  <a:pt x="57" y="128"/>
                  <a:pt x="57" y="128"/>
                  <a:pt x="57" y="128"/>
                </a:cubicBezTo>
                <a:cubicBezTo>
                  <a:pt x="196" y="128"/>
                  <a:pt x="196" y="128"/>
                  <a:pt x="196" y="128"/>
                </a:cubicBezTo>
                <a:lnTo>
                  <a:pt x="196" y="120"/>
                </a:lnTo>
                <a:close/>
                <a:moveTo>
                  <a:pt x="224" y="238"/>
                </a:moveTo>
                <a:cubicBezTo>
                  <a:pt x="203" y="238"/>
                  <a:pt x="203" y="238"/>
                  <a:pt x="203" y="238"/>
                </a:cubicBezTo>
                <a:cubicBezTo>
                  <a:pt x="211" y="139"/>
                  <a:pt x="211" y="139"/>
                  <a:pt x="211" y="139"/>
                </a:cubicBezTo>
                <a:cubicBezTo>
                  <a:pt x="34" y="139"/>
                  <a:pt x="34" y="139"/>
                  <a:pt x="34" y="139"/>
                </a:cubicBezTo>
                <a:cubicBezTo>
                  <a:pt x="41" y="238"/>
                  <a:pt x="41" y="238"/>
                  <a:pt x="41" y="238"/>
                </a:cubicBezTo>
                <a:cubicBezTo>
                  <a:pt x="15" y="238"/>
                  <a:pt x="15" y="238"/>
                  <a:pt x="15" y="238"/>
                </a:cubicBezTo>
                <a:cubicBezTo>
                  <a:pt x="15" y="228"/>
                  <a:pt x="15" y="228"/>
                  <a:pt x="15" y="228"/>
                </a:cubicBezTo>
                <a:cubicBezTo>
                  <a:pt x="29" y="228"/>
                  <a:pt x="29" y="228"/>
                  <a:pt x="29" y="228"/>
                </a:cubicBezTo>
                <a:cubicBezTo>
                  <a:pt x="29" y="212"/>
                  <a:pt x="29" y="212"/>
                  <a:pt x="29" y="212"/>
                </a:cubicBezTo>
                <a:cubicBezTo>
                  <a:pt x="0" y="212"/>
                  <a:pt x="0" y="212"/>
                  <a:pt x="0" y="212"/>
                </a:cubicBezTo>
                <a:cubicBezTo>
                  <a:pt x="0" y="253"/>
                  <a:pt x="0" y="253"/>
                  <a:pt x="0" y="253"/>
                </a:cubicBezTo>
                <a:cubicBezTo>
                  <a:pt x="15" y="253"/>
                  <a:pt x="15" y="253"/>
                  <a:pt x="15" y="253"/>
                </a:cubicBezTo>
                <a:cubicBezTo>
                  <a:pt x="42" y="253"/>
                  <a:pt x="42" y="253"/>
                  <a:pt x="42" y="253"/>
                </a:cubicBezTo>
                <a:cubicBezTo>
                  <a:pt x="43" y="262"/>
                  <a:pt x="43" y="262"/>
                  <a:pt x="43" y="262"/>
                </a:cubicBezTo>
                <a:cubicBezTo>
                  <a:pt x="202" y="262"/>
                  <a:pt x="202" y="262"/>
                  <a:pt x="202" y="262"/>
                </a:cubicBezTo>
                <a:cubicBezTo>
                  <a:pt x="202" y="253"/>
                  <a:pt x="202" y="253"/>
                  <a:pt x="202" y="253"/>
                </a:cubicBezTo>
                <a:cubicBezTo>
                  <a:pt x="224" y="253"/>
                  <a:pt x="224" y="253"/>
                  <a:pt x="224" y="253"/>
                </a:cubicBezTo>
                <a:cubicBezTo>
                  <a:pt x="224" y="263"/>
                  <a:pt x="224" y="263"/>
                  <a:pt x="224" y="263"/>
                </a:cubicBezTo>
                <a:cubicBezTo>
                  <a:pt x="240" y="263"/>
                  <a:pt x="240" y="263"/>
                  <a:pt x="240" y="263"/>
                </a:cubicBezTo>
                <a:cubicBezTo>
                  <a:pt x="240" y="228"/>
                  <a:pt x="240" y="228"/>
                  <a:pt x="240" y="228"/>
                </a:cubicBezTo>
                <a:cubicBezTo>
                  <a:pt x="224" y="228"/>
                  <a:pt x="224" y="228"/>
                  <a:pt x="224" y="228"/>
                </a:cubicBezTo>
                <a:lnTo>
                  <a:pt x="224" y="23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80147" tIns="40074" rIns="80147" bIns="40074"/>
          <a:lstStyle/>
          <a:p>
            <a:endParaRPr lang="ru-RU"/>
          </a:p>
        </p:txBody>
      </p:sp>
      <p:sp>
        <p:nvSpPr>
          <p:cNvPr id="12" name="Прямоугольник 11"/>
          <p:cNvSpPr/>
          <p:nvPr/>
        </p:nvSpPr>
        <p:spPr>
          <a:xfrm>
            <a:off x="5738818" y="2214554"/>
            <a:ext cx="3500462" cy="2062103"/>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dirty="0" smtClean="0">
                <a:latin typeface="Arial" pitchFamily="34" charset="0"/>
                <a:cs typeface="Arial" pitchFamily="34" charset="0"/>
              </a:rPr>
              <a:t>«</a:t>
            </a:r>
            <a:r>
              <a:rPr lang="ru-RU" sz="1600" dirty="0" err="1" smtClean="0">
                <a:latin typeface="Arial" pitchFamily="34" charset="0"/>
                <a:cs typeface="Arial" pitchFamily="34" charset="0"/>
              </a:rPr>
              <a:t>Цинхуа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қытай энергетикалық корпорациясы</a:t>
            </a:r>
            <a:r>
              <a:rPr lang="ru-RU" sz="1600" dirty="0" smtClean="0">
                <a:latin typeface="Arial" pitchFamily="34" charset="0"/>
                <a:cs typeface="Arial" pitchFamily="34" charset="0"/>
              </a:rPr>
              <a:t>» ААҚ, «</a:t>
            </a:r>
            <a:r>
              <a:rPr lang="en-US" sz="1600" dirty="0" smtClean="0">
                <a:latin typeface="Arial" pitchFamily="34" charset="0"/>
                <a:cs typeface="Arial" pitchFamily="34" charset="0"/>
              </a:rPr>
              <a:t>KAZNEX INVEST» </a:t>
            </a:r>
            <a:r>
              <a:rPr lang="ru-RU" sz="1600" dirty="0" smtClean="0">
                <a:latin typeface="Arial" pitchFamily="34" charset="0"/>
                <a:cs typeface="Arial" pitchFamily="34" charset="0"/>
              </a:rPr>
              <a:t>АҚ, «ҚДБ» АҚ </a:t>
            </a:r>
            <a:r>
              <a:rPr lang="ru-RU" sz="1600" dirty="0" err="1" smtClean="0">
                <a:latin typeface="Arial" pitchFamily="34" charset="0"/>
                <a:cs typeface="Arial" pitchFamily="34" charset="0"/>
              </a:rPr>
              <a:t>және </a:t>
            </a:r>
            <a:r>
              <a:rPr lang="ru-RU" sz="1600" dirty="0" smtClean="0">
                <a:latin typeface="Arial" pitchFamily="34" charset="0"/>
                <a:cs typeface="Arial" pitchFamily="34" charset="0"/>
              </a:rPr>
              <a:t>«Разрез «Кузнецкий» </a:t>
            </a:r>
            <a:r>
              <a:rPr lang="ru-RU" sz="1600" dirty="0" err="1" smtClean="0">
                <a:latin typeface="Arial" pitchFamily="34" charset="0"/>
                <a:cs typeface="Arial" pitchFamily="34" charset="0"/>
              </a:rPr>
              <a:t>ЖШС-нің  көмірді кешенді</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қайта өңдеу бойынша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жобаларды</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іске</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асыру</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саласында</a:t>
            </a:r>
            <a:r>
              <a:rPr lang="ru-RU" sz="1600" dirty="0" smtClean="0">
                <a:latin typeface="Arial" pitchFamily="34" charset="0"/>
                <a:cs typeface="Arial" pitchFamily="34" charset="0"/>
              </a:rPr>
              <a:t> </a:t>
            </a:r>
            <a:r>
              <a:rPr lang="ru-RU" sz="1600" dirty="0" err="1" smtClean="0">
                <a:latin typeface="Arial" pitchFamily="34" charset="0"/>
                <a:cs typeface="Arial" pitchFamily="34" charset="0"/>
              </a:rPr>
              <a:t>ынтымақтастық туралы</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sp>
        <p:nvSpPr>
          <p:cNvPr id="9" name="Прямоугольник 8"/>
          <p:cNvSpPr/>
          <p:nvPr/>
        </p:nvSpPr>
        <p:spPr>
          <a:xfrm>
            <a:off x="1952604" y="857232"/>
            <a:ext cx="7265593" cy="830997"/>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b="1" dirty="0" smtClean="0">
                <a:latin typeface="Arial" pitchFamily="34" charset="0"/>
                <a:cs typeface="Arial" pitchFamily="34" charset="0"/>
              </a:rPr>
              <a:t>2013 </a:t>
            </a:r>
            <a:r>
              <a:rPr lang="ru-RU" sz="1600" b="1" dirty="0" err="1" smtClean="0">
                <a:latin typeface="Arial" pitchFamily="34" charset="0"/>
                <a:cs typeface="Arial" pitchFamily="34" charset="0"/>
              </a:rPr>
              <a:t>жылда</a:t>
            </a:r>
            <a:r>
              <a:rPr lang="ru-RU" sz="1600" b="1" dirty="0" smtClean="0">
                <a:latin typeface="Arial" pitchFamily="34" charset="0"/>
                <a:cs typeface="Arial" pitchFamily="34" charset="0"/>
              </a:rPr>
              <a:t> ҚХР </a:t>
            </a:r>
            <a:r>
              <a:rPr lang="ru-RU" sz="1600" b="1" dirty="0" err="1" smtClean="0">
                <a:latin typeface="Arial" pitchFamily="34" charset="0"/>
                <a:cs typeface="Arial" pitchFamily="34" charset="0"/>
              </a:rPr>
              <a:t>Төрағасы </a:t>
            </a:r>
            <a:r>
              <a:rPr lang="ru-RU" sz="1600" b="1" dirty="0" smtClean="0">
                <a:latin typeface="Arial" pitchFamily="34" charset="0"/>
                <a:cs typeface="Arial" pitchFamily="34" charset="0"/>
              </a:rPr>
              <a:t>Синь </a:t>
            </a:r>
            <a:r>
              <a:rPr lang="ru-RU" sz="1600" b="1" dirty="0" err="1" smtClean="0">
                <a:latin typeface="Arial" pitchFamily="34" charset="0"/>
                <a:cs typeface="Arial" pitchFamily="34" charset="0"/>
              </a:rPr>
              <a:t>Цзинпиннің Қазақстан Республикасына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сапары</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кезінде</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екі</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Меморандумға қол қойылды</a:t>
            </a:r>
            <a:r>
              <a:rPr lang="ru-RU" sz="1600" b="1" dirty="0" smtClean="0">
                <a:latin typeface="Arial" pitchFamily="34" charset="0"/>
                <a:cs typeface="Arial" pitchFamily="34" charset="0"/>
              </a:rPr>
              <a:t>:</a:t>
            </a:r>
          </a:p>
          <a:p>
            <a:pPr algn="ctr">
              <a:defRPr/>
            </a:pPr>
            <a:endParaRPr lang="ru-RU" sz="1600" b="1" dirty="0"/>
          </a:p>
        </p:txBody>
      </p:sp>
      <p:sp>
        <p:nvSpPr>
          <p:cNvPr id="10" name="Прямоугольник 9"/>
          <p:cNvSpPr/>
          <p:nvPr/>
        </p:nvSpPr>
        <p:spPr>
          <a:xfrm>
            <a:off x="715433" y="4572008"/>
            <a:ext cx="8726223" cy="1077218"/>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ru-RU" sz="1600" b="1" dirty="0" err="1" smtClean="0">
                <a:latin typeface="Arial" pitchFamily="34" charset="0"/>
                <a:cs typeface="Arial" pitchFamily="34" charset="0"/>
              </a:rPr>
              <a:t>«ҚазМұнайГаз </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қайта өңдеу және </a:t>
            </a:r>
            <a:r>
              <a:rPr lang="ru-RU" sz="1600" b="1" dirty="0" smtClean="0">
                <a:latin typeface="Arial" pitchFamily="34" charset="0"/>
                <a:cs typeface="Arial" pitchFamily="34" charset="0"/>
              </a:rPr>
              <a:t>маркетинг» </a:t>
            </a:r>
            <a:r>
              <a:rPr lang="ru-RU" sz="1600" b="1" dirty="0" err="1" smtClean="0">
                <a:latin typeface="Arial" pitchFamily="34" charset="0"/>
                <a:cs typeface="Arial" pitchFamily="34" charset="0"/>
              </a:rPr>
              <a:t>АҚ-ы қазақстан көмірлерінің қайта өңдеу технологияларының техникалық және қаржылық-экономикалық көрсеткіштерін бағалау бойынша</a:t>
            </a:r>
            <a:r>
              <a:rPr lang="ru-RU" sz="1600" b="1" dirty="0" smtClean="0">
                <a:latin typeface="Arial" pitchFamily="34" charset="0"/>
                <a:cs typeface="Arial" pitchFamily="34" charset="0"/>
              </a:rPr>
              <a:t> </a:t>
            </a:r>
            <a:r>
              <a:rPr lang="ru-RU" sz="1600" b="1" dirty="0" err="1" smtClean="0">
                <a:latin typeface="Arial" pitchFamily="34" charset="0"/>
                <a:cs typeface="Arial" pitchFamily="34" charset="0"/>
              </a:rPr>
              <a:t>жұмыстар жүргізілуде</a:t>
            </a:r>
            <a:endParaRPr lang="ru-RU" sz="1600" b="1" dirty="0" smtClean="0">
              <a:latin typeface="Arial" pitchFamily="34" charset="0"/>
              <a:cs typeface="Arial" pitchFamily="34" charset="0"/>
            </a:endParaRPr>
          </a:p>
          <a:p>
            <a:pPr>
              <a:defRPr/>
            </a:pPr>
            <a:endParaRPr lang="ru-RU" sz="1600" dirty="0"/>
          </a:p>
        </p:txBody>
      </p:sp>
      <p:sp>
        <p:nvSpPr>
          <p:cNvPr id="14" name="Заголовок 1"/>
          <p:cNvSpPr>
            <a:spLocks noGrp="1"/>
          </p:cNvSpPr>
          <p:nvPr/>
        </p:nvSpPr>
        <p:spPr bwMode="auto">
          <a:xfrm>
            <a:off x="1" y="92747"/>
            <a:ext cx="9802537" cy="4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algn="r" fontAlgn="ctr"/>
            <a:endParaRPr lang="ru-RU" sz="1800" b="1" dirty="0">
              <a:latin typeface="+mn-lt"/>
              <a:ea typeface="+mn-ea"/>
              <a:cs typeface="Arial" pitchFamily="34" charset="0"/>
            </a:endParaRPr>
          </a:p>
        </p:txBody>
      </p:sp>
      <p:sp>
        <p:nvSpPr>
          <p:cNvPr id="2" name="Прямоугольник 1"/>
          <p:cNvSpPr/>
          <p:nvPr/>
        </p:nvSpPr>
        <p:spPr>
          <a:xfrm>
            <a:off x="617314" y="111734"/>
            <a:ext cx="8846078" cy="707886"/>
          </a:xfrm>
          <a:prstGeom prst="rect">
            <a:avLst/>
          </a:prstGeom>
        </p:spPr>
        <p:txBody>
          <a:bodyPr wrap="square">
            <a:spAutoFit/>
          </a:bodyPr>
          <a:lstStyle/>
          <a:p>
            <a:pPr algn="ctr"/>
            <a:r>
              <a:rPr lang="ru-RU" sz="2000" b="1" dirty="0" smtClean="0">
                <a:solidFill>
                  <a:srgbClr val="002060"/>
                </a:solidFill>
                <a:latin typeface="Arial" pitchFamily="34" charset="0"/>
                <a:cs typeface="Arial" pitchFamily="34" charset="0"/>
              </a:rPr>
              <a:t>КӨМІРДІ ҚОЛДАНУДЫҢ ТЕХНОЛОГИЯСЫН ЖӘНЕ БАЛАМАЛЫ ҚОЛДАНУЫН ДАМЫТУ</a:t>
            </a:r>
            <a:endParaRPr lang="ru-RU" sz="2000" b="1" dirty="0">
              <a:solidFill>
                <a:srgbClr val="002060"/>
              </a:solidFill>
              <a:latin typeface="Arial" pitchFamily="34" charset="0"/>
              <a:cs typeface="Arial" pitchFamily="34" charset="0"/>
            </a:endParaRPr>
          </a:p>
        </p:txBody>
      </p:sp>
      <p:sp>
        <p:nvSpPr>
          <p:cNvPr id="16" name="Стрелка вниз 15"/>
          <p:cNvSpPr/>
          <p:nvPr/>
        </p:nvSpPr>
        <p:spPr>
          <a:xfrm>
            <a:off x="3309926" y="1714488"/>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596206" y="1714488"/>
            <a:ext cx="48463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p:txBody>
          <a:bodyPr/>
          <a:lstStyle/>
          <a:p>
            <a:pPr>
              <a:defRPr/>
            </a:pPr>
            <a:fld id="{8073E4F0-9D36-4481-BC2C-E98DA556E32B}" type="slidenum">
              <a:rPr lang="ru-RU" smtClean="0"/>
              <a:pPr>
                <a:defRPr/>
              </a:pPr>
              <a:t>23</a:t>
            </a:fld>
            <a:endParaRPr lang="ru-RU"/>
          </a:p>
        </p:txBody>
      </p:sp>
    </p:spTree>
    <p:extLst>
      <p:ext uri="{BB962C8B-B14F-4D97-AF65-F5344CB8AC3E}">
        <p14:creationId xmlns:p14="http://schemas.microsoft.com/office/powerpoint/2010/main" val="4174295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nvSpPr>
        <p:spPr bwMode="auto">
          <a:xfrm>
            <a:off x="1" y="92747"/>
            <a:ext cx="9802537" cy="40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algn="r" fontAlgn="ctr"/>
            <a:endParaRPr lang="ru-RU" sz="1800" b="1" dirty="0">
              <a:latin typeface="+mn-lt"/>
              <a:ea typeface="+mn-ea"/>
              <a:cs typeface="Arial" pitchFamily="34" charset="0"/>
            </a:endParaRPr>
          </a:p>
        </p:txBody>
      </p:sp>
      <p:sp>
        <p:nvSpPr>
          <p:cNvPr id="2" name="Прямоугольник 1"/>
          <p:cNvSpPr/>
          <p:nvPr/>
        </p:nvSpPr>
        <p:spPr>
          <a:xfrm>
            <a:off x="992560" y="110289"/>
            <a:ext cx="8675348" cy="1015663"/>
          </a:xfrm>
          <a:prstGeom prst="rect">
            <a:avLst/>
          </a:prstGeom>
        </p:spPr>
        <p:txBody>
          <a:bodyPr wrap="square">
            <a:spAutoFit/>
          </a:bodyPr>
          <a:lstStyle/>
          <a:p>
            <a:pPr algn="ctr" fontAlgn="auto">
              <a:spcBef>
                <a:spcPts val="0"/>
              </a:spcBef>
              <a:spcAft>
                <a:spcPts val="0"/>
              </a:spcAft>
              <a:defRPr/>
            </a:pPr>
            <a:r>
              <a:rPr lang="ru-RU" sz="2000" b="1" dirty="0" smtClean="0">
                <a:solidFill>
                  <a:srgbClr val="002060"/>
                </a:solidFill>
                <a:latin typeface="Arial" pitchFamily="34" charset="0"/>
                <a:cs typeface="Arial" pitchFamily="34" charset="0"/>
              </a:rPr>
              <a:t>ҚАБАТТАРЫНДАҒЫ МЕТАНДЫ БАРЛАУДЫ ЖӘНЕ ӨНДІРУДІ ҰЙЫМДАСТЫРУ БОЙЫНША</a:t>
            </a:r>
          </a:p>
          <a:p>
            <a:pPr algn="ctr" fontAlgn="auto">
              <a:spcBef>
                <a:spcPts val="0"/>
              </a:spcBef>
              <a:spcAft>
                <a:spcPts val="0"/>
              </a:spcAft>
              <a:defRPr/>
            </a:pPr>
            <a:endParaRPr lang="ru-RU" sz="2000" b="1" dirty="0">
              <a:solidFill>
                <a:srgbClr val="002060"/>
              </a:solidFill>
              <a:latin typeface="Arial" pitchFamily="34" charset="0"/>
              <a:cs typeface="Arial" pitchFamily="34" charset="0"/>
            </a:endParaRPr>
          </a:p>
        </p:txBody>
      </p:sp>
      <p:pic>
        <p:nvPicPr>
          <p:cNvPr id="23" name="Picture 2"/>
          <p:cNvPicPr>
            <a:picLocks noChangeAspect="1" noChangeArrowheads="1"/>
          </p:cNvPicPr>
          <p:nvPr/>
        </p:nvPicPr>
        <p:blipFill>
          <a:blip r:embed="rId3"/>
          <a:srcRect/>
          <a:stretch>
            <a:fillRect/>
          </a:stretch>
        </p:blipFill>
        <p:spPr bwMode="auto">
          <a:xfrm>
            <a:off x="166654" y="1000108"/>
            <a:ext cx="4383840" cy="2523700"/>
          </a:xfrm>
          <a:prstGeom prst="rect">
            <a:avLst/>
          </a:prstGeom>
          <a:noFill/>
          <a:ln w="9525">
            <a:noFill/>
            <a:miter lim="800000"/>
            <a:headEnd/>
            <a:tailEnd/>
          </a:ln>
          <a:effectLst>
            <a:outerShdw blurRad="50800" dist="50800" dir="5400000" algn="ctr" rotWithShape="0">
              <a:schemeClr val="tx1">
                <a:alpha val="67000"/>
              </a:schemeClr>
            </a:outerShdw>
          </a:effectLst>
        </p:spPr>
      </p:pic>
      <p:pic>
        <p:nvPicPr>
          <p:cNvPr id="24" name="Picture 10"/>
          <p:cNvPicPr>
            <a:picLocks noChangeArrowheads="1"/>
          </p:cNvPicPr>
          <p:nvPr/>
        </p:nvPicPr>
        <p:blipFill>
          <a:blip r:embed="rId4"/>
          <a:srcRect/>
          <a:stretch>
            <a:fillRect/>
          </a:stretch>
        </p:blipFill>
        <p:spPr bwMode="auto">
          <a:xfrm>
            <a:off x="189748" y="3573016"/>
            <a:ext cx="4383840" cy="2736304"/>
          </a:xfrm>
          <a:prstGeom prst="rect">
            <a:avLst/>
          </a:prstGeom>
          <a:noFill/>
          <a:ln w="12700">
            <a:noFill/>
            <a:miter lim="800000"/>
            <a:headEnd/>
            <a:tailEnd/>
          </a:ln>
          <a:effectLst>
            <a:outerShdw blurRad="1066800" dist="35921" dir="2700000" algn="ctr" rotWithShape="0">
              <a:schemeClr val="tx1">
                <a:alpha val="31000"/>
              </a:schemeClr>
            </a:outerShdw>
          </a:effectLst>
        </p:spPr>
      </p:pic>
      <p:sp>
        <p:nvSpPr>
          <p:cNvPr id="3" name="Прямоугольник 2"/>
          <p:cNvSpPr/>
          <p:nvPr/>
        </p:nvSpPr>
        <p:spPr>
          <a:xfrm>
            <a:off x="4810124" y="1142984"/>
            <a:ext cx="4992413" cy="3785652"/>
          </a:xfrm>
          <a:prstGeom prst="rect">
            <a:avLst/>
          </a:prstGeom>
        </p:spPr>
        <p:txBody>
          <a:bodyPr wrap="square">
            <a:spAutoFit/>
          </a:bodyPr>
          <a:lstStyle/>
          <a:p>
            <a:pPr marL="457200" indent="-457200" algn="just" defTabSz="914400">
              <a:buFont typeface="Wingdings" pitchFamily="2" charset="2"/>
              <a:buChar char="ü"/>
            </a:pPr>
            <a:r>
              <a:rPr lang="ru-RU" sz="2400" dirty="0" err="1" smtClean="0">
                <a:solidFill>
                  <a:srgbClr val="002060"/>
                </a:solidFill>
                <a:latin typeface="Arial" pitchFamily="34" charset="0"/>
                <a:cs typeface="Arial" pitchFamily="34" charset="0"/>
              </a:rPr>
              <a:t>Көмір қабаттарындағы </a:t>
            </a:r>
            <a:r>
              <a:rPr lang="ru-RU" sz="2400" dirty="0" smtClean="0">
                <a:solidFill>
                  <a:srgbClr val="002060"/>
                </a:solidFill>
                <a:latin typeface="Arial" pitchFamily="34" charset="0"/>
                <a:cs typeface="Arial" pitchFamily="34" charset="0"/>
              </a:rPr>
              <a:t>метан </a:t>
            </a:r>
            <a:r>
              <a:rPr lang="ru-RU" sz="2400" dirty="0" err="1" smtClean="0">
                <a:solidFill>
                  <a:srgbClr val="002060"/>
                </a:solidFill>
                <a:latin typeface="Arial" pitchFamily="34" charset="0"/>
                <a:cs typeface="Arial" pitchFamily="34" charset="0"/>
              </a:rPr>
              <a:t>қорларының бағаланған қоры шамамен</a:t>
            </a:r>
            <a:r>
              <a:rPr lang="ru-RU" sz="2400" dirty="0" smtClean="0">
                <a:solidFill>
                  <a:srgbClr val="002060"/>
                </a:solidFill>
                <a:latin typeface="Arial" pitchFamily="34" charset="0"/>
                <a:cs typeface="Arial" pitchFamily="34" charset="0"/>
              </a:rPr>
              <a:t> 490 млрд. м</a:t>
            </a:r>
            <a:r>
              <a:rPr lang="ru-RU" sz="2400" baseline="30000" dirty="0" smtClean="0">
                <a:solidFill>
                  <a:srgbClr val="002060"/>
                </a:solidFill>
                <a:latin typeface="Arial" pitchFamily="34" charset="0"/>
                <a:cs typeface="Arial" pitchFamily="34" charset="0"/>
              </a:rPr>
              <a:t>3</a:t>
            </a:r>
            <a:r>
              <a:rPr lang="ru-RU" sz="2400" dirty="0" smtClean="0">
                <a:solidFill>
                  <a:srgbClr val="002060"/>
                </a:solidFill>
                <a:latin typeface="Arial" pitchFamily="34" charset="0"/>
                <a:cs typeface="Arial" pitchFamily="34" charset="0"/>
              </a:rPr>
              <a:t> </a:t>
            </a:r>
            <a:r>
              <a:rPr lang="ru-RU" sz="2400" dirty="0" err="1" smtClean="0">
                <a:solidFill>
                  <a:srgbClr val="002060"/>
                </a:solidFill>
                <a:latin typeface="Arial" pitchFamily="34" charset="0"/>
                <a:cs typeface="Arial" pitchFamily="34" charset="0"/>
              </a:rPr>
              <a:t>құрайды</a:t>
            </a:r>
            <a:endParaRPr lang="ru-RU" sz="2400" dirty="0" smtClean="0">
              <a:solidFill>
                <a:srgbClr val="002060"/>
              </a:solidFill>
              <a:latin typeface="Arial" pitchFamily="34" charset="0"/>
              <a:cs typeface="Arial" pitchFamily="34" charset="0"/>
            </a:endParaRPr>
          </a:p>
          <a:p>
            <a:pPr marL="457200" indent="-457200" algn="just" defTabSz="914400">
              <a:buFont typeface="Wingdings" pitchFamily="2" charset="2"/>
              <a:buChar char="ü"/>
            </a:pPr>
            <a:endParaRPr lang="ru-RU" sz="2400" dirty="0" smtClean="0">
              <a:solidFill>
                <a:srgbClr val="002060"/>
              </a:solidFill>
              <a:latin typeface="Arial" pitchFamily="34" charset="0"/>
              <a:cs typeface="Arial" pitchFamily="34" charset="0"/>
            </a:endParaRPr>
          </a:p>
          <a:p>
            <a:pPr algn="just" defTabSz="914400">
              <a:buFont typeface="Wingdings" pitchFamily="2" charset="2"/>
              <a:buChar char="ü"/>
            </a:pPr>
            <a:r>
              <a:rPr lang="ru-RU" sz="2400" dirty="0" smtClean="0">
                <a:solidFill>
                  <a:srgbClr val="002060"/>
                </a:solidFill>
                <a:latin typeface="Arial" pitchFamily="34" charset="0"/>
                <a:cs typeface="Arial" pitchFamily="34" charset="0"/>
              </a:rPr>
              <a:t>  Осы </a:t>
            </a:r>
            <a:r>
              <a:rPr lang="ru-RU" sz="2400" dirty="0" err="1" smtClean="0">
                <a:solidFill>
                  <a:srgbClr val="002060"/>
                </a:solidFill>
                <a:latin typeface="Arial" pitchFamily="34" charset="0"/>
                <a:cs typeface="Arial" pitchFamily="34" charset="0"/>
              </a:rPr>
              <a:t>қорларды барлау</a:t>
            </a:r>
            <a:r>
              <a:rPr lang="ru-RU" sz="2400" dirty="0" smtClean="0">
                <a:solidFill>
                  <a:srgbClr val="002060"/>
                </a:solidFill>
                <a:latin typeface="Arial" pitchFamily="34" charset="0"/>
                <a:cs typeface="Arial" pitchFamily="34" charset="0"/>
              </a:rPr>
              <a:t> </a:t>
            </a:r>
            <a:r>
              <a:rPr lang="ru-RU" sz="2400" dirty="0" err="1" smtClean="0">
                <a:solidFill>
                  <a:srgbClr val="002060"/>
                </a:solidFill>
                <a:latin typeface="Arial" pitchFamily="34" charset="0"/>
                <a:cs typeface="Arial" pitchFamily="34" charset="0"/>
              </a:rPr>
              <a:t>және теңгерімге қою үрдісі енді</a:t>
            </a:r>
            <a:r>
              <a:rPr lang="ru-RU" sz="2400" dirty="0" smtClean="0">
                <a:solidFill>
                  <a:srgbClr val="002060"/>
                </a:solidFill>
                <a:latin typeface="Arial" pitchFamily="34" charset="0"/>
                <a:cs typeface="Arial" pitchFamily="34" charset="0"/>
              </a:rPr>
              <a:t> </a:t>
            </a:r>
            <a:r>
              <a:rPr lang="ru-RU" sz="2400" dirty="0" err="1" smtClean="0">
                <a:solidFill>
                  <a:srgbClr val="002060"/>
                </a:solidFill>
                <a:latin typeface="Arial" pitchFamily="34" charset="0"/>
                <a:cs typeface="Arial" pitchFamily="34" charset="0"/>
              </a:rPr>
              <a:t>басталды</a:t>
            </a:r>
            <a:r>
              <a:rPr lang="ru-RU" sz="2400" dirty="0" smtClean="0">
                <a:solidFill>
                  <a:srgbClr val="002060"/>
                </a:solidFill>
                <a:latin typeface="Arial" pitchFamily="34" charset="0"/>
                <a:cs typeface="Arial" pitchFamily="34" charset="0"/>
              </a:rPr>
              <a:t> </a:t>
            </a:r>
            <a:r>
              <a:rPr lang="ru-RU" sz="2400" dirty="0" err="1" smtClean="0">
                <a:solidFill>
                  <a:srgbClr val="002060"/>
                </a:solidFill>
                <a:latin typeface="Arial" pitchFamily="34" charset="0"/>
                <a:cs typeface="Arial" pitchFamily="34" charset="0"/>
              </a:rPr>
              <a:t>және </a:t>
            </a:r>
            <a:r>
              <a:rPr lang="ru-RU" sz="2400" dirty="0" smtClean="0">
                <a:solidFill>
                  <a:srgbClr val="002060"/>
                </a:solidFill>
                <a:latin typeface="Arial" pitchFamily="34" charset="0"/>
                <a:cs typeface="Arial" pitchFamily="34" charset="0"/>
              </a:rPr>
              <a:t>«</a:t>
            </a:r>
            <a:r>
              <a:rPr lang="ru-RU" sz="2400" dirty="0" err="1" smtClean="0">
                <a:solidFill>
                  <a:srgbClr val="002060"/>
                </a:solidFill>
                <a:latin typeface="Arial" pitchFamily="34" charset="0"/>
                <a:cs typeface="Arial" pitchFamily="34" charset="0"/>
              </a:rPr>
              <a:t>Қазгеология</a:t>
            </a:r>
            <a:r>
              <a:rPr lang="ru-RU" sz="2400" dirty="0" smtClean="0">
                <a:solidFill>
                  <a:srgbClr val="002060"/>
                </a:solidFill>
                <a:latin typeface="Arial" pitchFamily="34" charset="0"/>
                <a:cs typeface="Arial" pitchFamily="34" charset="0"/>
              </a:rPr>
              <a:t>» АҚ </a:t>
            </a:r>
            <a:r>
              <a:rPr lang="ru-RU" sz="2400" dirty="0" err="1" smtClean="0">
                <a:solidFill>
                  <a:srgbClr val="002060"/>
                </a:solidFill>
                <a:latin typeface="Arial" pitchFamily="34" charset="0"/>
                <a:cs typeface="Arial" pitchFamily="34" charset="0"/>
              </a:rPr>
              <a:t>компаниясымен</a:t>
            </a:r>
            <a:r>
              <a:rPr lang="ru-RU" sz="2400" dirty="0" smtClean="0">
                <a:solidFill>
                  <a:srgbClr val="002060"/>
                </a:solidFill>
                <a:latin typeface="Arial" pitchFamily="34" charset="0"/>
                <a:cs typeface="Arial" pitchFamily="34" charset="0"/>
              </a:rPr>
              <a:t> </a:t>
            </a:r>
            <a:r>
              <a:rPr lang="ru-RU" sz="2400" dirty="0" err="1" smtClean="0">
                <a:solidFill>
                  <a:srgbClr val="002060"/>
                </a:solidFill>
                <a:latin typeface="Arial" pitchFamily="34" charset="0"/>
                <a:cs typeface="Arial" pitchFamily="34" charset="0"/>
              </a:rPr>
              <a:t>жүргізілуде</a:t>
            </a:r>
            <a:endParaRPr lang="ru-RU" sz="2400" dirty="0" smtClean="0">
              <a:solidFill>
                <a:srgbClr val="002060"/>
              </a:solidFill>
              <a:latin typeface="Arial" pitchFamily="34" charset="0"/>
              <a:cs typeface="Arial" pitchFamily="34" charset="0"/>
            </a:endParaRPr>
          </a:p>
          <a:p>
            <a:pPr lvl="0" algn="just" defTabSz="914400"/>
            <a:endParaRPr lang="ru-RU" sz="2400" dirty="0" smtClean="0">
              <a:solidFill>
                <a:srgbClr val="002060"/>
              </a:solidFill>
              <a:latin typeface="Arial" charset="0"/>
            </a:endParaRPr>
          </a:p>
        </p:txBody>
      </p:sp>
      <p:sp>
        <p:nvSpPr>
          <p:cNvPr id="8" name="Номер слайда 7"/>
          <p:cNvSpPr>
            <a:spLocks noGrp="1"/>
          </p:cNvSpPr>
          <p:nvPr>
            <p:ph type="sldNum" sz="quarter" idx="12"/>
          </p:nvPr>
        </p:nvSpPr>
        <p:spPr/>
        <p:txBody>
          <a:bodyPr/>
          <a:lstStyle/>
          <a:p>
            <a:pPr>
              <a:defRPr/>
            </a:pPr>
            <a:fld id="{05D65FA5-94AE-4A7F-AD0F-4421D4B88FA1}" type="slidenum">
              <a:rPr lang="ru-RU" smtClean="0"/>
              <a:pPr>
                <a:defRPr/>
              </a:pPr>
              <a:t>24</a:t>
            </a:fld>
            <a:endParaRPr lang="ru-RU"/>
          </a:p>
        </p:txBody>
      </p:sp>
    </p:spTree>
    <p:extLst>
      <p:ext uri="{BB962C8B-B14F-4D97-AF65-F5344CB8AC3E}">
        <p14:creationId xmlns:p14="http://schemas.microsoft.com/office/powerpoint/2010/main" val="203202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38224" y="2500306"/>
            <a:ext cx="7786742" cy="707886"/>
          </a:xfrm>
          <a:prstGeom prst="rect">
            <a:avLst/>
          </a:prstGeom>
        </p:spPr>
        <p:txBody>
          <a:bodyPr wrap="square">
            <a:spAutoFit/>
          </a:bodyPr>
          <a:lstStyle/>
          <a:p>
            <a:pPr algn="ctr"/>
            <a:r>
              <a:rPr lang="kk-KZ" sz="4000" b="1" dirty="0" smtClean="0">
                <a:solidFill>
                  <a:srgbClr val="002060"/>
                </a:solidFill>
                <a:latin typeface="Arial" charset="0"/>
                <a:cs typeface="Arial" charset="0"/>
              </a:rPr>
              <a:t>НАЗАРЛАРЫҢЫЗҒА РАХМЕТ!</a:t>
            </a:r>
            <a:endParaRPr lang="ru-RU" sz="5400" dirty="0">
              <a:solidFill>
                <a:srgbClr val="002060"/>
              </a:solidFill>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pPr>
              <a:defRPr/>
            </a:pPr>
            <a:fld id="{05D65FA5-94AE-4A7F-AD0F-4421D4B88FA1}"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khmetov_d\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04" y="1228502"/>
            <a:ext cx="7536900" cy="484370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04528" y="5013176"/>
            <a:ext cx="12241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p:txBody>
          <a:bodyPr/>
          <a:lstStyle/>
          <a:p>
            <a:pPr>
              <a:defRPr/>
            </a:pPr>
            <a:fld id="{8073E4F0-9D36-4481-BC2C-E98DA556E32B}" type="slidenum">
              <a:rPr lang="ru-RU" smtClean="0"/>
              <a:pPr>
                <a:defRPr/>
              </a:pPr>
              <a:t>2</a:t>
            </a:fld>
            <a:endParaRPr lang="ru-RU"/>
          </a:p>
        </p:txBody>
      </p:sp>
      <p:sp>
        <p:nvSpPr>
          <p:cNvPr id="8" name="Заголовок 1"/>
          <p:cNvSpPr>
            <a:spLocks noGrp="1"/>
          </p:cNvSpPr>
          <p:nvPr/>
        </p:nvSpPr>
        <p:spPr bwMode="auto">
          <a:xfrm>
            <a:off x="1928664" y="92747"/>
            <a:ext cx="7873874"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ru-RU" sz="2400" b="1" dirty="0" smtClean="0">
                <a:solidFill>
                  <a:srgbClr val="002060"/>
                </a:solidFill>
                <a:latin typeface="Arial" pitchFamily="34" charset="0"/>
                <a:ea typeface="+mn-ea"/>
                <a:cs typeface="Arial" pitchFamily="34" charset="0"/>
              </a:rPr>
              <a:t> ӘЛЕМДІК ЭНЕРГИЯНЫ ТҰТЫНУ</a:t>
            </a:r>
            <a:endParaRPr lang="ru-RU" sz="2400" b="1" dirty="0">
              <a:solidFill>
                <a:srgbClr val="002060"/>
              </a:solidFill>
              <a:latin typeface="Arial" pitchFamily="34" charset="0"/>
              <a:ea typeface="+mn-ea"/>
              <a:cs typeface="Arial" pitchFamily="34" charset="0"/>
            </a:endParaRPr>
          </a:p>
        </p:txBody>
      </p:sp>
      <p:pic>
        <p:nvPicPr>
          <p:cNvPr id="9" name="Picture 4" descr="C:\Users\markinayv\Desktop\1111111.jpg"/>
          <p:cNvPicPr>
            <a:picLocks noChangeAspect="1" noChangeArrowheads="1"/>
          </p:cNvPicPr>
          <p:nvPr/>
        </p:nvPicPr>
        <p:blipFill>
          <a:blip r:embed="rId3"/>
          <a:srcRect/>
          <a:stretch>
            <a:fillRect/>
          </a:stretch>
        </p:blipFill>
        <p:spPr bwMode="auto">
          <a:xfrm>
            <a:off x="0" y="0"/>
            <a:ext cx="1738290" cy="6858000"/>
          </a:xfrm>
          <a:prstGeom prst="rect">
            <a:avLst/>
          </a:prstGeom>
          <a:noFill/>
          <a:ln w="15875">
            <a:noFill/>
            <a:miter lim="800000"/>
            <a:headEnd/>
            <a:tailEnd/>
          </a:ln>
        </p:spPr>
      </p:pic>
    </p:spTree>
    <p:extLst>
      <p:ext uri="{BB962C8B-B14F-4D97-AF65-F5344CB8AC3E}">
        <p14:creationId xmlns:p14="http://schemas.microsoft.com/office/powerpoint/2010/main" val="1286689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Box 163">
            <a:hlinkClick r:id="rId3" action="ppaction://hlinksldjump"/>
          </p:cNvPr>
          <p:cNvSpPr txBox="1"/>
          <p:nvPr/>
        </p:nvSpPr>
        <p:spPr>
          <a:xfrm>
            <a:off x="452407" y="1643050"/>
            <a:ext cx="9286940" cy="1754326"/>
          </a:xfrm>
          <a:prstGeom prst="rect">
            <a:avLst/>
          </a:prstGeom>
          <a:noFill/>
        </p:spPr>
        <p:txBody>
          <a:bodyPr wrap="square" rtlCol="0">
            <a:spAutoFit/>
          </a:bodyPr>
          <a:lstStyle/>
          <a:p>
            <a:pPr algn="ctr"/>
            <a:r>
              <a:rPr lang="ru-RU" sz="3600" b="1" dirty="0" err="1" smtClean="0">
                <a:solidFill>
                  <a:srgbClr val="002060"/>
                </a:solidFill>
                <a:latin typeface="Arial" pitchFamily="34" charset="0"/>
                <a:cs typeface="Arial" pitchFamily="34" charset="0"/>
              </a:rPr>
              <a:t>Қазақстанның</a:t>
            </a:r>
            <a:r>
              <a:rPr lang="ru-RU" sz="3600" b="1" dirty="0" smtClean="0">
                <a:solidFill>
                  <a:srgbClr val="002060"/>
                </a:solidFill>
                <a:latin typeface="Arial" pitchFamily="34" charset="0"/>
                <a:cs typeface="Arial" pitchFamily="34" charset="0"/>
              </a:rPr>
              <a:t> электр энергетикасы </a:t>
            </a:r>
            <a:r>
              <a:rPr lang="ru-RU" sz="2800" b="1" dirty="0" smtClean="0">
                <a:solidFill>
                  <a:srgbClr val="0070C0"/>
                </a:solidFill>
              </a:rPr>
              <a:t> </a:t>
            </a:r>
          </a:p>
          <a:p>
            <a:pPr algn="ctr"/>
            <a:r>
              <a:rPr lang="ru-RU" sz="7200" b="1" dirty="0" smtClean="0">
                <a:solidFill>
                  <a:schemeClr val="accent2"/>
                </a:solidFill>
                <a:latin typeface="Arial" pitchFamily="34" charset="0"/>
                <a:cs typeface="Arial" pitchFamily="34" charset="0"/>
              </a:rPr>
              <a:t>2014 – 2015 </a:t>
            </a:r>
            <a:r>
              <a:rPr lang="ru-RU" sz="7200" b="1" dirty="0" err="1" smtClean="0">
                <a:solidFill>
                  <a:schemeClr val="accent2"/>
                </a:solidFill>
                <a:latin typeface="Arial" pitchFamily="34" charset="0"/>
                <a:cs typeface="Arial" pitchFamily="34" charset="0"/>
              </a:rPr>
              <a:t>жылдар</a:t>
            </a:r>
            <a:endParaRPr lang="ru-RU" sz="7200" b="1" dirty="0">
              <a:solidFill>
                <a:schemeClr val="accent2"/>
              </a:solidFill>
              <a:latin typeface="Arial" pitchFamily="34" charset="0"/>
              <a:cs typeface="Arial" pitchFamily="34" charset="0"/>
            </a:endParaRPr>
          </a:p>
        </p:txBody>
      </p:sp>
      <p:pic>
        <p:nvPicPr>
          <p:cNvPr id="5" name="Изображение 15" descr="Без заголовка.png"/>
          <p:cNvPicPr>
            <a:picLocks noChangeAspect="1"/>
          </p:cNvPicPr>
          <p:nvPr/>
        </p:nvPicPr>
        <p:blipFill>
          <a:blip r:embed="rId4"/>
          <a:srcRect/>
          <a:stretch>
            <a:fillRect/>
          </a:stretch>
        </p:blipFill>
        <p:spPr bwMode="auto">
          <a:xfrm>
            <a:off x="380968" y="4357694"/>
            <a:ext cx="9215502" cy="1142984"/>
          </a:xfrm>
          <a:prstGeom prst="rect">
            <a:avLst/>
          </a:prstGeom>
          <a:noFill/>
          <a:ln w="9525">
            <a:noFill/>
            <a:miter lim="800000"/>
            <a:headEnd/>
            <a:tailEnd/>
          </a:ln>
        </p:spPr>
      </p:pic>
      <p:sp>
        <p:nvSpPr>
          <p:cNvPr id="6" name="Номер слайда 5"/>
          <p:cNvSpPr>
            <a:spLocks noGrp="1"/>
          </p:cNvSpPr>
          <p:nvPr>
            <p:ph type="sldNum" sz="quarter" idx="12"/>
          </p:nvPr>
        </p:nvSpPr>
        <p:spPr/>
        <p:txBody>
          <a:bodyPr/>
          <a:lstStyle/>
          <a:p>
            <a:pPr>
              <a:defRPr/>
            </a:pPr>
            <a:fld id="{05D65FA5-94AE-4A7F-AD0F-4421D4B88FA1}" type="slidenum">
              <a:rPr lang="ru-RU" smtClean="0"/>
              <a:pPr>
                <a:defRPr/>
              </a:pPr>
              <a:t>3</a:t>
            </a:fld>
            <a:endParaRPr lang="ru-RU"/>
          </a:p>
        </p:txBody>
      </p:sp>
    </p:spTree>
    <p:extLst>
      <p:ext uri="{BB962C8B-B14F-4D97-AF65-F5344CB8AC3E}">
        <p14:creationId xmlns:p14="http://schemas.microsoft.com/office/powerpoint/2010/main" val="3410468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bwMode="auto">
          <a:xfrm>
            <a:off x="1881165" y="92747"/>
            <a:ext cx="792137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000" b="1" dirty="0" smtClean="0">
                <a:solidFill>
                  <a:srgbClr val="002060"/>
                </a:solidFill>
                <a:latin typeface="Arial" pitchFamily="34" charset="0"/>
                <a:ea typeface="+mn-ea"/>
                <a:cs typeface="Arial" pitchFamily="34" charset="0"/>
              </a:rPr>
              <a:t>ҚАЗАҚСТАННЫҢ ЭЛЕКТР ЭНЕРГЕТИКАСЫ</a:t>
            </a:r>
            <a:endParaRPr lang="ru-RU" sz="2000" b="1" dirty="0">
              <a:solidFill>
                <a:srgbClr val="002060"/>
              </a:solidFill>
              <a:latin typeface="Arial" pitchFamily="34" charset="0"/>
              <a:ea typeface="+mn-ea"/>
              <a:cs typeface="Arial" pitchFamily="34" charset="0"/>
            </a:endParaRPr>
          </a:p>
        </p:txBody>
      </p:sp>
      <p:sp>
        <p:nvSpPr>
          <p:cNvPr id="2050" name="AutoShape 2"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MTEhUUExQUFRUXFhcUGBcXGBUUFBQUFRQXFxUVGBUYHCggGBolHBQUITEhJSkrLi4uFx8zODMsNygtLisBCgoKDg0OFxAQFywcHBwsLCwsLCwsLCwsLCwsLCwsLCwsLCwsLCwsLCwsLCwsLCwsLCw3Mjc3LDcsLCsrNysrK//AABEIALcBEwMBIgACEQEDEQH/xAAcAAACAgMBAQAAAAAAAAAAAAAEBQMGAAECBwj/xAA9EAABAwMCBAQEBAUDAwUBAAABAAIRAwQhMUEFElFhBiJxgRORofAyscHRFEJS4fFicqIVM1MXI5LC0gf/xAAZAQADAQEBAAAAAAAAAAAAAAAAAQIDBAX/xAAgEQEBAAMBAAIDAQEAAAAAAAAAAQIDESETMRJBUQRC/9oADAMBAAIRAxEAPwDzEKeg0LhlNadU5VdS7q1Mwu7dsoP4wOUVbVoQDinSYW51Si7sYMjZEiuENfXJhI0TLjaVzXuMJXmZCZ8Noc4ygAaVTKPtrgEgOQN8OR0KLmQD99ETLULVYl9G5IRtCsXmACT0Ak/IIDhxhc07V1R0NBcToBkq1cJ8F3FUgvHwm94Lvlt7q/8AA/DNK3Hlbndxy4+6jLZI1w05ZPO6HhN1OmH1t9GjAH+4/tCsPhiuxkta0NAOgG/XucK4cS4fzsLe2PXZeaVi6hVPrBHvqsrncm+OuYPRWXfcD2WPE659VVrHioO6cW1+DupaeGDaAJUjWQhDdQtOu0gY1bgAsHUkfSVMy4z99lUeNcSDXU8/zfoUztuIgwjierHTqSpCUoo3WYRwqqLD+0j2AoWvaz/ZE06kqdtMJDiv1bIDVoI9BKHuuBUajc02kegmVanW4KXXFEsMt03CfaOR5l4h8DFoL6EnfkOsf6T+hVUt6UEg7GM6r3YAOEiFRvGfhnmJq0RDtXN/q7jutte39Vhs1fvFQKxhZSq9UO5xkgjRdNXS527unJkIm0eeXVR03KepTgSEg0bjusS9z8rEA5NYa4S28fOiYPsPLgpa2gZhBAKbzoj7YrsWKI4bw5zyQATCAmocOc9vNPbRcULFzzB+ibWzHMHLkZ00+amo0eVw9UGQ1OEuaTAkBd03cjcK28QLPh+WJg5/sqJdXJBISlCY2nPkrv8A6aIW7A1KjgxjS5x0H6k7DuvSvDfhQMh1Xzv1j+VvYDc90sspF4a7l9KZ4c8FVK5Dqksp/wDJw7DYd16jwjgVKiIpsa0dgPz3TW3tB8lNXqMYOsLDLK1269MxchgAXQqBAPvAc+yFFyVn1tzgh9+C8tA2PyGhVL8WWXm5hvr9VZrm6A9dVWeM8SbMEjIPz2Tx+2ednCB1GNFunePYu3H3QF9d8ogDK2nrnuXDZvHyPxLir4kb/Lkqp1C534jjsoHUIyCU/jiLup3fXzqjgSdMhNeH8UOMqosrkayiadYzgouImb0jhnEZKstJ8gLy6zuy0ifmr9w6+Dmg9oWeWLXGnNvUgpnQdKS2zhKb0nLLi+jwyUNXZ1CJoOkfcLupTBSHVaqs5HditVWyEx4hbSlnMRgpHFE8YeFebmq0RD9XN/rjcd1586QYK99qCR9wvOvHXAmtmswRJ8w7/wBS6NWz/mufdq57FG+Kira7wQUuqLqkxdDndvflYphRCxAGWt7mCjv4Jrm84KQU6gnCJc8gaoAhtaETwXjHwahBEh3tEaFIv4jK1UeSQUgv1xWa4cw1OUI6t3SKxvajoEYR1YY1QDB9YEZKDp8KDjMQOpH5dVFTMSTsJTprpa30CVVhj1ZfC1hTY0crQOp3PqVbGVGgd1QODcT5PKT6dwn3/VQRqFy5W9ehrkkWAXnQ6GEDxC6IENyT9Ejq8XaAYO6TcQ8RnAbBO/Qf3SkuXistmOM6sF3xAMHmI0yq7c+KADAz9Ukubx1QnncTPy9IUbaYH4dewiFrNX9cuX+jt8Pql7cVRLQGg6F2J9lUrug/ncXuJdOTKZVeY6kkxuT+qEubXnEaHUK8cOMstvWUKdQGA/t1k7bqC8oPJBLjPSPz6LKFYtPJUwRoeoTt9Vj2wc4weaCPuVfIz7Veq1OSJET96rHviJbg6bg+hTR1P+V+WnGgzHfsu6vCKccrXEd55m9iQUyLYYWu2PLORA1AgZzrPsg7Q5aEVWplgIcGkaBw006j8il9sYc09wnTlWenTyOyuXCqQx6Kq2dOYKs9i6IWOToxWK1p9EzothKLW4GEwbXhY1qbW5RjSlVtUKY29TKXCtcXNOUnvrVWCqEDXpyFNOK807ITi1u2pTLHaEQfdN7q2zIQdamlPF/c9eJcZ4O+i/lcNzHcbFAsbC9i4rwplZha8e+hB6g7KjcR8K1GGW+bO2sdwurXtl8rk2arPpXhSKxMfgxgggjYgysW/jHl/hRVsI0+inosGhKOLhug7oCRBSJ0bFi1U4cYnZT/AA8BTNrnlgoAW0fyYU7avMVqg0TlRXfldhIxT+yO4ffjl5XGCMeoQNraGoJmAuq3AagIAcDO249VNaYdnpm8g6CVw2i5wkOIHckKu1qVajMyI7riveuMDmcOondT+LT5OG93ygEuqzGwJkoPh7hGu+/RKSev1U9tUA1V448ZZZ/ktL2zpr2WCElbexEThFU+IhxAIPr/AITQOJG/sVnw501XdFwIG5+uR0U7KXK4Oj012+9EABWtQ7B+z0QNzbGkJEwNjkj3/ROHQHHAgpddQ10H/KYc2XFGl+XESiLmvAM8uXY6x69FDZ2bQC4DXX32Cmfw6ng5PbPXTCAGrV/I6YII1kEekbf2SNmiO4pRaCA0RmIkmVxd23KG9YE/v+aAsXBrmWhWm0f5QvPeDXEeU+vsVdLC4lsSsco3wvVgovTVlTASChUwj7SuYhZNosFvVwi7etlJLaviCiKNdAqx06krVRiW0KxRgqSpoiCrTS+vQ3TZ6iqNUr6SmlOUJXtclNjTz2XL6IMqFq06zE5CxPf4dYn2jkeDOL3BRfw78EpvWbyqF/M4dl6Ly2UngxK7rVWDdRfADh3Su7tyMoMbUrxkLQqF34sKGwZOSjWUw5wA3KQMOE2tUtlrTE4JMSN4CcU/+811SWkD0aTpqm9pbNFIDlPoMa7rq+4c9rfIA4GS4O1bHQ6Qsbl66Zr5Ff4+5j6R2ccDrrr6Kqiz5nw35k4Ce8XtA2pj+bJBIgY/JSWdOnocbiJO0+60x8jHO+q+/hbyNvmltRpBIKtd/VHMC0ED56fY+aXcUsC5vxQO2Nyq6gDQrsgBwOBqDk+xWmXMGRIQtNkmEZSpxprsmE7eJVNoPqAi6fFKoI/ACOgON51iVAKDA0OL5cdgD5RH+oCXT7DuumDE9RPtoAgJbm6eZd8Q6SRgZwIH5+xXHDRLXOeSScNznBHb1xhQV/wHqI90fw1rXUxGSIBAmZPZAGW9PyiM7kdAuq7w0d/oI3TKvTFJgieZ0TiTOQAOunb9VX/EMt5W/wAzhzH/AG6R3/skADKnO8HYafuibvzzMTGv3uhaDUUHSc9vRMFlN5a4HcKz8PvfwkaFVq7cC7HT6qawuIwdCfkVOU6rG8eh8OupwmtJ8OCqFhdaKxUK0hYWOnGntJyno1UsoV9FN8VSs8o1UYyqkVGujadcpUum/wAT5LTnSlra8oqk9RVCOQFcGn06rtpwumj6KVQIWfeVimdTKxHFPnqrdhxUzqojBVbFNw0KloPf1XoPMP6VUQgb2sHCAuC88q3avbGUBxSfDVNY4e13RwP1QVzV83ZF0a7QEw9P4U8kCCNJjY9ZTGlXOA5oBg6ZEDUgwqj4d4i55YA2QRMjVpGDBV5/hx8MkAk5J6wRtO65rPXfhexSvEYa2sHOA5XtLfR2C3O24Sy05W5mP2jaPb5p14hsy+meeSYxiIIOD+SqTCdHGRGPl0WuH05t096dUnNIiJGesCeiivi0sI9gOmcR+6Ht6vLvhauaYcZkjHzH7LRirNKQ8juUxY4ZIHaB2xP30UPF6Ra4PGjhkjqNZ7lRMqGME9UEn5TMDOv7ymQtiWNAO2Jx0GOmZ1SQkg9/VMLHiTvwnzDQAk4ztOPog0hZGXbf8oS2k53MTTJAOJGMJvd1HO0gbdCcZ9upUFoGjOsYEaICazv3szUHPrBmCDvPVCcQujWql0Ro0DWG7D80RUfzHlGk5Qd1Q5DI0+sIDtjMY/JElhIAOOhK4tDiWZOcyBAiD+aiu6xBy7mPzhAdU6AJIcB6/fouXWTZEGCflqt274mQpKrdzj7wgObauabgCZGx6dirVw66x6qtV7ZpDfNq2T2dv+ik4Zd8p5CTG37LPPFphkvNvcZhGteq3RraFObWthY10w2t3SjaZSu1qpjRyoquC2P6IyjlBswEXQcpMYxSgIYFSiqgql5ViH+MVtVwdfMzaoAMrm1qjKHLS5EU7Nwyu1wJnuwg6RMnopTKjc7CCcXFTOFLSYTquLWmDlGuEBAWXwRd8ryzrBH6/ovSG1iWwM9tndivE7G9NOo142In0nP0Xq3Brl9QtcPwmCDjOFhtnL116MvOMvaT6lQCPJOdPvVUzxRw429XA8hMjsvX6dBpE69lU/Gdt8RrgQA0CQZ0PdRjletc8JZVMdRbiZ09jjb91rnEbnZCWT3FpYWkkYBnEDSf7LT6pbzc2XA6bdMnr2XS4APGLoEcgzoSekJbScn9zah/nc0NBHLGdkBUtA3zCRGm4KfAEI7H/C5dhNat2RSLOsbdwSlEyYQDS1cCOXTEew2RlGl5YA++iWW4kgaSU6kMx3iBt3PdAQgcpgfuMrq5oAk74G3aDH0+SIouaebIxBIMSew6qGuSfMMe+RGyAVG3g427xKhps8x3+qb1aYI5t/3S1rC1+usR3zCANazT7wFun+IT1374CjfUiCZQtzcEnQe23umB125rXETgTnXPbqoWM5shC0nb/L5I6wp+YTuYA9d1OSsR1jdluHZCf8PuwD2KV3HDnN1Cy1kGPosL66MatzCQQdimtu8lIrG5JABCd2lZY1vjBnPCKovEICo+VIx/VI7B4qYW/joJtwF21+EJEfGWlC2v2WJjj5+puEhMhUEJLJU4uxGdV3x51aucOUbmytVzzKIOIQGchapm15CGrVZRljSBCRp6dPCungjiRANInTT0KqRZAU/CLzkrM7mCpynYrXl+OXXsVO/DGS50Kk8U4q66eQP+20mB/URgbZMzhc8QvnOGphKOH35o1CQYJ09cmVnhjO+ujdnbj4lv7AUnzIa0gQAQQCCJ3nXthKrpvmIkHIJIzPSPTCMr1A+HExnO8g65Q12ymHHkc5zRv+Fx3OPU/RbuRviFxLoafLgwDgGIMKAAuwPVckfZPfdF2bJkoCC4t8EjP9t/vqllVkOHpKsJojOuQeusT+f5quXc83okY/hjf/dYRs4HtOybVOXzF0TqM99fySWyumsIJzGY9lNXvg53MZiAPQDYIAqgCTBP+FMxjdzjqlzK3mkH57einFN1QgTjU6QB7ICC5vQMDSde3ZQ1KrXN3kHGN9/v0Ut/QDXMAGM99h+6FqGTE4G/+EB1zuIE7/X0C2yoJ03xGAOkTlcZnqpm0zuJP3rCAlpUCDBERscKR9YNIdvqMamZGOimpsOZzIS27qS7Ggx+6RndLiNWoJc8z25QM9t1NQvCHebbdK+HP1ncfeEwpgOwBJif8qbIqWy9XThfK4ApxRZlUfgN84QIwDB6jorjbXM7Lkz8rvwvYZMpLt9vhQsqKQXI3U9VYxtMQt/EhCG6aDHMFDWv2j+YKoii/ilYlD+Isn8SxPhePHbhiCFMzKmdWBMKVdrz2mLZCxZKCD1aa7tKsLblC+kdUzMDXJUDZBnoZ+SHp141T3w5ZNr1Id+EZI69kr4cnad23NUYOUEpbfWVRuSxwHXb5hej8Nt2NaA0abaeiYm2a5vmaNMrn/Ouv4uzjx2hVlwzHQ6qSu2NJg7jfO/VXHjng+m7zUfI7X/SYVQuGVGn4bhyu+h791tjnK5s9dxZQaDMiToDP1PVdfxjmHlAG3ckdUMxzmk/YUVQkySfU9uidqBNa/qaE9+/z6IKpkyZn21+4XDA50iRgF3TAW3CIAhOBy23HX7IkKU2zTo757qJ7ye0bfmu2naP1QHVrRcXERMGCrGyny05AjPv9/uq/ZWdw500qb3dwMfM4T634PeuEOa0DudPkpuUipLSu8cCRnaPnlLqUcwnTKuFv4KqPJ5qkGJPKM/Mqb/096VXT6CFPyYq+PJUKPdHtaAdtNp/NOz4BuS7yvZHUhwPfAlM7fwLVkFzmkDUCYMdUXZDmuknCeHmo9pMBmZJIHMeU/hG8YXV94YMywyeiuDvDb/KYbLdMaenRFWvCqsy6PkQVhdl710Y6pzjzVvDazXAfDcTpgEgpvQ4BWdADHAYkuIGdzj6L0mhZxqEdStx0R81Of58apHC/Czg4l7sRADTmcZPyR1Wwqs/CQ8f/F37H6K3fw64dbdpWWVtva3wxmM5FBd4lp0yWveGOGrXeUj2KireM6O9Rp9M/kn/AIp8L07pkOHK8TyvGrfXq3svGeKWFSjVdSqCHN+RB0I6grXXhjkw27MsP0uN/wCMqR053egj8yEG/wAW0f8AxVPfl/8A0qcWFcuPZbTVHNd2S5jxfQ/8L/8Aj+6xUn4ixP44PkyQQiKDHFba2TKPpNhacZB3s5VA15JU92TlDWwQQkMW11KxAD1qUqXhHEHUKnMN8HrHbuu5Q1cCUHK9U4VxhtZgIdnY/oU+sr4PGdRgheN8OuXUzLT6jYq3cH4xzOBBg7hZZYOjDa9Ja1qrnGrOnWcW8pcSAWubiD/u+qb2dXmZA3/PqmFCzhuD5u/9ll9Om+vLONeE61NsjziJx+KPTqqyGkxH98r3e+DeUg6nZeVcW8OV21KjmUnFhcXCIODkjl11kaK8M+/bm26uewhcwCcdtcHc6ey4gnAH7/JZctLcEFp3BEEexTDgtwWhxaIeRHNqWjcN6E9VrbxjMe1Fw7hNW4OGwBq4/lHVXLhfhRlMcxaXu/1Rr6aBG8EteSmJ1MY3KsdtbExIn10HoscsrW+OEiC1thGASpaVI/hyTIEmCM+icW1KVMKQB79v3UcbF9rw/l11iESaeEUWeyz4aOBAxoClY1ba3oFJypcCJ1ILgUDOCUX8NTMpJWKlCtpGF22lCKLQsKnhyuOVRVSparoHdDAOOU+H0PXkg4VS8VeHG3TRPlqt/A//AOruoV0dUjafyQ1anzaonZfE5cynK8J4zwCvb/8AcpkN/qHmYfcae8JQ5ohfQZZGCJHzVe4t4GtLiS1vwndafl+bThdGO7v3HLlo/leMEBYrzW//AJbW5jy12EbSCD7iCtLT5Iz+PJSbZqLBQ1PRTB2FbNFUElDOMLqpUM4UNWThAENqLRqKNtOAtsCQSGVCWGcopq2gOadQBG8NuYqtjcwUrrMypbcFpB6EH5Ipy8r3bgf4Gz0TatnSPzVY8NXwfTaZ2VhbVmFyX7d0vjl9A6xJ/SFDWD9GgDpPVNGP+SyAT7I4fVcv+D0qzQ2rSa98CSchvvrr0SOl4GDHc4ceQGQ09fzhX8UROff22UF27mgbdPRPvB+M+yfh9ryknlH6wntuQdAVHSoz6o22GEDiUNgSF1Toxk6rdMSiGHCE9QfC1K21injC6YgkDaUrv4KnZA1UwgjCC6Ca1ZykaqcsWnBTVxAWrpmAtuUdVphKGic6TKjdXjsu3t2WvgdU+DqFtRYYKK+E3WAtQOgTAN5HUIZ/KfXsmT6AjAErGNAGQjhFRtx/U75lYmRd2C2jg9fL1RhA1UVOo7qsWLrcAqjTUdy6FixBhnVSVJQrRqsWIPiZlVbqvWLEJRVKmFPRdIWLEBbfCHF+SaZnqPRX63v536LaxYZz10674aULnCnp1lixZtpUxqrmk2VixChdBqlacysWJElJU3PAWliaGxUWNqrFiQsY6opKVZYsSNK126xyxYkprlUVV0rFiIHELI3K0sVFUTjOdlpYsTONuK4dUKxYgODUCxYsTZv/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QSEhUUEhQUFBQVFBQUFBQUFBQVFBQUFRQXFxQUFBQYHCggGBwlHBUUITEhJSksLi4uFx8zODMsNygtLisBCgoKDg0OGxAQGiwcHCUsLCwsLCwsLCwsLC0sLCwrLCwsLCwsLCwsLCwsLCwsLCwsLCwsLCwsLCwsLCwsLCwrLP/AABEIARgAtAMBIgACEQEDEQH/xAAcAAABBQEBAQAAAAAAAAAAAAADAAECBAYFBwj/xABBEAACAQIDBAgBCQcDBQEAAAABAgADEQQSIQUGMVETIjJBYXGBkQcUM0JygqGxwfBSYpKywtHhJFOic5Ojs7Qj/8QAGgEAAgMBAQAAAAAAAAAAAAAAAQQAAgMFBv/EAC0RAAICAQMCBQMDBQAAAAAAAAABAhEDBCExEkEFEzJRYSJxgRQj4SQzobHB/9oADAMBAAIRAxEAPwDzW0fLJ2iyyhAeWNaFKxsshAREjlhssYrIQCRGIhSsiVhICyyLCGtA4k2UnkJCHFqm5J8TNvu61lX0mHE2+wx1RMs/oNsHrRyNqUctWoO7O3sTcfcZVyzs7xUrVr/tKretsv8ATOXaWxS6oJ/BTLHpm0BKyLLLFpG00MwBWRyw5WRKyEAFZArLBWRySEKpSCYS4ywVRJCFa0UmVihCaoLHtCZYssxstQMrGywpEbLJYAWWNlhssiVhsgErGywpWNaGwASso7UNkPiQPz/KdMrOPtpuyPM/kPzlkQ5qDUeYm72GugmGww6y+c3mxBoJjqfQbYPWR3opfNN4Mp8xYj8WnCyzYbwUA2HJ70ZW9zlP80ydphocnVi+za/6a6yNZL90CyyOWGtI2jooCKyJWGIkSIbIBtGywto1pAACsEyy0wg3WQhVseUUIRFIQ09orSeWLLFrNAdo1oXLFlhsgK0YiFIjWkACIkbQxEa0NkoCRM1tSpeofDT9epM1DjSY6q1yTzJPubzWBVhtnrdxN5sZeExOx1vU8hN3steEw1T+gY06uR2KlDOjIfpIw9xMNab+nMXtGnlrVV5OSPJgGH81vSc3wvJ9Uo/kc10LhGX4KVoxELaMROycsFaMRC2jWkIBtGIhCIxEJAJEgwhyINxCQrlYoQiKQBprRrQuWNlidm1A8sYrClZG0lkohaNaEyxrSAoGRGKwto1pZMFFDajZaNRvAKPNzb8M0yE0m9VWy06fO9Q/yp+De8zcYhwUZ1t3l659Pzm72fT4TE7tL1j5zfbPWI6+VRHtItjo0lmM3kOXF2P06Sn1VmH4TdUU0mH+IA6OtRfwYH0I0+8zleFz/qK90x3WL9j8oqWjESaG4j2nobOKCtI2hrSJENkAssYiGtIFYQASJBhDssGwhIViI8mYoSGoyxssJFac6zYFaK0JaIiSyAysjlhbRiJZMgIrEqXIHMge5kzKe1MX0NJmHaIKJ9ZwRf0FzLx3dAbpGU25ixVruy9m+VPqL1V+4X9ZRiijpiaPdqnpfmZusBMfsClZV8hNlgROV4hujo6bZHVpTI/EyhekjW7LgH7QP52mvpic3ezBdLhqi21y3HmNR94nD0eTy9RFv3/g6GWPXhkvgwOya2ZBzGh9NJetM9sTEWfKfpcPOaMT1c1TOAiJWRywhEa0rZAZEgRCkSBEsmQGRBuIciQYSyYCsRFJkRQkNPliywmWK05ljFA7RrQlorQ2CgdoxEJIkQ2QEVmf35q5aiUBxpLer/1XAJX7IyjzvNns3LTWpiqnzeGTpLH6dU6UU9W19BznlWLxDVHao5u7szsebMbk/fG8Eduoym96BSVMXI85GWMCl3EZKGw2QnD0mrwazNbKXhNVglnM1sTo4HsdXDpFiqPVMNhRLFSncTy+eLhK0dHFI8H2xh/k+JdQNFfMv1TqB7aTQUGuAe7u8ucL8RtnWZaoHDqt5X6p97+85O7+IzKVPFT/AMTw++/3T2GDL5uGMzjajH5eVxOqRFaTkSJYyBmRIhCIxEIGBaQaGYQZEsmACRFJGKXAakCNJWjWnIsZGtGtJREQ2QjaNaStLWGdaNKri6ovToAZR/uV2+aQeup8BLwTm6QG6Vmd+IW0ejWngUPYPTYkjvruBlTyRLDzPhMLDYvENUdnc3Z2LMeZY3MDOrGKiqQuKdHZNO5vOeBNBsqhaXj7kW7NFsscJqMJM/s5JocLOdrJWP4lSOzhZ0UTSczDGdSiZ57UJMciZ3efZAq02UjiCP8AM8fog4XEFH0AOVvqk6N+Bn0FiaVxPMPiHu9cdKg1Xj4r3j85v4PrOmTwT4fBTV4vNh1Llf6KlpAiUthYvPSAPaSyny+ifbT0l8id52nRy+UDIjSbSJlgAysGwhjBsJZAAmKSMaWsBqcsaTtFORY1RCISREYyJgoejSLsqKLsxAA8T+rzP/Eraq56eDpG9PDXLkcHxDdtj5Cw8NRNZ8tGCwlXGG3Sa0cMD+22he3fbX+Fp49UcsSSbkkkk8STxJnQ0uOl1MwyPeiMUUUcMyxgqWZpqdn0pxNlUZp8CkrOVI2xRtnXwSTs4YTmYYTqYczjamY/FHTw06VFpzMOZfoNONmYwjoqt5z9rYAOhFp0KTSyUuJzZtxl1IvF0fPm0sKcFize/RuT/CTqPsnWdgia34h7udNROUddesvmO71E8/2Bi89PI3ap6eOXgPbh7T2Oj1S1OBT7rZnM1GLy57cPdF8iNaTtGIjSZg0DMG0KRINLIqAMUcxS4DV2jESRjWnGsbGtJ4egajqi8WYKPXv9OPpGIkMbtT5Jh6tcfOEdFR+u41b7ImmOPXJRQJbKzMfErbK1cQKFI/8A44YdGtjozjR2/L35zHR2N/GNO0lSoTYpOklzaQm83D3bp1KOJxOJVujpUC9NQSpqP1rW8Orb7XhCRHIwFKd/BrOZhE4XnYw0WzS2HMUTp4cTo0Jz8PL1Fpxs7Goo6NJpdoNObTaXKLzj5pbm6R1qDy9Secmi0vUnnPnItQTG0MymeJb2bMOCxgqAWpVSb24AntD+r3nuQa4ma332AMXh2T6Q6yHkw4f29Y54Trf0+epel7Mzz4vMhXfsedSLyhsKsShRrh6ZKkHja+gPlqPSX2ns2qZygZkSJNpAyyKsEYojFLWVNXGMlEROLY6RJmL362jnqiiputEWPjUPb9jcTXY3FikhqN9EFh4kC4HqQBPLa1QsxZjcsSxPMk3M6GihdyF8z7EJKmhY2Aue4CRmg3KwXSYhSzFEUM1RxcFKSIz1mBHA9GrgHmyzpJC53/h/urSqk1sUoNGiXaqhYipamLWZBqt2ZQLkes9E2UqDZtc0cqnGOaNJRp0eHp2pnLxyqLudT9LjM38qc1alkVKgFGkVAWwxWJPSFLcCtBCtMC1s2ZtSbz0ldj06lPIVAyGnhaeUBSCyK1ZgQAb2Zh6GFtUaRaR5DititSZwpzqhsSBYgXsGI5E/rhFQE9SrUKNCniaiItkw+Iyg6hlPUpob6lSb6d+nITy+kLRDO12GsTs6FCXKRlSlLNMzj5mNIuUzLlJpz6bS1TacnIrNos6NNpcpVJzKby1SeJzgXR1aVSTfUSjTqSyrxWUaYTyXfTZ3yTHiootTxIPkKgtmHvY/aMrmbT4pYDpcCzgdag61V8r2f7jf0mJRrhT3MqsPIi4nt/Dc/n6aMnytn+OP8HKzw6cj+dyJkGhWEG06KMARiiMUJWjWRRRCcQcMvv3XtTRB9JrnyA/vaYmaffypeqi/soT7n/EzE7elVYkJ5X9Q6rfhNhuRtqlhjWpVadOtTqilmc3VlUOj1UU6E3C2tcA5QTcC0yVOkWvYE5RmNgTYXFybcBqOM2GyKeEr/JhUw7XRVWp0dTL0tuYI0J1vGHwwQj1M1u420KWKxFMsq082Ir4qqzM5u2U5iL9xCKTyNrWE7uJ36IJGGp5lpPiaoZ7gv0jPlewU2yhxobdnunQwJpmlUpYbDJh6QouxFMHPVGumfiy3BJA4kTI7R2UcPhqjNoWp0WA6ysOnGqsL2IHl3xaWW9kbKC7lDFbx16yZGeyEICqgDME1W/f2utyvAUTObQMv0DMciNYM6NFpaQyjSaWqZnNyxN0y2jSxTaVFMPTM5eSNM1iy7TeWqTSghh0aKziapnQp1JZp1ZzkaHpvFpQLontmgKtCrTPB6Tr/ABKRPJ9kHNhKL8jUpH7JDr9z/dPW3fqnynk+7yf6bF0/9jE03Hk5ekf5VnofAX+3kj8piGsX1RZImDYyZg2neQmQMUYxQgNbGjmNOGNnn++jXxJ8EX85wZ3d8h/qT9UThT0GH+3H7COT1M6m7eLNLEU2Fu2oObVdTZSwOhAYhvNRPS/h/TR69LpaShDhWwz6aisK1T5Qzc362a/cGAE8mwhGcZuydG8AdCfS9/Sev7g1yK930FUjP35MZTAFTTlVXo6g/aOndJk9IYcnsNHDpRWnZQqKvQn91SbAXOtg2nk155X8RGK0ch4pUWgfFad2pn+Gw+zPTsXiUCXqkCk9qNXXRS9lQk8rsBfkyGeL7/4+pUdFcEWLgsR849FmpZ795sBfx87Bdq5IvF0mZ2iZdotKFJpcpGSaLRZ0KTSzTaUqTSzTMRyRNoyLtNoZWlWmYdTOdlhZtGRaRodGlRTCq0RlE1Ui4rQ9N5SRoVHmEomqZZr1eqfIzzjd/t7UXmof+HEqf6pucZVspnn27la+I2ie44ar/wDRRtO74LClN/YU1r9IQyDSRkWnaQkDMeMYoQGttEY4jNOGhwwW+y2rA81/tM7NXv1R1pvzBWZSd7Tu8cRHL62OJ39h701cO3BWU00psNQTkYmnUuPpqGKg8tJwVt38xw4277S3syiWqLbvZP8A2KPxYTV8blEeq70bw1MfUSnh8y0aiU+kVrWdlYspvbq631FvWWPiJu+1ChgVWxtTrFjaxao7Izd57raX52lv4e7uZlV24hKdvM1cR+HUl34obx0iUwujGnmZmB+bci1MeJtqRyIikH1So1nsjy5NDY6EaEHnLdNoTaSDLTYcTmU+IFsv5j0lekZa+pWC6L9Iy3TaUKTS3TaK5EaKRdpmHQypTMsKYjkiaxkWFMKrSujSeaJThZtGRZDyYqSqGkXq2Ew8pt0bKYDbWMCoTeY7c5r08bU7ytJP+5XDEf8ACE3w2l1coPHSLdijlwTv31cSqjxWjTJJ96qz0uiweTg35YjmydeTbsFaQaEaDeMIyIRRjFCA1wjGKKcMdOBvjhs9AkcUIb075gJ6xiUDKVPAggzy3GUDTdkPFWI9uBnX0U7h0+wpnjTsDOjSarhWVrAZ1DKSAyVEzA3UniMyDUa3E50727m3FpK1Gui1cO+YlHXN0dRgB0id6myqDbjlHKOMwNhu/wDEiuadWjTpolR1bo3TQU71HqE63uRnIXlYcZz9i7MqV2zNmbW7MxJJN9CWOp4E89O+PhW2erFkFNNdL1GNgVGgza6anW9yfAK3V2pvL8nogUlUs3Z1FgOdh4Be/wCiut1DlecWto9zTqvko7xAJlTvB4aaAafrxv5nmU3k9rUWyKzdaol1rnQ5WY9UNbTQ3FxpqLG1pQpVYYQSjRRvc61J5bpvOTTqS3SqzOcApnUpvLCtOdSqyzTqROeM0jIuhpINKYqxGtMHhs1Uy2ak5m1toBFJg8Vjwo4zFbZ2karW7hGtPpN7YJ5qVIqY7Emo5Y+k3L0uioYegdDTpZ3HKpXPSMD4hTTHpMrurs0V8Siv80l6tY8qVPrP76KPFhNRjMQajs7cXYseQub2HgOHpH8nCRjD3AGQeTJg2Moi5AmKMYpYBr40eKcIdIMJk9+NmaDEKOSVbf8Ajc+diL+A5zXRmUEEMMysCrKeBU8RN8GV45pmeSHVGjyKKdXeHY5w1S181NutTbmOR/eHf7985U7iaatCDVbCnf2BtFlYLTCiobAVWPY1I48AjBsjA6WsdNZwIShXZGDISrDUEcRI0Q2G3iMGhog9d1Csh7aKRqlVSbo62C2IKsArq1pnqGLnOdyeJvoBryAsB6AAekiIFGiPc0VPEyzTxMzSYgiWaeNkcUA09PFSwMUJl02gOck21BM3iTJbNM2OlHF7UsONpnq20ieEp1KpbibwrFFBtlzH7RL6DhKEU6u7+z+kfM4vTQgt+8e5B5/heacIhpdk4H5PhQDcVcRlqP8Au0VN6Sep6x8hyiaGxNYuxdtSTfy5AeAGkCYs5dTs3SpEDBtCGDaEjBRRiIpcobKKNHnBH6GjGPeMYUQqbRwCV0NOp2TqGHFD3MP1znne2Nl1MNUKVB4qw7Lr3Mp/Vp6bJtTo1V6LEpnpngRo9M/tIf1+Ud0+pcNpcGGXF1brk8himn3m3OqYYdLSYV8OdRUXtIOVRe4+PDymYnVTTVoTaaYooooQCiiikIKKKKQgoogJ2sDu+7WNW9NeNj84R4KeA8T98DaXIUrKGzsA1ZrLoB2mPBR4+PhNjRpKiqiCyrwB4k97N4n/ABJUqKooVQFUcAOfMnvPjHMXnk6jaMK5ImDYyTQbSqRZkWkWjmQaXKkDFGJjS4DZRRo84B0GRtGMcyMskAUUUa8sQmlQr2SRfQ+I8eczu1d26dQ5kApn90dX2nevImbY8koellJQjLkwGL3drJwXOOa/2M5tXDOvaVh5gz1CCdBG46t90YS067M8wtHVCeAJ8hPS+jHIewjZRNf1S9iv6f5PPKWz6rdmm5+ybe5nRw27dVu3lQeeY+w0++bAxoHqG+CLClyc7Zuykoarq/7bWJH1dOr6a+MtsZMwbTO2+TRRS4GMG0kZFpYqyBg2kyYNpoirIkwbGTME0sipEmKRJilwGzjEx4pwDoMiYoopcg0jeKKFAETImNFLIg0jFFNCpAmQJjxTRAISJMUUsipEmQJiimiKsGZAmPFLoowbQbRRS6Ksg0GxjRS6KkDFFFL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 name="Picture 2"/>
          <p:cNvPicPr>
            <a:picLocks noChangeAspect="1" noChangeArrowheads="1"/>
          </p:cNvPicPr>
          <p:nvPr/>
        </p:nvPicPr>
        <p:blipFill>
          <a:blip r:embed="rId2"/>
          <a:srcRect/>
          <a:stretch>
            <a:fillRect/>
          </a:stretch>
        </p:blipFill>
        <p:spPr bwMode="auto">
          <a:xfrm>
            <a:off x="6953265" y="4004076"/>
            <a:ext cx="1357322" cy="1425187"/>
          </a:xfrm>
          <a:prstGeom prst="rect">
            <a:avLst/>
          </a:prstGeom>
          <a:noFill/>
          <a:ln w="9525">
            <a:noFill/>
            <a:miter lim="800000"/>
            <a:headEnd/>
            <a:tailEnd/>
          </a:ln>
          <a:effectLst/>
        </p:spPr>
      </p:pic>
      <p:pic>
        <p:nvPicPr>
          <p:cNvPr id="14" name="Picture 3" descr="IMG_68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2050" y="4929198"/>
            <a:ext cx="1157296" cy="128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AutoShape 14" descr="http://ukrbudsvit.kiev.ua/wp-content/uploads/2012/10/1.jpg"/>
          <p:cNvSpPr>
            <a:spLocks noChangeAspect="1" noChangeArrowheads="1"/>
          </p:cNvSpPr>
          <p:nvPr/>
        </p:nvSpPr>
        <p:spPr bwMode="auto">
          <a:xfrm>
            <a:off x="155575" y="-2743200"/>
            <a:ext cx="3667125" cy="57150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QQEBQUEhIWFBQQFxAVFRQVEhUVFBAQFBQWFhQUFBQYHCggGBolHBQUITEhJSkrLi4uFx8zODMsNygtLisBCgoKDg0OGhAQGywkHCQsLCwsLCwsLCwsLCwsLCwsLCwsLCwsLCwsLCwsLCwsLCwsLCwsLCwsLCwsLCwsLCwsLP/AABEIAMIBAwMBEQACEQEDEQH/xAAcAAABBQEBAQAAAAAAAAAAAAAAAQMEBQYCBwj/xAA6EAABAwMDAwEGBAUDBAMAAAABAAIRAwQFBhIhMUFREwciYXGBkTKhscEUI0JS0RVykhZi8PFDgsL/xAAaAQACAwEBAAAAAAAAAAAAAAAAAwECBAUG/8QAMhEAAgIBBAEDAgUDBAMBAAAAAAECAxEEEiExEyJBUQUUMmGBkaFCcbEjweHwFVLRM//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qHlw/Dwq1afvcErUuirqYktu20yOHOH2Ufb4uS9mUd68bkXmscB6VIPAiI+oTtVQnW3HtGfT6pSntyYumwuMBcquMpvCOhJqKyxTTO6O/TqpcJKe1huWMnqeD081lqCQDuHJkdV240xSUTlrVrc+eSv0xi91Uw2YJ6JcaksmiWoSxlljnMQBcsG3qOQrSqWUwjqMj2U06CGe7EqJVJoZG/kp8xpE7QWhKlp00M8qyY/N4t1AiR1WO+lwWS8ZJ9FUseS4KMgIjIAgAQAIAEACAFUtgIoAEACABAAgAQAIAEAKpAttOWwqVgFt0te4XOe09tw2mxVpt2xIC6EnGCWTFZft7J2bxNG3ty6uYjoG8lx8AKqvTfC4Mbtsse2tc/mee3Wp3ekW06DY5AL+THyHCrPUv+lHRjoW0nKX7GUt8zcMLg15bu5IAAWRamzOGaXpa8dFJd3NR1Tc5zi7ySZSLLZ78thGuMVtS4Fu751QDcXGPLiVN2o8kcFa6YweUiIsw0EAWFtkixm3n4e8f0WyGq2x2+4p0xcs4LfSz6odLHvb8nEK9M5MY6YSXqSL5mTuWXQcXkkQPeAdI+q0eSeRE9JU44x+x6Ri74V6jP4hgjgAtEAO+ITd0lHCMV2nlXDNb6+TS5DCMc2egHKTXqJdMzK+S7PFPafTaIjsYT9XFePJu0825YPOVxDoAoARQAIAEACABAAgAQAIAVSAigAQAIAEACABAAgCbir40KrXjsRI8hadPd45Z9hdte+OD6G0BqG2uabdrw2oOrSYK6N+Zx3Q5RwrnZGe2fCNZncELumASCWzHjlZKdQq5Ya4NUarNu+DTMNdaGLAfcmew5WxTpm+C0NdJemawZ640S5rt2whp8hT4YN8MdH6jB+nPJT5bQzqjT6bSS3wFeenhOOGJs1qrlls86vbN9F5Y8QWrjX0SqlhnRqtjbHdHoYSRhaYDEOuqm1okd1r02ndjzjgXZbGHZvXezzbS3OBBiRx1W9aWD4M33sfYstI6VcQdjZAPXoreOFa5Yuf1CKlg0d1ot9SsyG7Y6njqpdlWMmazXNPbFZZssbpllJo3mYj4LJPWNvEEOanKH+o8Ih6q1NbWdMmrVaTBhoPJ+CmmmX4nwvlnOtTse2vlnznrDUJvaxIEMBMD91XV6lT9Mejs6TTupZl2Z9YDYIqgCABAAgAQAIAEAKrACgAQAKAEQAIAEACABAAgBVID1rdPpODmOLSO4MFNrtlB5iyk64zWJLJtcH7VL62gF4qNHZ3WPmtX3MZ/wD6RT/gwy+nxTzXJxN1j/bGHgepR57wU2NdEl6W0YbatSny0/8Av6F6PaXaPZ7zXT4EfurLTJP0yMs/JJYlDn5JOP15Zub7/ug/AT+SJ6eT5jIrBpLbZDP+TG6r1PZbjst6VUO5BfTEuPnytG5RilN5YijSXSk/G3Ff3MO3OW5eQbGjP+yEpX0t42fwdR6LUKOfNL9zb6P1PbNcAbWnTHdzWdk1tTXpyv8ABz7aLIPMpuX6mszntBtmMDLf+Y7ueIbx5KzV0NSzN/oh9mHWoVxaXy+yJbe0+2pU+GO3/v8ARTZRGTy5cEaeFlSxGPPyUVz7X3CS2k2ex5lQ40r5HQ0t7llsxWe9pl7cuP8AN2N8N4/NKepUOK0kdCH0+D5tbk/zMfd3j6rt1R5cT3JlZrLpz5kzdCuNaxFYGEkYIoYAoAEACABAAgAQAIAVWAEACgAUgCjAAoARAAgAQAqnAApwA9bW5eYH/pNrqcnhC52KCyy1ZjWNHvSStsdPCK5MT1M5P08FbvDSQCsu5ReMmva5LLH2XJ8pqmLdaOjemI5R5mR4FnIPu9zRPbz2UuzK5BVbW8HdR3T6K0isUSBdFnQ9Qrb8CnUpdjLb0gFU8rGOlDL7ox1VXaxiqRGq1p7pErF8jYwwTMSG8yyZ7nx8Fo0yi1nBn1Llxh4JF3jGkS0bT+SZZp4vlcC6tTJcPkpXsIMHssEoNPBvUk1k5hUwWEVcACABAAgAQAIAEAKrACABAApAEECqcAJCjaB0GKdoZANUqJGSTStSQr7ATyN1KW3qpaSWWVy84LLBnnotFEsITdW5svzTYeCQ2fI4WuLTObbCdfKQxX02154+7Sl2aWEiaddNcP8Akr7zSz2ch0j4hZnovhm372K/EiufiKo7T8ilvSWoYtXUxs46qP6T9wo+3uLrUVP3E/gav9p+4UeG4PPV8j1PEVnf0/mp+3tDz1fJ1/odbuAPqrLSWP3Fy1dSJVvppzjy8D5AlXWifuxT18fZFtS0m1oky6PJ4TYaWC/MrZqrGuOB19OhRby4T4aAfuZWn0RRgXmsl0QatyHA7Qs1ly9jp0aR4yzPXJ9/lYZT5yzZswsHXoSrYIWRl1KFG0MnBaquBbJyqYJBRgBFAAgAQAqsAIAFICwpwQK1qlIMkltqSFfaGBsUuYRFZKtl5aYkuZMJ3iJiV1xbbXQoUeRc+DUYXE76cwtHjCuRnc/Yup1OeizWwaYzK9i10dj/AFCfgtFNeYi9+GWeo8WWs3DsmSg0is5JvDKbTtVxrBsnn4qtUm3gVKuPZucpYPNIweQJWpRYiyEH7HntfKPBIPbjossrpReC0NLBrI07LOIjhUeoZZaSKY2Mk7yo87L/AG0TXaeLqjZWiLb5K+KI5naD2N3BTLKWUV8MJcMoMfe1H1AJ6nss/llJjoaaEfY2pxznU+ZkhPUGXe1I85ydJzapb4Kx3ZUsF4xT5NHgsQXskjqrQr4NEZJIotRY/wBOpCVdXtK5yxzE49zh04Va4Mu0sDN9abXQmTjgRjLIVS2IS0sg1gjOYqyQJnDmqmCxyqNEiKABACqQBWQHewqyRBZWmPLh0To1ZAP4AhwkKY1tSIZq7HC7mdFsdRRWFNksUabxxxKT4sSJk00bnCY4GiDHULY4cCIzM9qXE7XbgEqdXuR5M8Gq0labraY6LQo+kVGeHgrNVYYVGSByFWdSlEjzOMg9nePhzwQpqhti8kTuTkmaTL4oljg4dZhXglLgpZau0YbC4z07xvHG5VhVieSZX5iepHElwLgJEdPIHVW8sVLkzTvjtwzxfXGK9G6dA913I+qyaup7tyN2ktUo4M2WrDg2ZOqdInoFaMG+ispJHqeiLA/w445JhdWqGIcmKVq3GlzOEIt3bh1BIUxcZJoUr4uXBgdP4j+fz2KTXR6jVO/g9IsbAv5A90Jzai+RMrFtPNc7id164AcSkW07p5H13JQNniMfta1oCZsSLRtysma1ti5rtCXfVuwFV3ZZ4TEBrBwiNSRfzZKDUePisAB1VL6+Cap5YlbB/wAuY7JcKh1klgzFSwO+ISLK+Qhyji8xxa3oqup4LMqXNWeUSDhUAEALCskA/aUtzgE+mO54KyeDRNwxLZhbftxXlRosBipbyE+FeEUlYSr7CjqB0Uusr5C/wtlupiBynOOI5EeXD5IWoMTxy2CqbUyzt+GXWiaLatP0z1bwpte2GTPK7Y8jGr8L6NMuc5oYO7nBsfdRCyElyZ46pTntS5KXR+rbS2Dm1akt7bWlxPyhUnbBwxGSyaZU3S5iiNqj2hWbwRQo1S7y7a1pHxEkpK1ir4fJWvRahv1tYM1iNevt6hcykzny4kfkqLXqWU4/yavsE+5E3Le1W8qtLQKLQfFMkiO4JcUn7rZzDsiP02tPLbMw7U9yX7vUgzPDGj9lX7+7Oc/wPWjqXt/LLB2v7/bDbqoPkQP2RLVNrOOSr0NDfMf8lHeZWtWM1Kr3ny5xKRLUWy7kx8aK49RRELye6W5yfuMwjptZw6OI+pUqya6bIcYvtFlY6kuqEencPbBkQeh+qatValjPAqWmql3Esq3tAyD27X3JcPixh/8AyrR1c4vMcC1oaV0v5YxZawuKTpGx3zZ1+xCZHX2p84Jekrfybaw9sVRjIfa0jxHuOcz9ZV/NGT3PJkf0znKn+6Kanrei+sX1KT27jJ27XR+YT19Qrb5TLPR2JcNM9K07rHGOb7tcNcB/8rXMJPzIj81ErJWP0sxurVJ+qP7cmfru/jbtxpDfB4288eVt9Pz0WdniXq4Nlj8CWM3PgQOnhJd0d2ERDVxa4MbfUBVuSRyGmE+yGTRTYXD7D+UZEcKkI8mi2xYMvQw4LyYSpV5Y2FnBxnsT7nRQ6+C3l5MdXw5AJhZZUDVNFDc0tphY7YYZYZSQJtha7ytNdeURksqWPNN4MLRVDbIiayj0TG2odTBAnhdTC7Oa5FljKQpvhwgFWikLcjUDAtqskHqs0rtrw0Z7NTt9iBRsqlk4vdtNMcl24AAfGU1ThZHbkyvVxm8Lsp9We0+ypt2Uqf8AEv7jhtNp/wB/U/QLnO3xPv8AY0Q+n32POdv/AH4PLn60uA9zqThQ3TxSkQPG4klUlrpSWDrw0dcViXq/uUd9fVK7t1R7nuPd7i4/clZLLJT7NEK4wWIrAwHQqKTRcQlDeQEUACABAAgAQAIAEACABAAgAQAIA7ZUIVlJoDuhdPpu3Me5jh0c1xa4fIhTvknlMrOEZrEllfmbDG+029p0/SqVPWYePfA3j/7jk/WVqq1SjLc1lmOX06p/h4/wegez7U2PuXBh/lVz2rOBDj/2O6H5GCtUtW7F6f2OTdpdTXL1P0/K/wBzXZwGp7lJhPkxA+6fRiK3TYtaiKfLItppsgS4j6KJXxzwbIauL6KjOUWk7RzC0r8PI2Mm3koMhjgGHhUcUPjLk88y+PMkwubdXlm+PRQELC44ZJptF0Q+pC6mkjuiZrZbWei1NPhzei0OoqrR3EMNs6HCW/omw6wzNdHdyjdWdKlWbwAT4MT9FmsdkHz0cS6Fu7sYzF+zHUXVne6xvb+49gB3KW5Kz8TK0+edih22eA6z1pXyVUlx2UgfcpNMNA8n+4/ErBZe36Y9HpdNoq6fVj1fP/wzCzmwEACABAAgAQAIAEACABAAgAQAIAEACABAAgAQAIAEAK0wZHZSnjoD2H2Q61c+p/DXRLwR/KefxAj+gnuFuhZKyOPc4mu+n1wk70uPdL/P/wBPX6o3iIgHwrR9PJzHZKT9CwQLjG0mAkgD9SnRunJ4Q+t2p8mSy9MVDDRwtzztwdOrPbMhqPHhlIkpLr4Nas9jy2qfePzK41jSkzQi20tfejcNJ6EhbdBZiW1mfUwzHJ9D4GmyuwEHqFt1E3BnNVmETrjTzXd/yWeOr+UVd7XsRW4BzOWu/VNWqi+MCp3Ra5R537XX1qgZSLiWU/eHx3Adfks98E4+lYybPpkY8zffR5NUtXDsuc62dfAyWEKjTDByoIFAUpZAUsKMMnByoIBAAgAQAIAEACABAAgAQAIAVACIAWEAdCkfCnDLbTptAnsrKtsjBKt8c5x6JsaGw4RuNJafc2qx/Iggyt9Onw8mTVWxdco/kfQFaq7aNoAMD9PKyxjHPJyHa1hYxx7FVWx1Sp+Jw/Na43wh0iVZGPSI1bDhjSSUyOo3PGBkb0zyj2l5VrB6bTyU7UTVdeX2aqMzlk8uJXnm8vJ0hWugymQbi8ohrPB657MdWgFtN7oIiJ7ruRktRVj3ONqanXLPse22l0HgEQR4XKsrcXyUqsfWMktrGnq2Eltr3NcYVy7jgzmr9Psr05DZPy7LZpb/AOmfQiytUS3wbx7o8oyukw0kQtrpTWUaYarJn7nS58JEtMmaVqEZ3J4g0z0SJ6UlXJj+Hwxf2Vq9MW8iRb3mnNrZhXemTDzJGUu7Ta6FksowWU0zu3xrnjgJfhbGpIi3Ns6mYcEudbj2UGVQAQAsKdrARQAIAtMfiH1W7o4T40NrJaOPciXdqWOghRKpoq8HFGiXFTGpkZRbU8I4tmEz7dl00V9zZFhhUdDKtosMNiDVK0Q02UU8qRphpcgdE1afBZ3LBHt8NFSCFohQkY7NRjo2OP00DBDZ+id44rszz1PHLPRNMacDW7niPAP6wsWp1W30wFwqlfznEf5NN6DAufvkxz09EfcYuazWCYgDuSmQjKTM11tcPwx/c811zrJtJrg13mF2KqI0x3TE1Rc3hdnhGVvnV6he4zJXJ1d7tl+R3aalXHBCWMadwn4IHrWsabg5pghOqscJZQuyCmsM9d0Nr8ABlV3I45PVdXFepj8M4moonX10euYrNsqgbag57Erm36WUO0Gn1U48N/uXDXkjsVjwkdRTlJcYZVZPTzK/vRtd8OAVqp1kq+O0Z56Sb9UMJ/HsZW8065jiNs/EQV0oaquSyZJWOPEuzzvVeGqBxJpmB3hNeJdEw1EM9kzSONBb0VlFJZG+Xks8/RDRthHDJ3e55rlbb+Z07pE6x1VprtLYMOaCQqqo0ebCGtVaaa5pgchXlRGUcMzy1Di8nmN1bmm4g9lxb6HU8G+uxTWUc29Pc4BGnr3zCcsLJaPs/d6LrumLWDGrvUVD2wYXEsjtk0bk8onYXHOuKrWAdSJ+SfpaHZL8hV1qrjk9ox+AZSpBkcwux4orgzRvbWTz3WWO9OqeEqyolW5K7DWe544RXWROzB6fisO11Pp2TnBFVc0ZXVeG2GYVXUDvHtJWJkHaSPkrxjgS7U32ekPxW5g93r8FXyRzhlfMl7ke10M6rUlwLAPl+iXbq6orjkz5vslitfqzb47Btox7u6O5n8gudbqpWe+DXXo5KX+osos6tYMHMADyYWaMXJ8Guy6Na5SRm8zq2lQaSXjjx/krfToZS5lwjlz1kpPEF/B5Dq72mPqkto9PJ/YLX5KtOsRWWXq0kpvdM80v719Zxc9xJKwXXztfJ1aqoVrEURFkaHCKuCR4NWhIXk6DFZIhyHWCEyOV0LbyX2EztxQcPTeflMhbK759PlGK7T1tZfB6xp7Xjg0CtE/kmT01dnK4ZyHOVcvSamz1zbOdtLwD/uH6FZZ/T5/0tM2V6trmUX+jNBa5KjU5a4GfiFjnRbDtGmGq00nysP8APA3lcZTrth1IOH/nhTVbKHuL1WmjZ6q4c/K/4Kix0yyg6WtLWk8jkgLVLVuUduTFCnUR/GsL5wTsjgm1GGGscD3jt8EqrVbXyPv0N23fVLK/uea6l0Q5p3sEgcwOsfJdKF0LDDHV2VSxYjR6dwrqdES0gkDqIP2VLLoJ4TN8NRu7HL3TUtO5x3ETEcc/FRDVJv8AIVqdU4vGDxvX2nzQdPlTqq1ZDKNP03WKctpl8TRl6y6Kpp5Z09VPETX08fLT8l0UjgvUYkjF31CKhHxXJ1NDc+D0VM8wTPSvZZp/ed8dF0akqasnD12r/wBXaenuwp3bmuJLACWx/SlfccrPRarUuUWscGQ1jpipXfLGOMeAtCnFxWWZnrFCWCDpPRry+SCIMciDPiCiU4VrLZD1znLalyemY7TGwAg8EcgrBZrV1g6FVd04ZaRX5vSra7wCeAeY6/RNr1fo5Rzr5WqW2Ly/yLjBabpW491h8cnr9Fku1UpLCZq0uiy82pstrh9Jn4obCRBWS65Nlz00OJcP8kV78vQYZFT7BaFprpf0mJX0ReYN/t/yUWa13RotMP8Au79gtNf09rmbwVlqbLHiOf8Acw9xrx9012zhskT9lprjVH8HJnurnCWJGK1BTqVZdvJ/7Sf0VbnOS4Zr0lsI8SX6mWexc5o7CY05io0XUhstVXEsmc7VXBbJKaxPSEtjgYrJFHI7DPzV8Fcl9jLPaJ7laoQwczUXbngsTwmmRcmbyji2qT5g/VYrG4y4OvpkpV4J+J1LXoRteYBPB8JsNTNLD5F26SuX5GrtvaZWa3kfWT+ys7Kn3Ex/YzT9Mjp2v69Q8VC36yrRnU+ooXLSzX4nk0+E9pm1oFQyfI7/AEKpPTU2fkEJ6in8PRNv/acyOKe4/wC0dfuqLR1x53P9C0777eGo/scaa9oAqP2v93ceJ8n5q9mmrsXo7F1yto4T4PQW3dKqyS4Ax1XNddlcujpO7T314m8SwYLXmoaNs3awtPB3ENBJ+ZPZdPTQxHfb+iOPPTwsnsqXHz1n/cweI1TQJIbToscep9MNLj9OFrrlTP8AC/0GXfT7Uk5ttf3ybY5q3axrnUhva2W8NjkeVR6eeXh8HP8AtpZ4Zj8tqig0kVKdF3MwWTH5pk/FBepmynQWy5g5f3N57O9QUbhgaAwCOgYG7fEQsOrrzHfWxtNcabdly4fu+/75NtcV6dFjjuHPeegXOhCdkksHRnOqiEtjzJ/HsjzfLa/JqFrY2AxxAJ+oXUhRTDvs5djtsXPX6I0+nNU21VoJ4eODJ/ys9+lsf4HlDdJbTS07Icr3LLLano06Zhw+4SadFNy9Rs1H1GMoba1g82r+0GtTqktcAzxMcLoSqpxho59atXMG0/yH6ntZgQdxPwP+El06ZM1L7ySxuf7mTz/tBq1wQyWg955V/PCCxWi1ehbeZsyFXL1XdajvluKR9xY+cm6OlrXSK+vcueeST9UmdspPs0wqjBcI0mHbspho+Z+JPVbaVtjg5Gre6bbLB3ITTIuzP5e2g7h9Vmuj7nV0tmVtKwsWdo2ZG3MVGiyZxsUYL7iS1qckIbHIhW4RXscsPefPYdFNXqeSt3phg1ds3gLakcOx8jr6fCloopcmezdoYkLLdDKOro7V0yhp1+x4Kwxs5w+zqSh7okNenZEuI4yrClMq4nYuD0lTuKutdnf8YWxyjyNFfDFj1HKEd1aN7XIuWlTLO31fW27W1XAdIKdHWbhUtAl2QclfGowy4knryefmq22bkXopUJrgzDjBK5Dk1LKOwuUbGpSN1TpkViwtaA4f3Dz812W7LIrbLHycFTWnnJOGVngpNRsHqtazmBE9Z54WHWLM0kdDQN+NuXHJa4DJmgBscQRHQ94ErXRZtikZNXT5JZLbIawrVW7XVSR4H+U16iK6wjPDRfJUjLbeQJ/RJd6Q77TPZy7OGe4+U/kVH3WCy0SwNV8o9/8AUfuolqJSLR00I+xFqXJd1Ko5N9jo1pdDFSqqtpDYxGn1FVyLqIzUqQlSmkMjEfxtsajhxwr0QcnlitRaq4mxtLXaAupGODgW27mSXMV8CUyoywG0pVnRv0zeTN0KnJae3T5LBGXLizrzjwmh1zVdoomN7FXBbI6TAV+kUSyyNUqJUpDoxJFhUgptLwJujk1Vhcghbos4t1bTL+xx5q/hg/IpuDC3jsYy+L9N208yAVSSyXqufZj8tgepasN+lUuUdrTa9dSKCpTfTMEELA1ZX2dSMoWLKFZc+VaNy9yHX8DgqA901TT6ZXa0ducrNlUjlpVSWhXFSyEgmRHlR2sB08kZ1OP/AEkuA5SySKd04CJTVZJcCpVRbyK26IMwJ8kT+6nyPIOtNHdE9/P2+gRH5Ky54Ec+UMFEda/hX9ijXI2HcqnBfAr3mFbJCiMmqB1I/VLc0u2M2t9DTrgeJVHci6rZy0ufwB9lROc+ES9seWW2OwDnwXcDwtVOkfcjDf8AUIx4iaqxxzaY4C6MK1E4l2plNmop4ICi1znBpImD2B6dfgmx5MTsy8Iz+Re1hIBmO6iWEaqoORlsrdzKyWz4OzpqcGec7mVzJS9WTqJcYJVGv5WiFgmcCRCbgUMXD0qbGQRHJSxw5SfCvF4KSjksrS82rVCwyW05NHisuGmTP0MFa4WI5V+mfsaZ96LlgkmWzBc5s/Lsm4T6OZKMq3yiBVoRwVVovGZBucex/UApcq4y7NFeonDplHd6YaeWGFks0UX0dKr6pJfiKi40/Vb0ErJPRzXRvr+oVS74IFS1qM6tcEl12R9maY21y6aG/UcO6r5JovtixfWKnyyI2IUXBU+Z/BHjQev8Eeb8idh0yorRnlEOIhrfBQ7Ug2Ci6I7KfP8AkR4kxDcHwFHmfwT40Ibl3w+yjzSJ8cRPUce5+irvmw2xQ5Ts6j+jHH6Kyqsl7FZXVx7aJ9vp2q7qNqdHRzfZls+o1R65Le00qB+MytUNFFdmG36q3+FF1a4pjOjQtcaox6OdZq5z7ZPp0ewCZgyubJTGtpEOqAwOgEfmZVkvkpzPiJV5nNB5nc4/M8fRVlNG6jTS90Za+yM91knadanT4KW4rSsU5tnQhDBGKzscK10IUsA1knMfwtcZcGZx5OK4VZloMZCqXFQArXwpTIaJNG5hOjYKnVksbbJEd0+Npks0yZc2megQQE9Wo59uhy8on22Qa88kBXUkzNZp5Q/MdNdswCCpyL8cvgDBUByjl1AHsEYRKnJEWtjqZ6tCW64v2Hw1Ni6ZCqYGkf6R9Et6Wt+xojr7V7kZ+m6faR9Up6OsavqVgydMs/uKr9lAYvqcvgT/AKZb/cVH2Mfkn/ycvgX/AKYb/cUfYxD/AMnL4HG6YZ5P3VloYFH9Tn8EinpqkPJ+qutHWvYVL6naSqWCoj+gJkdNWvYTLX3P3JdLH0x0aPsmKuK9jPLUWPtkltJo7BXUUKc5M6kBSVwzpjge4+pQDi0RamSY088qNyQ2OmlJcEO+zrT+AQqu1Lo01aGX9RTXWYc7v+aRK831aOK9irr3hKzStybYUpEN75SHLI9LBwVQscwowSACrjLJJjG8LSlwZ2+R2uxMnEpCRFISRwhKCREAIoJOg+FOSGhxtchXU2UcEPMuiExW4FupEhl+R3V1cKdCZNp5x4ETwPyTFeZ5aKDeRxuaPlWVxR6JEr/W2kcjn91byxE/YyRyMuP/AAo8iJ+zY+MmyPxcx+atvXyL+1lnoZOVCjyIZ9qzoZNvlG9EPSyD/VGo3oj7Vkijk2Ry6FZTQqWmnnoSrlWg8GQhzSJjpJNciMzLe5UeREvRy9huvmmz7v5+UO1FoaKWPUMjOEKvmQz7FMj3Obc8yT9lR3jq9FGKwQ6mTce6W7x8dNFEWpeEpbtY5UpDDqxKU5saoJDTnSqNl0jlVJEQAIJEKgkeoUZV4QyKnPBOFNalEzuR3EqxXojVqKVOA6MyK5kJLWByYigkFJAKACEEiIAUFGQwG9G4jAvqKdwbRfVRvI2i+qVO8NgnrFG8NiF9Yo8jI2IPXKPIw2IX1yjyMNiF9cqfIw2IPWKPIyNiD1ijeGwPVKN7DaJvKjcTtOS5RknAhKjJIigAQAIAEEiKAANlGAbJFG3TYwFSswTGU4WiMcGdyyLKtkgpxUPk/crmxnLPZ0HFfA/RqHyfutcG32LlFfBY0Gg9RKekmZZtrotKFswxLG/8R4U7I/BinbNZw3+5JuLOnx/LZ1H9Df8AChwj8CoXWc+p/uRqtqyfwN/4hVcY/A2Fs/8A2f7kE0Gz+Fv/ABCrtXwaFOXyzirQb/aPsFRpF1OXyRH0x4H2VMIcpPHY6yk2Pwj7BDSKOcs9jFywDoB9lRjYSbGqbR4RgvJkgUhHQfYKGL3PPZEqjlQOixtBYVBByVBJ0xSQx2FJTLOUFjpoUkMUhBGTmEBkWFAZAhSSJCgBSFIZFAVSG2KWjwhEZY5TCaikmSmrQhLBylgjiVU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https://encrypted-tbn3.gstatic.com/images?q=tbn:ANd9GcTB-F9ZIwmvxlF9zBkMH7lvb0S1MSywGRlot_zggSexT6xHw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7762" name="AutoShape 2" descr="https://encrypted-tbn3.gstatic.com/images?q=tbn:ANd9GcTB-F9ZIwmvxlF9zBkMH7lvb0S1MSywGRlot_zggSexT6xHwQ-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 name="Рисунок 19" descr="index.jpg"/>
          <p:cNvPicPr>
            <a:picLocks noChangeAspect="1"/>
          </p:cNvPicPr>
          <p:nvPr/>
        </p:nvPicPr>
        <p:blipFill>
          <a:blip r:embed="rId4"/>
          <a:stretch>
            <a:fillRect/>
          </a:stretch>
        </p:blipFill>
        <p:spPr>
          <a:xfrm>
            <a:off x="8382024" y="2346574"/>
            <a:ext cx="1357322" cy="1725367"/>
          </a:xfrm>
          <a:prstGeom prst="rect">
            <a:avLst/>
          </a:prstGeom>
        </p:spPr>
      </p:pic>
      <p:pic>
        <p:nvPicPr>
          <p:cNvPr id="21" name="Рисунок 20" descr="images.jpg"/>
          <p:cNvPicPr>
            <a:picLocks noChangeAspect="1"/>
          </p:cNvPicPr>
          <p:nvPr/>
        </p:nvPicPr>
        <p:blipFill>
          <a:blip r:embed="rId5"/>
          <a:stretch>
            <a:fillRect/>
          </a:stretch>
        </p:blipFill>
        <p:spPr>
          <a:xfrm>
            <a:off x="6738950" y="1816542"/>
            <a:ext cx="1285884" cy="1469582"/>
          </a:xfrm>
          <a:prstGeom prst="rect">
            <a:avLst/>
          </a:prstGeom>
        </p:spPr>
      </p:pic>
      <p:graphicFrame>
        <p:nvGraphicFramePr>
          <p:cNvPr id="22" name="Диаграмма 21"/>
          <p:cNvGraphicFramePr/>
          <p:nvPr>
            <p:extLst>
              <p:ext uri="{D42A27DB-BD31-4B8C-83A1-F6EECF244321}">
                <p14:modId xmlns:p14="http://schemas.microsoft.com/office/powerpoint/2010/main" val="4230725367"/>
              </p:ext>
            </p:extLst>
          </p:nvPr>
        </p:nvGraphicFramePr>
        <p:xfrm>
          <a:off x="1881166" y="1285860"/>
          <a:ext cx="4572032" cy="4701663"/>
        </p:xfrm>
        <a:graphic>
          <a:graphicData uri="http://schemas.openxmlformats.org/drawingml/2006/chart">
            <c:chart xmlns:c="http://schemas.openxmlformats.org/drawingml/2006/chart" xmlns:r="http://schemas.openxmlformats.org/officeDocument/2006/relationships" r:id="rId6"/>
          </a:graphicData>
        </a:graphic>
      </p:graphicFrame>
      <p:pic>
        <p:nvPicPr>
          <p:cNvPr id="23" name="Picture 4" descr="C:\Users\markinayv\Desktop\1111111.jpg"/>
          <p:cNvPicPr>
            <a:picLocks noChangeAspect="1" noChangeArrowheads="1"/>
          </p:cNvPicPr>
          <p:nvPr/>
        </p:nvPicPr>
        <p:blipFill>
          <a:blip r:embed="rId7"/>
          <a:srcRect/>
          <a:stretch>
            <a:fillRect/>
          </a:stretch>
        </p:blipFill>
        <p:spPr bwMode="auto">
          <a:xfrm>
            <a:off x="0" y="0"/>
            <a:ext cx="1738290" cy="6858000"/>
          </a:xfrm>
          <a:prstGeom prst="rect">
            <a:avLst/>
          </a:prstGeom>
          <a:noFill/>
          <a:ln w="15875">
            <a:noFill/>
            <a:miter lim="800000"/>
            <a:headEnd/>
            <a:tailEnd/>
          </a:ln>
        </p:spPr>
      </p:pic>
      <p:sp>
        <p:nvSpPr>
          <p:cNvPr id="5" name="Номер слайда 4"/>
          <p:cNvSpPr>
            <a:spLocks noGrp="1"/>
          </p:cNvSpPr>
          <p:nvPr>
            <p:ph type="sldNum" sz="quarter" idx="12"/>
          </p:nvPr>
        </p:nvSpPr>
        <p:spPr/>
        <p:txBody>
          <a:bodyPr/>
          <a:lstStyle/>
          <a:p>
            <a:pPr>
              <a:defRPr/>
            </a:pPr>
            <a:fld id="{FCDFB9F2-DAA3-43D4-A565-B3E083403BD4}" type="slidenum">
              <a:rPr lang="ru-RU" smtClean="0"/>
              <a:pPr>
                <a:defRPr/>
              </a:pPr>
              <a:t>4</a:t>
            </a:fld>
            <a:endParaRPr lang="ru-RU"/>
          </a:p>
        </p:txBody>
      </p:sp>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bwMode="auto">
          <a:xfrm>
            <a:off x="595282" y="188640"/>
            <a:ext cx="9207256"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000" b="1" dirty="0" smtClean="0">
                <a:solidFill>
                  <a:srgbClr val="002060"/>
                </a:solidFill>
                <a:latin typeface="Arial" pitchFamily="34" charset="0"/>
                <a:cs typeface="Arial" pitchFamily="34" charset="0"/>
              </a:rPr>
              <a:t>2014 ЖЫЛДЫҢ ҚОРЫТЫНДЫЛАРЫ ЖӘНЕ 2015 ЖЫЛҒА ЖОСПАР</a:t>
            </a:r>
            <a:endParaRPr lang="ru-RU" sz="2000" b="1" dirty="0">
              <a:solidFill>
                <a:srgbClr val="002060"/>
              </a:solidFill>
              <a:latin typeface="Arial" pitchFamily="34" charset="0"/>
              <a:ea typeface="+mn-ea"/>
              <a:cs typeface="Arial" pitchFamily="34" charset="0"/>
            </a:endParaRPr>
          </a:p>
        </p:txBody>
      </p:sp>
      <p:graphicFrame>
        <p:nvGraphicFramePr>
          <p:cNvPr id="14" name="Диаграмма 13"/>
          <p:cNvGraphicFramePr/>
          <p:nvPr>
            <p:extLst>
              <p:ext uri="{D42A27DB-BD31-4B8C-83A1-F6EECF244321}">
                <p14:modId xmlns:p14="http://schemas.microsoft.com/office/powerpoint/2010/main" val="2980144600"/>
              </p:ext>
            </p:extLst>
          </p:nvPr>
        </p:nvGraphicFramePr>
        <p:xfrm>
          <a:off x="806422" y="650634"/>
          <a:ext cx="8784976" cy="302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Диаграмма 14"/>
          <p:cNvGraphicFramePr/>
          <p:nvPr>
            <p:extLst>
              <p:ext uri="{D42A27DB-BD31-4B8C-83A1-F6EECF244321}">
                <p14:modId xmlns:p14="http://schemas.microsoft.com/office/powerpoint/2010/main" val="238706689"/>
              </p:ext>
            </p:extLst>
          </p:nvPr>
        </p:nvGraphicFramePr>
        <p:xfrm>
          <a:off x="809596" y="3714752"/>
          <a:ext cx="8784976"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5" name="Номер слайда 4"/>
          <p:cNvSpPr>
            <a:spLocks noGrp="1"/>
          </p:cNvSpPr>
          <p:nvPr>
            <p:ph type="sldNum" sz="quarter" idx="12"/>
          </p:nvPr>
        </p:nvSpPr>
        <p:spPr/>
        <p:txBody>
          <a:bodyPr/>
          <a:lstStyle/>
          <a:p>
            <a:pPr>
              <a:defRPr/>
            </a:pPr>
            <a:fld id="{FCDFB9F2-DAA3-43D4-A565-B3E083403BD4}" type="slidenum">
              <a:rPr lang="ru-RU" smtClean="0"/>
              <a:pPr>
                <a:defRPr/>
              </a:pPr>
              <a:t>5</a:t>
            </a:fld>
            <a:endParaRPr lang="ru-RU"/>
          </a:p>
        </p:txBody>
      </p:sp>
    </p:spTree>
    <p:extLst>
      <p:ext uri="{BB962C8B-B14F-4D97-AF65-F5344CB8AC3E}">
        <p14:creationId xmlns:p14="http://schemas.microsoft.com/office/powerpoint/2010/main" val="3676437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8356" y="1016144"/>
            <a:ext cx="7143800" cy="5139869"/>
          </a:xfrm>
          <a:prstGeom prst="rect">
            <a:avLst/>
          </a:prstGeom>
          <a:ln>
            <a:solidFill>
              <a:schemeClr val="tx1"/>
            </a:solidFill>
          </a:ln>
        </p:spPr>
        <p:txBody>
          <a:bodyPr wrap="square">
            <a:spAutoFit/>
          </a:bodyPr>
          <a:lstStyle/>
          <a:p>
            <a:pPr algn="just">
              <a:buFont typeface="Wingdings" pitchFamily="2" charset="2"/>
              <a:buChar char="v"/>
              <a:tabLst>
                <a:tab pos="444500" algn="l"/>
              </a:tabLst>
            </a:pPr>
            <a:r>
              <a:rPr lang="ru-RU" sz="1800" b="1" dirty="0" smtClean="0">
                <a:solidFill>
                  <a:srgbClr val="002060"/>
                </a:solidFill>
                <a:latin typeface="Arial" pitchFamily="34" charset="0"/>
                <a:cs typeface="Arial" pitchFamily="34" charset="0"/>
              </a:rPr>
              <a:t> «KEGOC» АҚ - </a:t>
            </a:r>
            <a:r>
              <a:rPr lang="ru-RU" sz="1800" b="1" dirty="0" err="1" smtClean="0">
                <a:solidFill>
                  <a:srgbClr val="002060"/>
                </a:solidFill>
                <a:latin typeface="Arial" pitchFamily="34" charset="0"/>
                <a:cs typeface="Arial" pitchFamily="34" charset="0"/>
              </a:rPr>
              <a:t>біртұтас</a:t>
            </a:r>
            <a:r>
              <a:rPr lang="ru-RU" sz="1800" b="1" dirty="0" smtClean="0">
                <a:solidFill>
                  <a:srgbClr val="002060"/>
                </a:solidFill>
                <a:latin typeface="Arial" pitchFamily="34" charset="0"/>
                <a:cs typeface="Arial" pitchFamily="34" charset="0"/>
              </a:rPr>
              <a:t> электр </a:t>
            </a:r>
            <a:r>
              <a:rPr lang="ru-RU" sz="1800" b="1" dirty="0" err="1" smtClean="0">
                <a:solidFill>
                  <a:srgbClr val="002060"/>
                </a:solidFill>
                <a:latin typeface="Arial" pitchFamily="34" charset="0"/>
                <a:cs typeface="Arial" pitchFamily="34" charset="0"/>
              </a:rPr>
              <a:t>энергетикалық</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жүйеде</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байланыстырушы</a:t>
            </a:r>
            <a:r>
              <a:rPr lang="ru-RU" sz="1800" b="1" dirty="0" smtClean="0">
                <a:solidFill>
                  <a:srgbClr val="002060"/>
                </a:solidFill>
                <a:latin typeface="Arial" pitchFamily="34" charset="0"/>
                <a:cs typeface="Arial" pitchFamily="34" charset="0"/>
              </a:rPr>
              <a:t> </a:t>
            </a:r>
            <a:r>
              <a:rPr lang="ru-RU" sz="1800" b="1" dirty="0" err="1" smtClean="0">
                <a:solidFill>
                  <a:srgbClr val="002060"/>
                </a:solidFill>
                <a:latin typeface="Arial" pitchFamily="34" charset="0"/>
                <a:cs typeface="Arial" pitchFamily="34" charset="0"/>
              </a:rPr>
              <a:t>рөл</a:t>
            </a:r>
            <a:r>
              <a:rPr lang="ru-RU" sz="1800" b="1" dirty="0" smtClean="0">
                <a:solidFill>
                  <a:srgbClr val="002060"/>
                </a:solidFill>
                <a:latin typeface="Arial" pitchFamily="34" charset="0"/>
                <a:cs typeface="Arial" pitchFamily="34" charset="0"/>
              </a:rPr>
              <a:t>:</a:t>
            </a:r>
          </a:p>
          <a:p>
            <a:pPr algn="just">
              <a:tabLst>
                <a:tab pos="444500" algn="l"/>
              </a:tabLst>
            </a:pPr>
            <a:endParaRPr lang="ru-RU" sz="1800" dirty="0" smtClean="0">
              <a:solidFill>
                <a:srgbClr val="002060"/>
              </a:solidFill>
              <a:latin typeface="Arial" pitchFamily="34" charset="0"/>
              <a:cs typeface="Arial" pitchFamily="34" charset="0"/>
            </a:endParaRPr>
          </a:p>
          <a:p>
            <a:pPr algn="just">
              <a:buFont typeface="Wingdings" pitchFamily="2" charset="2"/>
              <a:buChar char="ü"/>
              <a:tabLst>
                <a:tab pos="444500" algn="l"/>
              </a:tabLst>
            </a:pPr>
            <a:r>
              <a:rPr lang="ru-RU" sz="1800" dirty="0" smtClean="0">
                <a:solidFill>
                  <a:srgbClr val="002060"/>
                </a:solidFill>
                <a:latin typeface="Arial" pitchFamily="34" charset="0"/>
                <a:cs typeface="Arial" pitchFamily="34" charset="0"/>
              </a:rPr>
              <a:t>    </a:t>
            </a:r>
            <a:r>
              <a:rPr lang="ru-RU" sz="1600" dirty="0" smtClean="0">
                <a:solidFill>
                  <a:srgbClr val="002060"/>
                </a:solidFill>
                <a:latin typeface="Arial" pitchFamily="34" charset="0"/>
                <a:cs typeface="Arial" pitchFamily="34" charset="0"/>
              </a:rPr>
              <a:t>297 электр </a:t>
            </a:r>
            <a:r>
              <a:rPr lang="ru-RU" sz="1600" dirty="0" err="1" smtClean="0">
                <a:solidFill>
                  <a:srgbClr val="002060"/>
                </a:solidFill>
                <a:latin typeface="Arial" pitchFamily="34" charset="0"/>
                <a:cs typeface="Arial" pitchFamily="34" charset="0"/>
              </a:rPr>
              <a:t>тарату</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желілері</a:t>
            </a:r>
            <a:r>
              <a:rPr lang="ru-RU" sz="1600" dirty="0" smtClean="0">
                <a:solidFill>
                  <a:srgbClr val="002060"/>
                </a:solidFill>
                <a:latin typeface="Arial" pitchFamily="34" charset="0"/>
                <a:cs typeface="Arial" pitchFamily="34" charset="0"/>
              </a:rPr>
              <a:t> (35 – 1150 </a:t>
            </a:r>
            <a:r>
              <a:rPr lang="ru-RU" sz="1600" dirty="0" err="1" smtClean="0">
                <a:solidFill>
                  <a:srgbClr val="002060"/>
                </a:solidFill>
                <a:latin typeface="Arial" pitchFamily="34" charset="0"/>
                <a:cs typeface="Arial" pitchFamily="34" charset="0"/>
              </a:rPr>
              <a:t>кВ</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кернеуімен</a:t>
            </a:r>
            <a:r>
              <a:rPr lang="ru-RU" sz="1600" dirty="0" smtClean="0">
                <a:solidFill>
                  <a:srgbClr val="002060"/>
                </a:solidFill>
                <a:latin typeface="Arial" pitchFamily="34" charset="0"/>
                <a:cs typeface="Arial" pitchFamily="34" charset="0"/>
              </a:rPr>
              <a:t>), 24,4 </a:t>
            </a:r>
            <a:r>
              <a:rPr lang="ru-RU" sz="1600" dirty="0" err="1" smtClean="0">
                <a:solidFill>
                  <a:srgbClr val="002060"/>
                </a:solidFill>
                <a:latin typeface="Arial" pitchFamily="34" charset="0"/>
                <a:cs typeface="Arial" pitchFamily="34" charset="0"/>
              </a:rPr>
              <a:t>мың</a:t>
            </a:r>
            <a:r>
              <a:rPr lang="ru-RU" sz="1600" dirty="0" smtClean="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ш</a:t>
            </a:r>
            <a:r>
              <a:rPr lang="ru-RU" sz="1600" dirty="0" err="1" smtClean="0">
                <a:solidFill>
                  <a:srgbClr val="002060"/>
                </a:solidFill>
                <a:latin typeface="Arial" pitchFamily="34" charset="0"/>
                <a:cs typeface="Arial" pitchFamily="34" charset="0"/>
              </a:rPr>
              <a:t>ақырым</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тізбекпен</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жалпы</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ұзындығымен</a:t>
            </a:r>
            <a:r>
              <a:rPr lang="ru-RU" sz="1600" dirty="0" smtClean="0">
                <a:solidFill>
                  <a:srgbClr val="002060"/>
                </a:solidFill>
                <a:latin typeface="Arial" pitchFamily="34" charset="0"/>
                <a:cs typeface="Arial" pitchFamily="34" charset="0"/>
              </a:rPr>
              <a:t>;</a:t>
            </a:r>
          </a:p>
          <a:p>
            <a:pPr algn="just">
              <a:buFont typeface="Wingdings" pitchFamily="2" charset="2"/>
              <a:buChar char="ü"/>
              <a:tabLst>
                <a:tab pos="444500" algn="l"/>
              </a:tabLst>
            </a:pPr>
            <a:endParaRPr lang="ru-RU" sz="1600" dirty="0" smtClean="0">
              <a:solidFill>
                <a:srgbClr val="002060"/>
              </a:solidFill>
              <a:latin typeface="Arial" pitchFamily="34" charset="0"/>
              <a:cs typeface="Arial" pitchFamily="34" charset="0"/>
            </a:endParaRPr>
          </a:p>
          <a:p>
            <a:pPr algn="just">
              <a:buFont typeface="Wingdings" pitchFamily="2" charset="2"/>
              <a:buChar char="ü"/>
              <a:tabLst>
                <a:tab pos="444500" algn="l"/>
              </a:tabLst>
            </a:pPr>
            <a:r>
              <a:rPr lang="ru-RU" sz="1600" dirty="0" smtClean="0">
                <a:solidFill>
                  <a:srgbClr val="002060"/>
                </a:solidFill>
                <a:latin typeface="Arial" pitchFamily="34" charset="0"/>
                <a:cs typeface="Arial" pitchFamily="34" charset="0"/>
              </a:rPr>
              <a:t>     76 </a:t>
            </a:r>
            <a:r>
              <a:rPr lang="ru-RU" sz="1600" dirty="0" err="1" smtClean="0">
                <a:solidFill>
                  <a:srgbClr val="002060"/>
                </a:solidFill>
                <a:latin typeface="Arial" pitchFamily="34" charset="0"/>
                <a:cs typeface="Arial" pitchFamily="34" charset="0"/>
              </a:rPr>
              <a:t>шағын</a:t>
            </a:r>
            <a:r>
              <a:rPr lang="ru-RU" sz="1600" dirty="0" smtClean="0">
                <a:solidFill>
                  <a:srgbClr val="002060"/>
                </a:solidFill>
                <a:latin typeface="Arial" pitchFamily="34" charset="0"/>
                <a:cs typeface="Arial" pitchFamily="34" charset="0"/>
              </a:rPr>
              <a:t> станция ( 35 – 1150 </a:t>
            </a:r>
            <a:r>
              <a:rPr lang="ru-RU" sz="1600" dirty="0" err="1" smtClean="0">
                <a:solidFill>
                  <a:srgbClr val="002060"/>
                </a:solidFill>
                <a:latin typeface="Arial" pitchFamily="34" charset="0"/>
                <a:cs typeface="Arial" pitchFamily="34" charset="0"/>
              </a:rPr>
              <a:t>кВ</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кернеуімен</a:t>
            </a:r>
            <a:r>
              <a:rPr lang="ru-RU" sz="1600" dirty="0" smtClean="0">
                <a:solidFill>
                  <a:srgbClr val="002060"/>
                </a:solidFill>
                <a:latin typeface="Arial" pitchFamily="34" charset="0"/>
                <a:cs typeface="Arial" pitchFamily="34" charset="0"/>
              </a:rPr>
              <a:t>).</a:t>
            </a:r>
          </a:p>
          <a:p>
            <a:pPr algn="just">
              <a:buFont typeface="Wingdings" pitchFamily="2" charset="2"/>
              <a:buChar char="v"/>
              <a:tabLst>
                <a:tab pos="444500" algn="l"/>
              </a:tabLst>
            </a:pPr>
            <a:endParaRPr lang="ru-RU" sz="1600" dirty="0" smtClean="0">
              <a:solidFill>
                <a:srgbClr val="002060"/>
              </a:solidFill>
              <a:latin typeface="Arial" pitchFamily="34" charset="0"/>
              <a:cs typeface="Arial" pitchFamily="34" charset="0"/>
            </a:endParaRPr>
          </a:p>
          <a:p>
            <a:pPr algn="just">
              <a:buFont typeface="Wingdings" pitchFamily="2" charset="2"/>
              <a:buChar char="v"/>
            </a:pPr>
            <a:r>
              <a:rPr lang="ru-RU" sz="1600" dirty="0">
                <a:solidFill>
                  <a:srgbClr val="002060"/>
                </a:solidFill>
                <a:latin typeface="Arial" pitchFamily="34" charset="0"/>
                <a:cs typeface="Arial" pitchFamily="34" charset="0"/>
              </a:rPr>
              <a:t> </a:t>
            </a:r>
            <a:r>
              <a:rPr lang="ru-RU" sz="1600" dirty="0" err="1">
                <a:solidFill>
                  <a:srgbClr val="002060"/>
                </a:solidFill>
                <a:latin typeface="Arial" pitchFamily="34" charset="0"/>
                <a:cs typeface="Arial" pitchFamily="34" charset="0"/>
              </a:rPr>
              <a:t>Ж</a:t>
            </a:r>
            <a:r>
              <a:rPr lang="ru-RU" sz="1600" dirty="0" err="1" smtClean="0">
                <a:solidFill>
                  <a:srgbClr val="002060"/>
                </a:solidFill>
                <a:latin typeface="Arial" pitchFamily="34" charset="0"/>
                <a:cs typeface="Arial" pitchFamily="34" charset="0"/>
              </a:rPr>
              <a:t>алпы</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белгіленген</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қуатымен</a:t>
            </a:r>
            <a:r>
              <a:rPr lang="ru-RU" sz="1600" dirty="0" smtClean="0">
                <a:solidFill>
                  <a:srgbClr val="002060"/>
                </a:solidFill>
                <a:latin typeface="Arial" pitchFamily="34" charset="0"/>
                <a:cs typeface="Arial" pitchFamily="34" charset="0"/>
              </a:rPr>
              <a:t> – 20 591,5 МВт</a:t>
            </a:r>
            <a:r>
              <a:rPr lang="ru-RU" sz="1600" dirty="0">
                <a:solidFill>
                  <a:srgbClr val="002060"/>
                </a:solidFill>
                <a:latin typeface="Arial" pitchFamily="34" charset="0"/>
                <a:cs typeface="Arial" pitchFamily="34" charset="0"/>
              </a:rPr>
              <a:t>, 76 </a:t>
            </a:r>
            <a:r>
              <a:rPr lang="ru-RU" sz="1600" dirty="0" err="1">
                <a:solidFill>
                  <a:srgbClr val="002060"/>
                </a:solidFill>
                <a:latin typeface="Arial" pitchFamily="34" charset="0"/>
                <a:cs typeface="Arial" pitchFamily="34" charset="0"/>
              </a:rPr>
              <a:t>электростанциялардың</a:t>
            </a:r>
            <a:r>
              <a:rPr lang="ru-RU" sz="1600" dirty="0">
                <a:solidFill>
                  <a:srgbClr val="002060"/>
                </a:solidFill>
                <a:latin typeface="Arial" pitchFamily="34" charset="0"/>
                <a:cs typeface="Arial" pitchFamily="34" charset="0"/>
              </a:rPr>
              <a:t> - </a:t>
            </a:r>
            <a:r>
              <a:rPr lang="ru-RU" sz="1600" dirty="0" err="1">
                <a:solidFill>
                  <a:srgbClr val="002060"/>
                </a:solidFill>
                <a:latin typeface="Arial" pitchFamily="34" charset="0"/>
                <a:cs typeface="Arial" pitchFamily="34" charset="0"/>
              </a:rPr>
              <a:t>өндірісі</a:t>
            </a:r>
            <a:r>
              <a:rPr lang="ru-RU" sz="1600" dirty="0">
                <a:solidFill>
                  <a:srgbClr val="002060"/>
                </a:solidFill>
                <a:latin typeface="Arial" pitchFamily="34" charset="0"/>
                <a:cs typeface="Arial" pitchFamily="34" charset="0"/>
              </a:rPr>
              <a:t> </a:t>
            </a:r>
            <a:r>
              <a:rPr lang="ru-RU" sz="1600" dirty="0" smtClean="0">
                <a:solidFill>
                  <a:srgbClr val="002060"/>
                </a:solidFill>
                <a:latin typeface="Arial" pitchFamily="34" charset="0"/>
                <a:cs typeface="Arial" pitchFamily="34" charset="0"/>
              </a:rPr>
              <a:t>.</a:t>
            </a:r>
          </a:p>
          <a:p>
            <a:pPr algn="just"/>
            <a:endParaRPr lang="ru-RU" sz="1600" dirty="0" smtClean="0">
              <a:solidFill>
                <a:srgbClr val="002060"/>
              </a:solidFill>
              <a:latin typeface="Arial" pitchFamily="34" charset="0"/>
              <a:cs typeface="Arial" pitchFamily="34" charset="0"/>
            </a:endParaRPr>
          </a:p>
          <a:p>
            <a:pPr algn="just">
              <a:buFont typeface="Wingdings" pitchFamily="2" charset="2"/>
              <a:buChar char="v"/>
            </a:pPr>
            <a:r>
              <a:rPr lang="ru-RU" sz="1600" dirty="0" smtClean="0">
                <a:solidFill>
                  <a:srgbClr val="002060"/>
                </a:solidFill>
                <a:latin typeface="Arial" pitchFamily="34" charset="0"/>
                <a:cs typeface="Arial" pitchFamily="34" charset="0"/>
              </a:rPr>
              <a:t> Электр </a:t>
            </a:r>
            <a:r>
              <a:rPr lang="ru-RU" sz="1600" dirty="0" err="1" smtClean="0">
                <a:solidFill>
                  <a:srgbClr val="002060"/>
                </a:solidFill>
                <a:latin typeface="Arial" pitchFamily="34" charset="0"/>
                <a:cs typeface="Arial" pitchFamily="34" charset="0"/>
              </a:rPr>
              <a:t>энергияны</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тарату</a:t>
            </a:r>
            <a:r>
              <a:rPr lang="ru-RU" sz="1600" dirty="0" smtClean="0">
                <a:solidFill>
                  <a:srgbClr val="002060"/>
                </a:solidFill>
                <a:latin typeface="Arial" pitchFamily="34" charset="0"/>
                <a:cs typeface="Arial" pitchFamily="34" charset="0"/>
              </a:rPr>
              <a:t>:</a:t>
            </a:r>
          </a:p>
          <a:p>
            <a:pPr marL="342900" indent="-342900" algn="just">
              <a:buFont typeface="Wingdings" pitchFamily="2" charset="2"/>
              <a:buChar char="ü"/>
            </a:pPr>
            <a:r>
              <a:rPr lang="ru-RU" sz="1600" dirty="0" smtClean="0">
                <a:solidFill>
                  <a:srgbClr val="002060"/>
                </a:solidFill>
                <a:latin typeface="Arial" pitchFamily="34" charset="0"/>
                <a:cs typeface="Arial" pitchFamily="34" charset="0"/>
              </a:rPr>
              <a:t>20 </a:t>
            </a:r>
            <a:r>
              <a:rPr lang="ru-RU" sz="1600" dirty="0" err="1" smtClean="0">
                <a:solidFill>
                  <a:srgbClr val="002060"/>
                </a:solidFill>
                <a:latin typeface="Arial" pitchFamily="34" charset="0"/>
                <a:cs typeface="Arial" pitchFamily="34" charset="0"/>
              </a:rPr>
              <a:t>өңірлік</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энергетикалық</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компаниялар</a:t>
            </a:r>
            <a:r>
              <a:rPr lang="ru-RU" sz="1600" dirty="0" smtClean="0">
                <a:solidFill>
                  <a:srgbClr val="002060"/>
                </a:solidFill>
                <a:latin typeface="Arial" pitchFamily="34" charset="0"/>
                <a:cs typeface="Arial" pitchFamily="34" charset="0"/>
              </a:rPr>
              <a:t>;</a:t>
            </a:r>
          </a:p>
          <a:p>
            <a:pPr algn="just">
              <a:buFont typeface="Wingdings" pitchFamily="2" charset="2"/>
              <a:buChar char="ü"/>
            </a:pPr>
            <a:endParaRPr lang="ru-RU" sz="1600" dirty="0" smtClean="0">
              <a:solidFill>
                <a:srgbClr val="002060"/>
              </a:solidFill>
              <a:latin typeface="Arial" pitchFamily="34" charset="0"/>
              <a:cs typeface="Arial" pitchFamily="34" charset="0"/>
            </a:endParaRPr>
          </a:p>
          <a:p>
            <a:pPr algn="just">
              <a:buFont typeface="Wingdings" pitchFamily="2" charset="2"/>
              <a:buChar char="ü"/>
            </a:pPr>
            <a:r>
              <a:rPr lang="ru-RU" sz="1600" dirty="0" smtClean="0">
                <a:solidFill>
                  <a:srgbClr val="002060"/>
                </a:solidFill>
                <a:latin typeface="Arial" pitchFamily="34" charset="0"/>
                <a:cs typeface="Arial" pitchFamily="34" charset="0"/>
              </a:rPr>
              <a:t>    150 </a:t>
            </a:r>
            <a:r>
              <a:rPr lang="ru-RU" sz="1600" dirty="0" err="1" smtClean="0">
                <a:solidFill>
                  <a:srgbClr val="002060"/>
                </a:solidFill>
                <a:latin typeface="Arial" pitchFamily="34" charset="0"/>
                <a:cs typeface="Arial" pitchFamily="34" charset="0"/>
              </a:rPr>
              <a:t>кіші</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таратушы</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компаниялар</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олар</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кернеуі</a:t>
            </a:r>
            <a:r>
              <a:rPr lang="ru-RU" sz="1600" dirty="0" smtClean="0">
                <a:solidFill>
                  <a:srgbClr val="002060"/>
                </a:solidFill>
                <a:latin typeface="Arial" pitchFamily="34" charset="0"/>
                <a:cs typeface="Arial" pitchFamily="34" charset="0"/>
              </a:rPr>
              <a:t> 0,4 – 220 </a:t>
            </a:r>
            <a:r>
              <a:rPr lang="ru-RU" sz="1600" dirty="0" err="1" smtClean="0">
                <a:solidFill>
                  <a:srgbClr val="002060"/>
                </a:solidFill>
                <a:latin typeface="Arial" pitchFamily="34" charset="0"/>
                <a:cs typeface="Arial" pitchFamily="34" charset="0"/>
              </a:rPr>
              <a:t>кВ</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өңірлік</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деңгейдегі</a:t>
            </a:r>
            <a:r>
              <a:rPr lang="ru-RU" sz="1600" dirty="0" smtClean="0">
                <a:solidFill>
                  <a:srgbClr val="002060"/>
                </a:solidFill>
                <a:latin typeface="Arial" pitchFamily="34" charset="0"/>
                <a:cs typeface="Arial" pitchFamily="34" charset="0"/>
              </a:rPr>
              <a:t> электр </a:t>
            </a:r>
            <a:r>
              <a:rPr lang="ru-RU" sz="1600" dirty="0" err="1" smtClean="0">
                <a:solidFill>
                  <a:srgbClr val="002060"/>
                </a:solidFill>
                <a:latin typeface="Arial" pitchFamily="34" charset="0"/>
                <a:cs typeface="Arial" pitchFamily="34" charset="0"/>
              </a:rPr>
              <a:t>желілерін</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бақылап</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отырады</a:t>
            </a:r>
            <a:r>
              <a:rPr lang="ru-RU" sz="1600" dirty="0" smtClean="0">
                <a:solidFill>
                  <a:srgbClr val="002060"/>
                </a:solidFill>
                <a:latin typeface="Arial" pitchFamily="34" charset="0"/>
                <a:cs typeface="Arial" pitchFamily="34" charset="0"/>
              </a:rPr>
              <a:t>. </a:t>
            </a:r>
          </a:p>
          <a:p>
            <a:pPr algn="just">
              <a:buFont typeface="Wingdings" pitchFamily="2" charset="2"/>
              <a:buChar char="ü"/>
            </a:pPr>
            <a:endParaRPr lang="ru-RU" sz="1600" dirty="0" smtClean="0">
              <a:solidFill>
                <a:srgbClr val="002060"/>
              </a:solidFill>
              <a:latin typeface="Arial" pitchFamily="34" charset="0"/>
              <a:cs typeface="Arial" pitchFamily="34" charset="0"/>
            </a:endParaRPr>
          </a:p>
          <a:p>
            <a:pPr algn="just">
              <a:buFont typeface="Wingdings" pitchFamily="2" charset="2"/>
              <a:buChar char="v"/>
            </a:pP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Жабдықтау</a:t>
            </a:r>
            <a:r>
              <a:rPr lang="ru-RU" sz="1600" dirty="0" smtClean="0">
                <a:solidFill>
                  <a:srgbClr val="002060"/>
                </a:solidFill>
                <a:latin typeface="Arial" pitchFamily="34" charset="0"/>
                <a:cs typeface="Arial" pitchFamily="34" charset="0"/>
              </a:rPr>
              <a:t>:</a:t>
            </a:r>
          </a:p>
          <a:p>
            <a:pPr algn="just">
              <a:buFont typeface="Wingdings" pitchFamily="2" charset="2"/>
              <a:buChar char="ü"/>
            </a:pPr>
            <a:r>
              <a:rPr lang="ru-RU" sz="1600" dirty="0" smtClean="0">
                <a:solidFill>
                  <a:srgbClr val="002060"/>
                </a:solidFill>
                <a:latin typeface="Arial" pitchFamily="34" charset="0"/>
                <a:cs typeface="Arial" pitchFamily="34" charset="0"/>
              </a:rPr>
              <a:t>     180 </a:t>
            </a:r>
            <a:r>
              <a:rPr lang="ru-RU" sz="1600" dirty="0" err="1" smtClean="0">
                <a:solidFill>
                  <a:srgbClr val="002060"/>
                </a:solidFill>
                <a:latin typeface="Arial" pitchFamily="34" charset="0"/>
                <a:cs typeface="Arial" pitchFamily="34" charset="0"/>
              </a:rPr>
              <a:t>электрмен</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жабдықтаушы</a:t>
            </a:r>
            <a:r>
              <a:rPr lang="ru-RU" sz="1600" dirty="0" smtClean="0">
                <a:solidFill>
                  <a:srgbClr val="002060"/>
                </a:solidFill>
                <a:latin typeface="Arial" pitchFamily="34" charset="0"/>
                <a:cs typeface="Arial" pitchFamily="34" charset="0"/>
              </a:rPr>
              <a:t> </a:t>
            </a:r>
            <a:r>
              <a:rPr lang="ru-RU" sz="1600" dirty="0" err="1" smtClean="0">
                <a:solidFill>
                  <a:srgbClr val="002060"/>
                </a:solidFill>
                <a:latin typeface="Arial" pitchFamily="34" charset="0"/>
                <a:cs typeface="Arial" pitchFamily="34" charset="0"/>
              </a:rPr>
              <a:t>ұйымдар</a:t>
            </a:r>
            <a:r>
              <a:rPr lang="ru-RU" sz="1600" dirty="0" smtClean="0">
                <a:solidFill>
                  <a:srgbClr val="002060"/>
                </a:solidFill>
                <a:latin typeface="Arial" pitchFamily="34" charset="0"/>
                <a:cs typeface="Arial" pitchFamily="34" charset="0"/>
              </a:rPr>
              <a:t>.</a:t>
            </a:r>
          </a:p>
          <a:p>
            <a:pPr marL="457200" indent="-457200" algn="just">
              <a:buFont typeface="Wingdings" pitchFamily="2" charset="2"/>
              <a:buChar char="Ø"/>
            </a:pPr>
            <a:endParaRPr lang="ru-RU" sz="1600" b="1" dirty="0" smtClean="0">
              <a:solidFill>
                <a:srgbClr val="002060"/>
              </a:solidFill>
              <a:latin typeface="Arial" pitchFamily="34" charset="0"/>
              <a:cs typeface="Arial" pitchFamily="34" charset="0"/>
            </a:endParaRPr>
          </a:p>
        </p:txBody>
      </p:sp>
      <p:sp>
        <p:nvSpPr>
          <p:cNvPr id="7" name="Заголовок 1"/>
          <p:cNvSpPr>
            <a:spLocks noGrp="1"/>
          </p:cNvSpPr>
          <p:nvPr/>
        </p:nvSpPr>
        <p:spPr bwMode="auto">
          <a:xfrm>
            <a:off x="1738290" y="92747"/>
            <a:ext cx="806424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400" b="1" dirty="0" smtClean="0">
                <a:solidFill>
                  <a:srgbClr val="002060"/>
                </a:solidFill>
                <a:latin typeface="Arial" pitchFamily="34" charset="0"/>
                <a:ea typeface="+mn-ea"/>
                <a:cs typeface="Arial" pitchFamily="34" charset="0"/>
              </a:rPr>
              <a:t>ҚАЗАҚСТАННЫҢ ЭЛЕКТР ЭНЕРГЕТИКАСЫ</a:t>
            </a:r>
            <a:endParaRPr lang="ru-RU" sz="2400" b="1" dirty="0">
              <a:solidFill>
                <a:srgbClr val="002060"/>
              </a:solidFill>
              <a:latin typeface="Arial" pitchFamily="34" charset="0"/>
              <a:ea typeface="+mn-ea"/>
              <a:cs typeface="Arial" pitchFamily="34" charset="0"/>
            </a:endParaRPr>
          </a:p>
        </p:txBody>
      </p:sp>
      <p:pic>
        <p:nvPicPr>
          <p:cNvPr id="5"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8" name="Номер слайда 7"/>
          <p:cNvSpPr>
            <a:spLocks noGrp="1"/>
          </p:cNvSpPr>
          <p:nvPr>
            <p:ph type="sldNum" sz="quarter" idx="12"/>
          </p:nvPr>
        </p:nvSpPr>
        <p:spPr/>
        <p:txBody>
          <a:bodyPr/>
          <a:lstStyle/>
          <a:p>
            <a:pPr>
              <a:defRPr/>
            </a:pPr>
            <a:fld id="{FCDFB9F2-DAA3-43D4-A565-B3E083403BD4}" type="slidenum">
              <a:rPr lang="ru-RU" smtClean="0"/>
              <a:pPr>
                <a:defRPr/>
              </a:pPr>
              <a:t>6</a:t>
            </a:fld>
            <a:endParaRPr lang="ru-RU"/>
          </a:p>
        </p:txBody>
      </p:sp>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38356" y="1000108"/>
            <a:ext cx="7034554" cy="4431983"/>
          </a:xfrm>
          <a:prstGeom prst="rect">
            <a:avLst/>
          </a:prstGeom>
          <a:ln>
            <a:solidFill>
              <a:schemeClr val="tx1"/>
            </a:solidFill>
          </a:ln>
        </p:spPr>
        <p:txBody>
          <a:bodyPr wrap="square">
            <a:spAutoFit/>
          </a:bodyPr>
          <a:lstStyle/>
          <a:p>
            <a:pPr algn="ctr">
              <a:tabLst>
                <a:tab pos="444500" algn="l"/>
              </a:tabLst>
            </a:pPr>
            <a:r>
              <a:rPr lang="ru-RU"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p>
          <a:p>
            <a:pPr algn="just">
              <a:buFont typeface="Wingdings" pitchFamily="2" charset="2"/>
              <a:buChar char="ü"/>
            </a:pPr>
            <a:r>
              <a:rPr lang="ru-RU" sz="2400" dirty="0" smtClean="0">
                <a:solidFill>
                  <a:srgbClr val="002060"/>
                </a:solidFill>
                <a:latin typeface="Arial" pitchFamily="34" charset="0"/>
                <a:cs typeface="Arial" pitchFamily="34" charset="0"/>
              </a:rPr>
              <a:t> </a:t>
            </a:r>
            <a:r>
              <a:rPr lang="ru-RU" sz="1800" dirty="0" smtClean="0">
                <a:solidFill>
                  <a:srgbClr val="002060"/>
                </a:solidFill>
                <a:latin typeface="Arial" pitchFamily="34" charset="0"/>
                <a:cs typeface="Arial" pitchFamily="34" charset="0"/>
              </a:rPr>
              <a:t>2009-2014 </a:t>
            </a:r>
            <a:r>
              <a:rPr lang="ru-RU" sz="1800" dirty="0" err="1" smtClean="0">
                <a:solidFill>
                  <a:srgbClr val="002060"/>
                </a:solidFill>
                <a:latin typeface="Arial" pitchFamily="34" charset="0"/>
                <a:cs typeface="Arial" pitchFamily="34" charset="0"/>
              </a:rPr>
              <a:t>жылдары</a:t>
            </a:r>
            <a:r>
              <a:rPr lang="ru-RU" sz="1800" dirty="0" smtClean="0">
                <a:solidFill>
                  <a:srgbClr val="002060"/>
                </a:solidFill>
                <a:latin typeface="Arial" pitchFamily="34" charset="0"/>
                <a:cs typeface="Arial" pitchFamily="34" charset="0"/>
              </a:rPr>
              <a:t> - 50-ден </a:t>
            </a:r>
            <a:r>
              <a:rPr lang="ru-RU" sz="1800" dirty="0" err="1" smtClean="0">
                <a:solidFill>
                  <a:srgbClr val="002060"/>
                </a:solidFill>
                <a:latin typeface="Arial" pitchFamily="34" charset="0"/>
                <a:cs typeface="Arial" pitchFamily="34" charset="0"/>
              </a:rPr>
              <a:t>астам</a:t>
            </a:r>
            <a:r>
              <a:rPr lang="ru-RU" sz="1800" dirty="0" smtClean="0">
                <a:solidFill>
                  <a:srgbClr val="002060"/>
                </a:solidFill>
                <a:latin typeface="Arial" pitchFamily="34" charset="0"/>
                <a:cs typeface="Arial" pitchFamily="34" charset="0"/>
              </a:rPr>
              <a:t> </a:t>
            </a:r>
            <a:r>
              <a:rPr lang="ru-RU" sz="1800" dirty="0">
                <a:solidFill>
                  <a:srgbClr val="002060"/>
                </a:solidFill>
                <a:latin typeface="Arial" pitchFamily="34" charset="0"/>
                <a:cs typeface="Arial" pitchFamily="34" charset="0"/>
              </a:rPr>
              <a:t>НҚА </a:t>
            </a:r>
            <a:r>
              <a:rPr lang="ru-RU" sz="1800" dirty="0" smtClean="0">
                <a:solidFill>
                  <a:srgbClr val="002060"/>
                </a:solidFill>
                <a:latin typeface="Arial" pitchFamily="34" charset="0"/>
                <a:cs typeface="Arial" pitchFamily="34" charset="0"/>
              </a:rPr>
              <a:t>(</a:t>
            </a:r>
            <a:r>
              <a:rPr lang="ru-RU" sz="1800" dirty="0" err="1" smtClean="0">
                <a:solidFill>
                  <a:srgbClr val="002060"/>
                </a:solidFill>
                <a:latin typeface="Arial" pitchFamily="34" charset="0"/>
                <a:cs typeface="Arial" pitchFamily="34" charset="0"/>
              </a:rPr>
              <a:t>нормативтік-құқықтық</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актілер</a:t>
            </a:r>
            <a:r>
              <a:rPr lang="ru-RU" sz="1800" dirty="0" smtClean="0">
                <a:solidFill>
                  <a:srgbClr val="002060"/>
                </a:solidFill>
                <a:latin typeface="Arial" pitchFamily="34" charset="0"/>
                <a:cs typeface="Arial" pitchFamily="34" charset="0"/>
              </a:rPr>
              <a:t>) және 200 – </a:t>
            </a:r>
            <a:r>
              <a:rPr lang="ru-RU" sz="1800" dirty="0" err="1" smtClean="0">
                <a:solidFill>
                  <a:srgbClr val="002060"/>
                </a:solidFill>
                <a:latin typeface="Arial" pitchFamily="34" charset="0"/>
                <a:cs typeface="Arial" pitchFamily="34" charset="0"/>
              </a:rPr>
              <a:t>ден</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астам</a:t>
            </a:r>
            <a:r>
              <a:rPr lang="ru-RU" sz="1800" dirty="0" smtClean="0">
                <a:solidFill>
                  <a:srgbClr val="002060"/>
                </a:solidFill>
                <a:latin typeface="Arial" pitchFamily="34" charset="0"/>
                <a:cs typeface="Arial" pitchFamily="34" charset="0"/>
              </a:rPr>
              <a:t> НТҚ (</a:t>
            </a:r>
            <a:r>
              <a:rPr lang="ru-RU" sz="1800" dirty="0" err="1" smtClean="0">
                <a:solidFill>
                  <a:srgbClr val="002060"/>
                </a:solidFill>
                <a:latin typeface="Arial" pitchFamily="34" charset="0"/>
                <a:cs typeface="Arial" pitchFamily="34" charset="0"/>
              </a:rPr>
              <a:t>нормативтік-техникалық</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құжаттар</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әзірленді</a:t>
            </a:r>
            <a:r>
              <a:rPr lang="ru-RU" sz="1800" dirty="0" smtClean="0">
                <a:solidFill>
                  <a:srgbClr val="002060"/>
                </a:solidFill>
                <a:latin typeface="Arial" pitchFamily="34" charset="0"/>
                <a:cs typeface="Arial" pitchFamily="34" charset="0"/>
              </a:rPr>
              <a:t> және </a:t>
            </a:r>
            <a:r>
              <a:rPr lang="ru-RU" sz="1800" dirty="0" err="1" smtClean="0">
                <a:solidFill>
                  <a:srgbClr val="002060"/>
                </a:solidFill>
                <a:latin typeface="Arial" pitchFamily="34" charset="0"/>
                <a:cs typeface="Arial" pitchFamily="34" charset="0"/>
              </a:rPr>
              <a:t>бекітілді</a:t>
            </a:r>
            <a:r>
              <a:rPr lang="ru-RU" sz="1800" dirty="0" smtClean="0">
                <a:solidFill>
                  <a:srgbClr val="002060"/>
                </a:solidFill>
                <a:latin typeface="Arial" pitchFamily="34" charset="0"/>
                <a:cs typeface="Arial" pitchFamily="34" charset="0"/>
              </a:rPr>
              <a:t> ;</a:t>
            </a:r>
          </a:p>
          <a:p>
            <a:pPr algn="just">
              <a:buFont typeface="Wingdings" pitchFamily="2" charset="2"/>
              <a:buChar char="ü"/>
            </a:pPr>
            <a:endParaRPr lang="ru-RU" sz="1800" dirty="0" smtClean="0">
              <a:solidFill>
                <a:srgbClr val="002060"/>
              </a:solidFill>
              <a:latin typeface="Arial" pitchFamily="34" charset="0"/>
              <a:cs typeface="Arial" pitchFamily="34" charset="0"/>
            </a:endParaRPr>
          </a:p>
          <a:p>
            <a:pPr algn="just">
              <a:buFont typeface="Wingdings" pitchFamily="2" charset="2"/>
              <a:buChar char="ü"/>
            </a:pPr>
            <a:r>
              <a:rPr lang="ru-RU" sz="1800" dirty="0" smtClean="0">
                <a:solidFill>
                  <a:srgbClr val="002060"/>
                </a:solidFill>
                <a:latin typeface="Arial" pitchFamily="34" charset="0"/>
                <a:cs typeface="Arial" pitchFamily="34" charset="0"/>
              </a:rPr>
              <a:t> «Қазақстан </a:t>
            </a:r>
            <a:r>
              <a:rPr lang="ru-RU" sz="1800" dirty="0" err="1" smtClean="0">
                <a:solidFill>
                  <a:srgbClr val="002060"/>
                </a:solidFill>
                <a:latin typeface="Arial" pitchFamily="34" charset="0"/>
                <a:cs typeface="Arial" pitchFamily="34" charset="0"/>
              </a:rPr>
              <a:t>Республикасының</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кейбір</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заңнамалық</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актілеріне</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мемлекеттік</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басқару</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деңгейлері</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арасындағы</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өкілеттіктердің</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аражігін</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ажырату</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мәселелері</a:t>
            </a:r>
            <a:r>
              <a:rPr lang="ru-RU" sz="1800" dirty="0" smtClean="0">
                <a:solidFill>
                  <a:srgbClr val="002060"/>
                </a:solidFill>
                <a:latin typeface="Arial" pitchFamily="34" charset="0"/>
                <a:cs typeface="Arial" pitchFamily="34" charset="0"/>
              </a:rPr>
              <a:t> бойынша </a:t>
            </a:r>
            <a:r>
              <a:rPr lang="ru-RU" sz="1800" dirty="0" err="1" smtClean="0">
                <a:solidFill>
                  <a:srgbClr val="002060"/>
                </a:solidFill>
                <a:latin typeface="Arial" pitchFamily="34" charset="0"/>
                <a:cs typeface="Arial" pitchFamily="34" charset="0"/>
              </a:rPr>
              <a:t>өзгерістер</a:t>
            </a:r>
            <a:r>
              <a:rPr lang="ru-RU" sz="1800" dirty="0" smtClean="0">
                <a:solidFill>
                  <a:srgbClr val="002060"/>
                </a:solidFill>
                <a:latin typeface="Arial" pitchFamily="34" charset="0"/>
                <a:cs typeface="Arial" pitchFamily="34" charset="0"/>
              </a:rPr>
              <a:t> мен </a:t>
            </a:r>
            <a:r>
              <a:rPr lang="ru-RU" sz="1800" dirty="0" err="1" smtClean="0">
                <a:solidFill>
                  <a:srgbClr val="002060"/>
                </a:solidFill>
                <a:latin typeface="Arial" pitchFamily="34" charset="0"/>
                <a:cs typeface="Arial" pitchFamily="34" charset="0"/>
              </a:rPr>
              <a:t>толықтырулар</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енгізу</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туралы</a:t>
            </a:r>
            <a:r>
              <a:rPr lang="ru-RU" sz="1800" dirty="0" smtClean="0">
                <a:solidFill>
                  <a:srgbClr val="002060"/>
                </a:solidFill>
                <a:latin typeface="Arial" pitchFamily="34" charset="0"/>
                <a:cs typeface="Arial" pitchFamily="34" charset="0"/>
              </a:rPr>
              <a:t>» </a:t>
            </a:r>
            <a:r>
              <a:rPr lang="kk-KZ" sz="1800" dirty="0" smtClean="0">
                <a:solidFill>
                  <a:srgbClr val="002060"/>
                </a:solidFill>
                <a:latin typeface="Arial" pitchFamily="34" charset="0"/>
                <a:cs typeface="Arial" pitchFamily="34" charset="0"/>
              </a:rPr>
              <a:t>Қазақстан Республикасы Заңың іске асыру мақсатында қабылдануы Нормативтік-құқықтық актілер және құқықтық </a:t>
            </a:r>
            <a:r>
              <a:rPr lang="kk-KZ" sz="1800" dirty="0">
                <a:solidFill>
                  <a:srgbClr val="002060"/>
                </a:solidFill>
                <a:latin typeface="Arial" pitchFamily="34" charset="0"/>
                <a:cs typeface="Arial" pitchFamily="34" charset="0"/>
              </a:rPr>
              <a:t>актілер </a:t>
            </a:r>
            <a:r>
              <a:rPr lang="kk-KZ" sz="1800" dirty="0" smtClean="0">
                <a:solidFill>
                  <a:srgbClr val="002060"/>
                </a:solidFill>
                <a:latin typeface="Arial" pitchFamily="34" charset="0"/>
                <a:cs typeface="Arial" pitchFamily="34" charset="0"/>
              </a:rPr>
              <a:t>Тізбесі бекітілді.</a:t>
            </a:r>
            <a:endParaRPr lang="ru-RU" sz="1800" dirty="0" smtClean="0">
              <a:solidFill>
                <a:srgbClr val="002060"/>
              </a:solidFill>
              <a:latin typeface="Arial" pitchFamily="34" charset="0"/>
              <a:cs typeface="Arial" pitchFamily="34" charset="0"/>
            </a:endParaRPr>
          </a:p>
          <a:p>
            <a:pPr algn="just">
              <a:buFont typeface="Wingdings" pitchFamily="2" charset="2"/>
              <a:buChar char="ü"/>
            </a:pPr>
            <a:endParaRPr lang="ru-RU" sz="1800" dirty="0" smtClean="0">
              <a:solidFill>
                <a:srgbClr val="002060"/>
              </a:solidFill>
              <a:latin typeface="Arial" pitchFamily="34" charset="0"/>
              <a:cs typeface="Arial" pitchFamily="34" charset="0"/>
            </a:endParaRPr>
          </a:p>
          <a:p>
            <a:pPr algn="just"/>
            <a:r>
              <a:rPr lang="ru-RU" sz="1800" dirty="0" smtClean="0">
                <a:solidFill>
                  <a:srgbClr val="002060"/>
                </a:solidFill>
                <a:latin typeface="Arial" pitchFamily="34" charset="0"/>
                <a:cs typeface="Arial" pitchFamily="34" charset="0"/>
              </a:rPr>
              <a:t> </a:t>
            </a:r>
            <a:r>
              <a:rPr lang="ru-RU" sz="1800" b="1" dirty="0" smtClean="0">
                <a:solidFill>
                  <a:srgbClr val="002060"/>
                </a:solidFill>
                <a:latin typeface="Arial" pitchFamily="34" charset="0"/>
                <a:cs typeface="Arial" pitchFamily="34" charset="0"/>
              </a:rPr>
              <a:t>2015 </a:t>
            </a:r>
            <a:r>
              <a:rPr lang="ru-RU" sz="1800" b="1" dirty="0" err="1" smtClean="0">
                <a:solidFill>
                  <a:srgbClr val="002060"/>
                </a:solidFill>
                <a:latin typeface="Arial" pitchFamily="34" charset="0"/>
                <a:cs typeface="Arial" pitchFamily="34" charset="0"/>
              </a:rPr>
              <a:t>жылға жоспар</a:t>
            </a:r>
            <a:r>
              <a:rPr lang="ru-RU" sz="1800" b="1" dirty="0" smtClean="0">
                <a:solidFill>
                  <a:srgbClr val="002060"/>
                </a:solidFill>
                <a:latin typeface="Arial" pitchFamily="34" charset="0"/>
                <a:cs typeface="Arial" pitchFamily="34" charset="0"/>
              </a:rPr>
              <a:t>:</a:t>
            </a:r>
          </a:p>
          <a:p>
            <a:pPr algn="just">
              <a:buFont typeface="Wingdings" pitchFamily="2" charset="2"/>
              <a:buChar char="ü"/>
            </a:pPr>
            <a:r>
              <a:rPr lang="ru-RU" sz="1800" dirty="0" smtClean="0">
                <a:solidFill>
                  <a:srgbClr val="002060"/>
                </a:solidFill>
                <a:latin typeface="Arial" pitchFamily="34" charset="0"/>
                <a:cs typeface="Arial" pitchFamily="34" charset="0"/>
              </a:rPr>
              <a:t>2015 </a:t>
            </a:r>
            <a:r>
              <a:rPr lang="ru-RU" sz="1800" dirty="0" err="1" smtClean="0">
                <a:solidFill>
                  <a:srgbClr val="002060"/>
                </a:solidFill>
                <a:latin typeface="Arial" pitchFamily="34" charset="0"/>
                <a:cs typeface="Arial" pitchFamily="34" charset="0"/>
              </a:rPr>
              <a:t>жылдың</a:t>
            </a:r>
            <a:r>
              <a:rPr lang="ru-RU" sz="1800" dirty="0" smtClean="0">
                <a:solidFill>
                  <a:srgbClr val="002060"/>
                </a:solidFill>
                <a:latin typeface="Arial" pitchFamily="34" charset="0"/>
                <a:cs typeface="Arial" pitchFamily="34" charset="0"/>
              </a:rPr>
              <a:t> 31 </a:t>
            </a:r>
            <a:r>
              <a:rPr lang="ru-RU" sz="1800" dirty="0" err="1" smtClean="0">
                <a:solidFill>
                  <a:srgbClr val="002060"/>
                </a:solidFill>
                <a:latin typeface="Arial" pitchFamily="34" charset="0"/>
                <a:cs typeface="Arial" pitchFamily="34" charset="0"/>
              </a:rPr>
              <a:t>наурызына</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дейін</a:t>
            </a:r>
            <a:r>
              <a:rPr lang="ru-RU" sz="1800" dirty="0" smtClean="0">
                <a:solidFill>
                  <a:srgbClr val="002060"/>
                </a:solidFill>
                <a:latin typeface="Arial" pitchFamily="34" charset="0"/>
                <a:cs typeface="Arial" pitchFamily="34" charset="0"/>
              </a:rPr>
              <a:t> 53 </a:t>
            </a:r>
            <a:r>
              <a:rPr lang="ru-RU" sz="1800" dirty="0" err="1" smtClean="0">
                <a:solidFill>
                  <a:srgbClr val="002060"/>
                </a:solidFill>
                <a:latin typeface="Arial" pitchFamily="34" charset="0"/>
                <a:cs typeface="Arial" pitchFamily="34" charset="0"/>
              </a:rPr>
              <a:t>нормативтік-құқықтық</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актілер</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бекітілетін</a:t>
            </a:r>
            <a:r>
              <a:rPr lang="ru-RU" sz="1800" dirty="0" smtClean="0">
                <a:solidFill>
                  <a:srgbClr val="002060"/>
                </a:solidFill>
                <a:latin typeface="Arial" pitchFamily="34" charset="0"/>
                <a:cs typeface="Arial" pitchFamily="34" charset="0"/>
              </a:rPr>
              <a:t> </a:t>
            </a:r>
            <a:r>
              <a:rPr lang="ru-RU" sz="1800" dirty="0" err="1" smtClean="0">
                <a:solidFill>
                  <a:srgbClr val="002060"/>
                </a:solidFill>
                <a:latin typeface="Arial" pitchFamily="34" charset="0"/>
                <a:cs typeface="Arial" pitchFamily="34" charset="0"/>
              </a:rPr>
              <a:t>болады</a:t>
            </a:r>
            <a:r>
              <a:rPr lang="ru-RU" sz="1800" dirty="0" smtClean="0">
                <a:solidFill>
                  <a:srgbClr val="002060"/>
                </a:solidFill>
                <a:latin typeface="Arial" pitchFamily="34" charset="0"/>
                <a:cs typeface="Arial" pitchFamily="34" charset="0"/>
              </a:rPr>
              <a:t>  </a:t>
            </a:r>
          </a:p>
        </p:txBody>
      </p:sp>
      <p:sp>
        <p:nvSpPr>
          <p:cNvPr id="7" name="Заголовок 1"/>
          <p:cNvSpPr>
            <a:spLocks noGrp="1"/>
          </p:cNvSpPr>
          <p:nvPr/>
        </p:nvSpPr>
        <p:spPr bwMode="auto">
          <a:xfrm>
            <a:off x="1881166" y="92747"/>
            <a:ext cx="792137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kk-KZ" sz="2400" b="1" dirty="0" smtClean="0">
                <a:solidFill>
                  <a:srgbClr val="002060"/>
                </a:solidFill>
                <a:latin typeface="Arial" pitchFamily="34" charset="0"/>
                <a:ea typeface="+mn-ea"/>
                <a:cs typeface="Arial" pitchFamily="34" charset="0"/>
              </a:rPr>
              <a:t>НОРМАТИВТІК ҚҰЖАТТАРДЫ ӘЗІРЛЕУ</a:t>
            </a:r>
            <a:endParaRPr lang="ru-RU" sz="2400" b="1" dirty="0">
              <a:solidFill>
                <a:srgbClr val="002060"/>
              </a:solidFill>
              <a:latin typeface="Arial" pitchFamily="34" charset="0"/>
              <a:ea typeface="+mn-ea"/>
              <a:cs typeface="Arial" pitchFamily="34" charset="0"/>
            </a:endParaRPr>
          </a:p>
        </p:txBody>
      </p:sp>
      <p:pic>
        <p:nvPicPr>
          <p:cNvPr id="5" name="Picture 4" descr="C:\Users\markinayv\Desktop\1111111.jpg"/>
          <p:cNvPicPr>
            <a:picLocks noChangeAspect="1" noChangeArrowheads="1"/>
          </p:cNvPicPr>
          <p:nvPr/>
        </p:nvPicPr>
        <p:blipFill>
          <a:blip r:embed="rId2"/>
          <a:srcRect/>
          <a:stretch>
            <a:fillRect/>
          </a:stretch>
        </p:blipFill>
        <p:spPr bwMode="auto">
          <a:xfrm>
            <a:off x="0" y="0"/>
            <a:ext cx="1738290" cy="6858000"/>
          </a:xfrm>
          <a:prstGeom prst="rect">
            <a:avLst/>
          </a:prstGeom>
          <a:noFill/>
          <a:ln w="15875">
            <a:noFill/>
            <a:miter lim="800000"/>
            <a:headEnd/>
            <a:tailEnd/>
          </a:ln>
        </p:spPr>
      </p:pic>
      <p:sp>
        <p:nvSpPr>
          <p:cNvPr id="8" name="Номер слайда 7"/>
          <p:cNvSpPr>
            <a:spLocks noGrp="1"/>
          </p:cNvSpPr>
          <p:nvPr>
            <p:ph type="sldNum" sz="quarter" idx="12"/>
          </p:nvPr>
        </p:nvSpPr>
        <p:spPr/>
        <p:txBody>
          <a:bodyPr/>
          <a:lstStyle/>
          <a:p>
            <a:pPr>
              <a:defRPr/>
            </a:pPr>
            <a:fld id="{FCDFB9F2-DAA3-43D4-A565-B3E083403BD4}" type="slidenum">
              <a:rPr lang="ru-RU" smtClean="0"/>
              <a:pPr>
                <a:defRPr/>
              </a:pPr>
              <a:t>7</a:t>
            </a:fld>
            <a:endParaRPr lang="ru-RU"/>
          </a:p>
        </p:txBody>
      </p:sp>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nvSpPr>
        <p:spPr bwMode="auto">
          <a:xfrm>
            <a:off x="1" y="92747"/>
            <a:ext cx="98025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6230" tIns="63196" rIns="126230" bIns="63196" numCol="1" anchor="ctr" anchorCtr="0" compatLnSpc="1">
            <a:prstTxWarp prst="textNoShape">
              <a:avLst/>
            </a:prstTxWarp>
          </a:bodyPr>
          <a:lstStyle>
            <a:lvl1pPr algn="ctr" defTabSz="1255713" rtl="0" eaLnBrk="0" fontAlgn="base" hangingPunct="0">
              <a:spcBef>
                <a:spcPct val="0"/>
              </a:spcBef>
              <a:spcAft>
                <a:spcPct val="0"/>
              </a:spcAft>
              <a:defRPr sz="6200" kern="1200">
                <a:solidFill>
                  <a:schemeClr val="tx1"/>
                </a:solidFill>
                <a:latin typeface="+mj-lt"/>
                <a:ea typeface="+mj-ea"/>
                <a:cs typeface="+mj-cs"/>
              </a:defRPr>
            </a:lvl1pPr>
            <a:lvl2pPr algn="ctr" defTabSz="1255713" rtl="0" eaLnBrk="0" fontAlgn="base" hangingPunct="0">
              <a:spcBef>
                <a:spcPct val="0"/>
              </a:spcBef>
              <a:spcAft>
                <a:spcPct val="0"/>
              </a:spcAft>
              <a:defRPr sz="6200">
                <a:solidFill>
                  <a:schemeClr val="tx1"/>
                </a:solidFill>
                <a:latin typeface="Calibri" pitchFamily="34" charset="0"/>
              </a:defRPr>
            </a:lvl2pPr>
            <a:lvl3pPr algn="ctr" defTabSz="1255713" rtl="0" eaLnBrk="0" fontAlgn="base" hangingPunct="0">
              <a:spcBef>
                <a:spcPct val="0"/>
              </a:spcBef>
              <a:spcAft>
                <a:spcPct val="0"/>
              </a:spcAft>
              <a:defRPr sz="6200">
                <a:solidFill>
                  <a:schemeClr val="tx1"/>
                </a:solidFill>
                <a:latin typeface="Calibri" pitchFamily="34" charset="0"/>
              </a:defRPr>
            </a:lvl3pPr>
            <a:lvl4pPr algn="ctr" defTabSz="1255713" rtl="0" eaLnBrk="0" fontAlgn="base" hangingPunct="0">
              <a:spcBef>
                <a:spcPct val="0"/>
              </a:spcBef>
              <a:spcAft>
                <a:spcPct val="0"/>
              </a:spcAft>
              <a:defRPr sz="6200">
                <a:solidFill>
                  <a:schemeClr val="tx1"/>
                </a:solidFill>
                <a:latin typeface="Calibri" pitchFamily="34" charset="0"/>
              </a:defRPr>
            </a:lvl4pPr>
            <a:lvl5pPr algn="ctr" defTabSz="1255713" rtl="0" eaLnBrk="0" fontAlgn="base" hangingPunct="0">
              <a:spcBef>
                <a:spcPct val="0"/>
              </a:spcBef>
              <a:spcAft>
                <a:spcPct val="0"/>
              </a:spcAft>
              <a:defRPr sz="6200">
                <a:solidFill>
                  <a:schemeClr val="tx1"/>
                </a:solidFill>
                <a:latin typeface="Calibri" pitchFamily="34" charset="0"/>
              </a:defRPr>
            </a:lvl5pPr>
            <a:lvl6pPr marL="451853" algn="ctr" defTabSz="1261422" rtl="0" fontAlgn="base">
              <a:spcBef>
                <a:spcPct val="0"/>
              </a:spcBef>
              <a:spcAft>
                <a:spcPct val="0"/>
              </a:spcAft>
              <a:defRPr sz="6200">
                <a:solidFill>
                  <a:schemeClr val="tx1"/>
                </a:solidFill>
                <a:latin typeface="Calibri" pitchFamily="34" charset="0"/>
              </a:defRPr>
            </a:lvl6pPr>
            <a:lvl7pPr marL="903714" algn="ctr" defTabSz="1261422" rtl="0" fontAlgn="base">
              <a:spcBef>
                <a:spcPct val="0"/>
              </a:spcBef>
              <a:spcAft>
                <a:spcPct val="0"/>
              </a:spcAft>
              <a:defRPr sz="6200">
                <a:solidFill>
                  <a:schemeClr val="tx1"/>
                </a:solidFill>
                <a:latin typeface="Calibri" pitchFamily="34" charset="0"/>
              </a:defRPr>
            </a:lvl7pPr>
            <a:lvl8pPr marL="1355558" algn="ctr" defTabSz="1261422" rtl="0" fontAlgn="base">
              <a:spcBef>
                <a:spcPct val="0"/>
              </a:spcBef>
              <a:spcAft>
                <a:spcPct val="0"/>
              </a:spcAft>
              <a:defRPr sz="6200">
                <a:solidFill>
                  <a:schemeClr val="tx1"/>
                </a:solidFill>
                <a:latin typeface="Calibri" pitchFamily="34" charset="0"/>
              </a:defRPr>
            </a:lvl8pPr>
            <a:lvl9pPr marL="1807434" algn="ctr" defTabSz="1261422" rtl="0" fontAlgn="base">
              <a:spcBef>
                <a:spcPct val="0"/>
              </a:spcBef>
              <a:spcAft>
                <a:spcPct val="0"/>
              </a:spcAft>
              <a:defRPr sz="6200">
                <a:solidFill>
                  <a:schemeClr val="tx1"/>
                </a:solidFill>
                <a:latin typeface="Calibri" pitchFamily="34" charset="0"/>
              </a:defRPr>
            </a:lvl9pPr>
          </a:lstStyle>
          <a:p>
            <a:pPr fontAlgn="ctr"/>
            <a:r>
              <a:rPr lang="ru-RU" sz="2000" b="1" dirty="0" smtClean="0">
                <a:solidFill>
                  <a:srgbClr val="002060"/>
                </a:solidFill>
                <a:latin typeface="Arial" pitchFamily="34" charset="0"/>
                <a:ea typeface="+mn-ea"/>
                <a:cs typeface="Arial" pitchFamily="34" charset="0"/>
              </a:rPr>
              <a:t>НАРЫҚ (РЕФОРМА)</a:t>
            </a:r>
            <a:endParaRPr lang="ru-RU" sz="2000" b="1" dirty="0">
              <a:solidFill>
                <a:srgbClr val="002060"/>
              </a:solidFill>
              <a:latin typeface="Arial" pitchFamily="34" charset="0"/>
              <a:ea typeface="+mn-ea"/>
              <a:cs typeface="Arial" pitchFamily="34" charset="0"/>
            </a:endParaRPr>
          </a:p>
        </p:txBody>
      </p:sp>
      <p:graphicFrame>
        <p:nvGraphicFramePr>
          <p:cNvPr id="5" name="Схема 2"/>
          <p:cNvGraphicFramePr/>
          <p:nvPr>
            <p:custDataLst>
              <p:tags r:id="rId1"/>
            </p:custDataLst>
            <p:extLst>
              <p:ext uri="{D42A27DB-BD31-4B8C-83A1-F6EECF244321}">
                <p14:modId xmlns:p14="http://schemas.microsoft.com/office/powerpoint/2010/main" val="2432684462"/>
              </p:ext>
            </p:extLst>
          </p:nvPr>
        </p:nvGraphicFramePr>
        <p:xfrm>
          <a:off x="1952604" y="1000108"/>
          <a:ext cx="7713053" cy="5251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C:\Users\markinayv\Desktop\1111111.jpg"/>
          <p:cNvPicPr>
            <a:picLocks noChangeAspect="1" noChangeArrowheads="1"/>
          </p:cNvPicPr>
          <p:nvPr/>
        </p:nvPicPr>
        <p:blipFill>
          <a:blip r:embed="rId8"/>
          <a:srcRect/>
          <a:stretch>
            <a:fillRect/>
          </a:stretch>
        </p:blipFill>
        <p:spPr bwMode="auto">
          <a:xfrm>
            <a:off x="0" y="0"/>
            <a:ext cx="1738290" cy="6858000"/>
          </a:xfrm>
          <a:prstGeom prst="rect">
            <a:avLst/>
          </a:prstGeom>
          <a:noFill/>
          <a:ln w="15875">
            <a:noFill/>
            <a:miter lim="800000"/>
            <a:headEnd/>
            <a:tailEnd/>
          </a:ln>
        </p:spPr>
      </p:pic>
      <p:sp>
        <p:nvSpPr>
          <p:cNvPr id="8" name="Номер слайда 7"/>
          <p:cNvSpPr>
            <a:spLocks noGrp="1"/>
          </p:cNvSpPr>
          <p:nvPr>
            <p:ph type="sldNum" sz="quarter" idx="12"/>
          </p:nvPr>
        </p:nvSpPr>
        <p:spPr/>
        <p:txBody>
          <a:bodyPr/>
          <a:lstStyle/>
          <a:p>
            <a:pPr>
              <a:defRPr/>
            </a:pPr>
            <a:fld id="{FCDFB9F2-DAA3-43D4-A565-B3E083403BD4}" type="slidenum">
              <a:rPr lang="ru-RU" smtClean="0"/>
              <a:pPr>
                <a:defRPr/>
              </a:pPr>
              <a:t>8</a:t>
            </a:fld>
            <a:endParaRPr lang="ru-RU"/>
          </a:p>
        </p:txBody>
      </p:sp>
    </p:spTree>
    <p:extLst>
      <p:ext uri="{BB962C8B-B14F-4D97-AF65-F5344CB8AC3E}">
        <p14:creationId xmlns:p14="http://schemas.microsoft.com/office/powerpoint/2010/main" val="22954254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rgy3N7XFEafoBnvqaIoqw"/>
</p:tagLst>
</file>

<file path=ppt/theme/theme1.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10219</TotalTime>
  <Words>1779</Words>
  <Application>Microsoft Office PowerPoint</Application>
  <PresentationFormat>Лист A4 (210x297 мм)</PresentationFormat>
  <Paragraphs>460</Paragraphs>
  <Slides>26</Slides>
  <Notes>9</Notes>
  <HiddenSlides>0</HiddenSlides>
  <MMClips>0</MMClips>
  <ScaleCrop>false</ScaleCrop>
  <HeadingPairs>
    <vt:vector size="6" baseType="variant">
      <vt:variant>
        <vt:lpstr>Использованные шрифты</vt:lpstr>
      </vt:variant>
      <vt:variant>
        <vt:i4>4</vt:i4>
      </vt:variant>
      <vt:variant>
        <vt:lpstr>Тема</vt:lpstr>
      </vt:variant>
      <vt:variant>
        <vt:i4>5</vt:i4>
      </vt:variant>
      <vt:variant>
        <vt:lpstr>Заголовки слайдов</vt:lpstr>
      </vt:variant>
      <vt:variant>
        <vt:i4>26</vt:i4>
      </vt:variant>
    </vt:vector>
  </HeadingPairs>
  <TitlesOfParts>
    <vt:vector size="35" baseType="lpstr">
      <vt:lpstr>Arial</vt:lpstr>
      <vt:lpstr>Calibri</vt:lpstr>
      <vt:lpstr>Times New Roman</vt:lpstr>
      <vt:lpstr>Wingdings</vt:lpstr>
      <vt:lpstr>2_Оформление по умолчанию</vt:lpstr>
      <vt:lpstr>3_Оформление по умолчанию</vt:lpstr>
      <vt:lpstr>4_Оформление по умолчанию</vt:lpstr>
      <vt:lpstr>Тема Office</vt:lpstr>
      <vt:lpstr>1_Тема Office</vt:lpstr>
      <vt:lpstr>      Министерство энергетики  Республики Казахстан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ШЕКТІ ТАРИФТЕРДІ ІСКЕ АСЫРУДЫҢ ҚОРЫТЫНДЫЛАРЫ Ре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ӨЗЕКТІ ЖОБАЛАРДЫ ЖҮЗЕГЕ АСЫРУ ТУРАЛЫ</vt:lpstr>
      <vt:lpstr>ӨЗЕКТІ ЖОБАЛАР</vt:lpstr>
      <vt:lpstr>ШЕКАРАЛАС МЕМЛЕКЕТТЕРМЕН ЫНТЫМАҚТАСТЫҚ</vt:lpstr>
      <vt:lpstr>ЖАҢА ТЕХНОЛОГИЯЛЫҚ ШЕШІМДЕР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ten</dc:creator>
  <cp:lastModifiedBy>Kuspaev</cp:lastModifiedBy>
  <cp:revision>1575</cp:revision>
  <cp:lastPrinted>2015-01-24T06:47:18Z</cp:lastPrinted>
  <dcterms:created xsi:type="dcterms:W3CDTF">2010-12-14T03:16:09Z</dcterms:created>
  <dcterms:modified xsi:type="dcterms:W3CDTF">2015-01-26T02:10:43Z</dcterms:modified>
</cp:coreProperties>
</file>