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8799" r:id="rId1"/>
  </p:sldMasterIdLst>
  <p:notesMasterIdLst>
    <p:notesMasterId r:id="rId26"/>
  </p:notesMasterIdLst>
  <p:handoutMasterIdLst>
    <p:handoutMasterId r:id="rId27"/>
  </p:handoutMasterIdLst>
  <p:sldIdLst>
    <p:sldId id="562" r:id="rId2"/>
    <p:sldId id="608" r:id="rId3"/>
    <p:sldId id="607" r:id="rId4"/>
    <p:sldId id="585" r:id="rId5"/>
    <p:sldId id="567" r:id="rId6"/>
    <p:sldId id="631" r:id="rId7"/>
    <p:sldId id="630" r:id="rId8"/>
    <p:sldId id="633" r:id="rId9"/>
    <p:sldId id="620" r:id="rId10"/>
    <p:sldId id="591" r:id="rId11"/>
    <p:sldId id="621" r:id="rId12"/>
    <p:sldId id="609" r:id="rId13"/>
    <p:sldId id="610" r:id="rId14"/>
    <p:sldId id="611" r:id="rId15"/>
    <p:sldId id="623" r:id="rId16"/>
    <p:sldId id="622" r:id="rId17"/>
    <p:sldId id="624" r:id="rId18"/>
    <p:sldId id="625" r:id="rId19"/>
    <p:sldId id="626" r:id="rId20"/>
    <p:sldId id="632" r:id="rId21"/>
    <p:sldId id="606" r:id="rId22"/>
    <p:sldId id="615" r:id="rId23"/>
    <p:sldId id="628" r:id="rId24"/>
    <p:sldId id="629" r:id="rId25"/>
  </p:sldIdLst>
  <p:sldSz cx="9144000" cy="6858000" type="screen4x3"/>
  <p:notesSz cx="6788150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7DAF9"/>
    <a:srgbClr val="006600"/>
    <a:srgbClr val="002060"/>
    <a:srgbClr val="0066FF"/>
    <a:srgbClr val="FF0000"/>
    <a:srgbClr val="FBC5DC"/>
    <a:srgbClr val="7EAAF2"/>
    <a:srgbClr val="96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62" autoAdjust="0"/>
    <p:restoredTop sz="95501" autoAdjust="0"/>
  </p:normalViewPr>
  <p:slideViewPr>
    <p:cSldViewPr>
      <p:cViewPr varScale="1">
        <p:scale>
          <a:sx n="85" d="100"/>
          <a:sy n="85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0"/>
            <a:ext cx="2942119" cy="498169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4432" y="0"/>
            <a:ext cx="2942118" cy="498169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B45B140A-E285-4FB9-99CE-95D6FB2B8B5B}" type="datetimeFigureOut">
              <a:rPr lang="ru-RU" smtClean="0"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5" y="9425300"/>
            <a:ext cx="2942119" cy="498169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4432" y="9425300"/>
            <a:ext cx="2942118" cy="498169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58F1EF79-398D-4F82-8C70-A82F97FED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516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2" y="1"/>
            <a:ext cx="2942272" cy="496174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4325" y="1"/>
            <a:ext cx="2942272" cy="496174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851C6C-6951-4995-B2B8-9448FBB93096}" type="datetimeFigureOut">
              <a:rPr lang="en-GB"/>
              <a:pPr>
                <a:defRPr/>
              </a:pPr>
              <a:t>18/02/2015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530" y="4712880"/>
            <a:ext cx="5431153" cy="4467154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2" y="9425696"/>
            <a:ext cx="2942272" cy="496174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4325" y="9425696"/>
            <a:ext cx="2942272" cy="496174"/>
          </a:xfrm>
          <a:prstGeom prst="rect">
            <a:avLst/>
          </a:prstGeom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5068266-6E6A-4AFE-9445-E925252C1A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1597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12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73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70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04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6E6E-BA05-4A7D-89FA-83393E4928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5F6E-CA41-4143-8C60-6E02CEB70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2E31-E94F-4A61-A574-C57845C452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FBE6B-3C0C-4685-B20E-56060BAA3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9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D7F1-2FB1-49BA-B2D5-EDA8870B60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823E-F212-432B-9B6E-6551F2A28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72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9669-0D9C-421F-B85B-D5FEAFB28296}" type="datetime1">
              <a:rPr lang="ru-RU" smtClean="0"/>
              <a:t>18.02.2015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EBC56-BF31-499A-876E-8E489A30C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805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78EE-8A6B-4559-9503-B759DDFB20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EB64-85BE-45FC-BD07-7DD48FEBE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64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48DC-7086-4107-A082-729ADD05CC0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5DAD-FF19-44A1-9C01-73900EF0E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2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D5FD7-ED90-4F0E-88D6-527CC58708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CC8E-9DBA-4D3F-AE5C-D21FD67F9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7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FAA9-8109-446A-ACD5-2F5D100FF9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A134-94E9-46B8-AD46-CFFEBDF81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2CDE8-9A6D-4BDC-8DE1-EEB7C280DB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94CC-CC48-4D92-9516-1D658AA4F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9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752BB-B2FD-401B-B2E9-92E1E41BA8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3248-1229-42A2-9C3B-6FEF9C438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4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4B36-E271-4985-9F88-18392F10F72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BB4A-1E6B-4D62-A60C-A4573526F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9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DDE3-6BA5-4A19-AA00-AE896C3972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A876F-3294-4B11-B9F1-38D39FAAF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409FAA-7829-4053-BBC0-7A8AD2B3BAE8}" type="datetime1">
              <a:rPr lang="ru-RU" smtClean="0">
                <a:solidFill>
                  <a:prstClr val="black">
                    <a:tint val="75000"/>
                  </a:prstClr>
                </a:solidFill>
                <a:cs typeface="+mn-cs"/>
              </a:rPr>
              <a:t>18.02.2015</a:t>
            </a:fld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31AAD3-6D53-49B7-AC97-FDD4617CE309}" type="slidenum">
              <a:rPr lang="ru-RU">
                <a:cs typeface="+mn-cs"/>
              </a:rPr>
              <a:pPr>
                <a:defRPr/>
              </a:pPr>
              <a:t>‹#›</a:t>
            </a:fld>
            <a:endParaRPr lang="ru-R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78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00" r:id="rId1"/>
    <p:sldLayoutId id="2147488801" r:id="rId2"/>
    <p:sldLayoutId id="2147488802" r:id="rId3"/>
    <p:sldLayoutId id="2147488803" r:id="rId4"/>
    <p:sldLayoutId id="2147488804" r:id="rId5"/>
    <p:sldLayoutId id="2147488805" r:id="rId6"/>
    <p:sldLayoutId id="2147488806" r:id="rId7"/>
    <p:sldLayoutId id="2147488807" r:id="rId8"/>
    <p:sldLayoutId id="2147488808" r:id="rId9"/>
    <p:sldLayoutId id="2147488809" r:id="rId10"/>
    <p:sldLayoutId id="2147488810" r:id="rId11"/>
    <p:sldLayoutId id="214748881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90;&#1088;&#1072;&#1085;&#1089;&#1087;&#1086;&#1088;&#1090;!R3C1:R21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4;&#1050;&#1041;!R3C1:R16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3;&#1055;&#1048;&#1048;&#1056;!R4C1:R18C6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72;&#1075;&#1088;&#1086;&#1073;&#1080;&#1079;&#1085;&#1077;&#1089;!R3C2:R29C37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8;&#1088;!R23C3:R37C9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72;&#1082;&#1073;&#1091;&#1083;&#1072;&#1082;!R5C2:R18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4;&#1046;&#1050;!R4C3:R23C10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52;&#1057;&#1046;&#1057;!R5C2:R26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4;&#1086;&#1085;&#1086;!R3C1:R12C8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60;&#1053;&#1041;!R3C1:R22C9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52;&#1072;&#1082;&#1088;&#1086;50!R3C1:R16C31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emf"/><Relationship Id="rId4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69;&#1050;&#1057;&#1055;&#1054;!R4C1:R13C7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5;&#1091;&#1088;&#1083;&#1099;%20&#1078;&#1086;&#1083;1!R3C1:R22C10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90;&#1088;&#1072;&#1085;&#1089;&#1092;&#1077;&#1088;&#1090;&#1099;%20(2)!R3C1:R23C6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0;&#1089;&#1090;&#1072;&#1085;&#1072;!R3C1:R18C7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0;&#1083;&#1084;&#1072;&#1090;&#1072;!R3C1:R22C7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56;&#1099;&#1078;&#1080;&#1082;!R3C1:R35C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7;&#1088;&#1086;&#1092;&#1072;&#1082;&#1090;&#1086;&#1088;!R5C1:R13C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7;&#1088;&#1077;&#1076;&#1083;&#1086;&#1078;&#1077;&#1085;&#1080;&#1103;%20%20(2)!R5C1:R10C2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9;&#1086;&#1094;%20(4)!R4C2:R20C24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9;&#1086;&#1082;&#1088;&#1072;&#1097;%20&#1089;&#1086;&#1094;%20(2)!R14C1:R30C4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44;&#1050;&#1047;!R2C1:R8C4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file:///C:\Users\maman_nb\Desktop\&#1042;%20&#1052;&#1040;&#1046;&#1048;&#1051;&#1048;&#1057;\16.02.15\&#1089;&#1083;&#1072;&#1081;&#1076;&#1099;%20&#1052;&#1072;&#1078;&#1080;&#1083;&#1080;&#1089;%2016.02.&#1088;&#1091;&#1089;.xls!&#1087;&#1077;&#1088;&#1077;&#1085;&#1086;&#1089;%20&#1089;&#1088;&#1086;&#1082;&#1086;&#1074;!R4C1:R16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14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3737" y="1916832"/>
            <a:ext cx="77768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уточнении республиканского бюджета на 2015 год</a:t>
            </a:r>
            <a:endParaRPr lang="ru-RU" sz="3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2204864"/>
            <a:ext cx="7688262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5201" y="3717032"/>
            <a:ext cx="7645400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9" descr="12977676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9228" y="4443416"/>
            <a:ext cx="2644775" cy="241458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-294595" y="6309320"/>
            <a:ext cx="9883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Астана,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473440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3057"/>
            <a:ext cx="9144000" cy="92211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"Государственная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программа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развития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интеграции инфраструктуры транспортной системы Республики Казахстан до 2020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года"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84368" y="91975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735176"/>
              </p:ext>
            </p:extLst>
          </p:nvPr>
        </p:nvGraphicFramePr>
        <p:xfrm>
          <a:off x="179388" y="1200423"/>
          <a:ext cx="8891587" cy="546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53" name="Worksheet" r:id="rId3" imgW="19011900" imgH="9706065" progId="Excel.Sheet.8">
                  <p:link updateAutomatic="1"/>
                </p:oleObj>
              </mc:Choice>
              <mc:Fallback>
                <p:oleObj name="Worksheet" r:id="rId3" imgW="19011900" imgH="970606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1200423"/>
                        <a:ext cx="8891587" cy="546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771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3731"/>
            <a:ext cx="8229600" cy="630973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"Дорожная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карта бизнеса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2020"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764704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1730" y="775737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995959"/>
              </p:ext>
            </p:extLst>
          </p:nvPr>
        </p:nvGraphicFramePr>
        <p:xfrm>
          <a:off x="222242" y="1052735"/>
          <a:ext cx="8886262" cy="5152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9" name="Worksheet" r:id="rId3" imgW="32975685" imgH="16611510" progId="Excel.Sheet.8">
                  <p:link updateAutomatic="1"/>
                </p:oleObj>
              </mc:Choice>
              <mc:Fallback>
                <p:oleObj name="Worksheet" r:id="rId3" imgW="32975685" imgH="166115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242" y="1052735"/>
                        <a:ext cx="8886262" cy="5152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80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71"/>
            <a:ext cx="9144000" cy="955364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"Государственная программа индустриально-инновационного развития Республики Казахстан на 2015-2019 годы" (ГПИИР-2)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4108" y="91975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218194"/>
              </p:ext>
            </p:extLst>
          </p:nvPr>
        </p:nvGraphicFramePr>
        <p:xfrm>
          <a:off x="159216" y="1196752"/>
          <a:ext cx="8805272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99" name="Worksheet" r:id="rId3" imgW="15373485" imgH="7677240" progId="Excel.Sheet.8">
                  <p:link updateAutomatic="1"/>
                </p:oleObj>
              </mc:Choice>
              <mc:Fallback>
                <p:oleObj name="Worksheet" r:id="rId3" imgW="15373485" imgH="767724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9216" y="1196752"/>
                        <a:ext cx="8805272" cy="4896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412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62598" cy="43204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"Агробизнес-2020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3241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903738" y="62068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186640"/>
              </p:ext>
            </p:extLst>
          </p:nvPr>
        </p:nvGraphicFramePr>
        <p:xfrm>
          <a:off x="183817" y="882370"/>
          <a:ext cx="8768047" cy="5610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3" name="Worksheet" r:id="rId3" imgW="12839700" imgH="7210335" progId="Excel.Sheet.8">
                  <p:link updateAutomatic="1"/>
                </p:oleObj>
              </mc:Choice>
              <mc:Fallback>
                <p:oleObj name="Worksheet" r:id="rId3" imgW="12839700" imgH="72103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817" y="882370"/>
                        <a:ext cx="8768047" cy="5610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37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71" y="116632"/>
            <a:ext cx="8704828" cy="50405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Программа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Развитие регионов до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7270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890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4108" y="692696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654119"/>
              </p:ext>
            </p:extLst>
          </p:nvPr>
        </p:nvGraphicFramePr>
        <p:xfrm>
          <a:off x="201890" y="908720"/>
          <a:ext cx="8762598" cy="553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48" name="Worksheet" r:id="rId3" imgW="8401185" imgH="5438685" progId="Excel.Sheet.8">
                  <p:link updateAutomatic="1"/>
                </p:oleObj>
              </mc:Choice>
              <mc:Fallback>
                <p:oleObj name="Worksheet" r:id="rId3" imgW="8401185" imgH="54386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90" y="908720"/>
                        <a:ext cx="8762598" cy="553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655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74441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"А</a:t>
            </a:r>
            <a:r>
              <a:rPr lang="kk-KZ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қбұлақ"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2011-2020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годы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890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72706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19557"/>
              </p:ext>
            </p:extLst>
          </p:nvPr>
        </p:nvGraphicFramePr>
        <p:xfrm>
          <a:off x="201890" y="1004062"/>
          <a:ext cx="8740775" cy="522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5" name="Worksheet" r:id="rId3" imgW="8534400" imgH="4857750" progId="Excel.Sheet.8">
                  <p:link updateAutomatic="1"/>
                </p:oleObj>
              </mc:Choice>
              <mc:Fallback>
                <p:oleObj name="Worksheet" r:id="rId3" imgW="8534400" imgH="485775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90" y="1004062"/>
                        <a:ext cx="8740775" cy="5224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48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"Доступное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жилье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2020"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80417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890" y="476672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4108" y="476672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137757"/>
              </p:ext>
            </p:extLst>
          </p:nvPr>
        </p:nvGraphicFramePr>
        <p:xfrm>
          <a:off x="201890" y="739930"/>
          <a:ext cx="8762599" cy="5857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552" name="Worksheet" r:id="rId3" imgW="7896157" imgH="7381785" progId="Excel.Sheet.8">
                  <p:link updateAutomatic="1"/>
                </p:oleObj>
              </mc:Choice>
              <mc:Fallback>
                <p:oleObj name="Worksheet" r:id="rId3" imgW="7896157" imgH="73817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90" y="739930"/>
                        <a:ext cx="8762599" cy="5857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927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42110" cy="43204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"Модернизация жилищно-коммунального хозяйства на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2011-2020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годы"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620688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116502"/>
              </p:ext>
            </p:extLst>
          </p:nvPr>
        </p:nvGraphicFramePr>
        <p:xfrm>
          <a:off x="145645" y="897687"/>
          <a:ext cx="8829675" cy="529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0" name="Worksheet" r:id="rId3" imgW="8896485" imgH="4409985" progId="Excel.Sheet.8">
                  <p:link updateAutomatic="1"/>
                </p:oleObj>
              </mc:Choice>
              <mc:Fallback>
                <p:oleObj name="Worksheet" r:id="rId3" imgW="8896485" imgH="44099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645" y="897687"/>
                        <a:ext cx="8829675" cy="529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0105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889" y="151722"/>
            <a:ext cx="8640960" cy="418058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Мероприятия в рамках развития моногородов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692696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60894"/>
              </p:ext>
            </p:extLst>
          </p:nvPr>
        </p:nvGraphicFramePr>
        <p:xfrm>
          <a:off x="172024" y="980728"/>
          <a:ext cx="893648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5" name="Worksheet" r:id="rId3" imgW="22269585" imgH="10020390" progId="Excel.Sheet.8">
                  <p:link updateAutomatic="1"/>
                </p:oleObj>
              </mc:Choice>
              <mc:Fallback>
                <p:oleObj name="Worksheet" r:id="rId3" imgW="22269585" imgH="100203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024" y="980728"/>
                        <a:ext cx="8936480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921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Расходы АО "ФНБ "</a:t>
            </a:r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Самрук-Казына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79512" y="54868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1730" y="548680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470992"/>
              </p:ext>
            </p:extLst>
          </p:nvPr>
        </p:nvGraphicFramePr>
        <p:xfrm>
          <a:off x="251520" y="825678"/>
          <a:ext cx="8766407" cy="577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50" name="Worksheet" r:id="rId3" imgW="16802100" imgH="9553485" progId="Excel.Sheet.8">
                  <p:link updateAutomatic="1"/>
                </p:oleObj>
              </mc:Choice>
              <mc:Fallback>
                <p:oleObj name="Worksheet" r:id="rId3" imgW="16802100" imgH="95534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825678"/>
                        <a:ext cx="8766407" cy="57716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5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Макроэкономические показатели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73603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8039" y="771517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24352"/>
              </p:ext>
            </p:extLst>
          </p:nvPr>
        </p:nvGraphicFramePr>
        <p:xfrm>
          <a:off x="201613" y="908720"/>
          <a:ext cx="8763000" cy="565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77" name="Worksheet" r:id="rId3" imgW="9420157" imgH="6200775" progId="Excel.Sheet.8">
                  <p:link updateAutomatic="1"/>
                </p:oleObj>
              </mc:Choice>
              <mc:Fallback>
                <p:oleObj name="Worksheet" r:id="rId3" imgW="9420157" imgH="620077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613" y="908720"/>
                        <a:ext cx="8763000" cy="565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53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2"/>
            <a:ext cx="8229600" cy="796950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Международная выставка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"ЭКСПО-2017"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1890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962807"/>
              </p:ext>
            </p:extLst>
          </p:nvPr>
        </p:nvGraphicFramePr>
        <p:xfrm>
          <a:off x="201613" y="1038428"/>
          <a:ext cx="8763000" cy="4838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98" name="Worksheet" r:id="rId4" imgW="13182600" imgH="6295935" progId="Excel.Sheet.8">
                  <p:link updateAutomatic="1"/>
                </p:oleObj>
              </mc:Choice>
              <mc:Fallback>
                <p:oleObj name="Worksheet" r:id="rId4" imgW="13182600" imgH="62959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613" y="1038428"/>
                        <a:ext cx="8763000" cy="4838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31730" y="72706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066078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069221"/>
              </p:ext>
            </p:extLst>
          </p:nvPr>
        </p:nvGraphicFramePr>
        <p:xfrm>
          <a:off x="179388" y="992189"/>
          <a:ext cx="8834437" cy="567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7" name="Worksheet" r:id="rId3" imgW="15706657" imgH="8467635" progId="Excel.Sheet.8">
                  <p:link updateAutomatic="1"/>
                </p:oleObj>
              </mc:Choice>
              <mc:Fallback>
                <p:oleObj name="Worksheet" r:id="rId3" imgW="15706657" imgH="846763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992189"/>
                        <a:ext cx="8834437" cy="5677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1890" y="71503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08440" y="6492862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1642" y="0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"Н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рлы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Жол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основа проведения экономической политики особого периода и дальнейшего роста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1734" y="734001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9568839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8864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трансферты местным исполнительным органам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85862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51734" y="734001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485641"/>
              </p:ext>
            </p:extLst>
          </p:nvPr>
        </p:nvGraphicFramePr>
        <p:xfrm>
          <a:off x="179513" y="1024909"/>
          <a:ext cx="8780736" cy="526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93" name="Worksheet" r:id="rId3" imgW="8581957" imgH="5095785" progId="Excel.Sheet.8">
                  <p:link updateAutomatic="1"/>
                </p:oleObj>
              </mc:Choice>
              <mc:Fallback>
                <p:oleObj name="Worksheet" r:id="rId3" imgW="8581957" imgH="509578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3" y="1024909"/>
                        <a:ext cx="8780736" cy="5260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8820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228"/>
            <a:ext cx="8762598" cy="609468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Перечень бюджетных инвестиционных проектов по городу Астана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72706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127710"/>
              </p:ext>
            </p:extLst>
          </p:nvPr>
        </p:nvGraphicFramePr>
        <p:xfrm>
          <a:off x="190183" y="987210"/>
          <a:ext cx="8751927" cy="481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70" name="Worksheet" r:id="rId3" imgW="13335000" imgH="6791415" progId="Excel.Sheet.8">
                  <p:link updateAutomatic="1"/>
                </p:oleObj>
              </mc:Choice>
              <mc:Fallback>
                <p:oleObj name="Worksheet" r:id="rId3" imgW="13335000" imgH="679141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183" y="987210"/>
                        <a:ext cx="8751927" cy="4818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547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3785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Перечень бюджетных инвестиционных проектов по городу Алматы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E1094CC-CC48-4D92-9516-1D658AA4F0F0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79512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31730" y="727063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/>
              <a:t>млн. тенге</a:t>
            </a:r>
            <a:endParaRPr lang="ru-RU" sz="1200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89350"/>
              </p:ext>
            </p:extLst>
          </p:nvPr>
        </p:nvGraphicFramePr>
        <p:xfrm>
          <a:off x="179512" y="967331"/>
          <a:ext cx="8762598" cy="5341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95" name="Worksheet" r:id="rId3" imgW="13496857" imgH="8229600" progId="Excel.Sheet.8">
                  <p:link updateAutomatic="1"/>
                </p:oleObj>
              </mc:Choice>
              <mc:Fallback>
                <p:oleObj name="Worksheet" r:id="rId3" imgW="13496857" imgH="82296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967331"/>
                        <a:ext cx="8762598" cy="5341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1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0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10036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республиканского бюджета на 2015 год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52504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31730" y="640217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824096"/>
              </p:ext>
            </p:extLst>
          </p:nvPr>
        </p:nvGraphicFramePr>
        <p:xfrm>
          <a:off x="179388" y="908720"/>
          <a:ext cx="8890000" cy="5913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6" name="Worksheet" r:id="rId4" imgW="10420485" imgH="8591640" progId="Excel.Sheet.8">
                  <p:link updateAutomatic="1"/>
                </p:oleObj>
              </mc:Choice>
              <mc:Fallback>
                <p:oleObj name="Worksheet" r:id="rId4" imgW="10420485" imgH="859164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388" y="908720"/>
                        <a:ext cx="8890000" cy="5913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09563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16632"/>
            <a:ext cx="9144000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Пофакторный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анализ изменения прогноза доходов республиканского бюджета (без учета трансфертов)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2015 год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98072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52504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56752"/>
              </p:ext>
            </p:extLst>
          </p:nvPr>
        </p:nvGraphicFramePr>
        <p:xfrm>
          <a:off x="290513" y="954088"/>
          <a:ext cx="8562975" cy="559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6" name="Worksheet" r:id="rId3" imgW="8563043" imgH="6277065" progId="Excel.Sheet.8">
                  <p:link updateAutomatic="1"/>
                </p:oleObj>
              </mc:Choice>
              <mc:Fallback>
                <p:oleObj name="Worksheet" r:id="rId3" imgW="8563043" imgH="627706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513" y="954088"/>
                        <a:ext cx="8562975" cy="559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7171" y="143755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республиканского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на 2015 год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9512" y="836712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831730" y="878791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09904"/>
              </p:ext>
            </p:extLst>
          </p:nvPr>
        </p:nvGraphicFramePr>
        <p:xfrm>
          <a:off x="236774" y="1155790"/>
          <a:ext cx="8705336" cy="44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" name="Worksheet" r:id="rId3" imgW="9467985" imgH="4038510" progId="Excel.Sheet.8">
                  <p:link updateAutomatic="1"/>
                </p:oleObj>
              </mc:Choice>
              <mc:Fallback>
                <p:oleObj name="Worksheet" r:id="rId3" imgW="9467985" imgH="40385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774" y="1155790"/>
                        <a:ext cx="8705336" cy="44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28465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>
                <a:cs typeface="Times New Roman" pitchFamily="18" charset="0"/>
              </a:rPr>
              <a:t>	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43755"/>
            <a:ext cx="9077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 республиканского бюджета на социальную сферу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1890" y="692696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609527"/>
              </p:ext>
            </p:extLst>
          </p:nvPr>
        </p:nvGraphicFramePr>
        <p:xfrm>
          <a:off x="201890" y="862013"/>
          <a:ext cx="8762597" cy="563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07" name="Worksheet" r:id="rId3" imgW="6658043" imgH="5219790" progId="Excel.Sheet.8">
                  <p:link updateAutomatic="1"/>
                </p:oleObj>
              </mc:Choice>
              <mc:Fallback>
                <p:oleObj name="Worksheet" r:id="rId3" imgW="6658043" imgH="52197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890" y="862013"/>
                        <a:ext cx="8762597" cy="563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4201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2467" y="85173"/>
            <a:ext cx="8229600" cy="926976"/>
          </a:xfrm>
        </p:spPr>
        <p:txBody>
          <a:bodyPr/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Пересмотр механизмов и мероприятий по отдельным направлениям   расходов в социальной сфере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502252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512" y="908720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28329" y="908720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60536"/>
              </p:ext>
            </p:extLst>
          </p:nvPr>
        </p:nvGraphicFramePr>
        <p:xfrm>
          <a:off x="179512" y="1163388"/>
          <a:ext cx="8759198" cy="5442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1" name="Worksheet" r:id="rId3" imgW="9925185" imgH="7172325" progId="Excel.Sheet.8">
                  <p:link updateAutomatic="1"/>
                </p:oleObj>
              </mc:Choice>
              <mc:Fallback>
                <p:oleObj name="Worksheet" r:id="rId3" imgW="9925185" imgH="717232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1163388"/>
                        <a:ext cx="8759198" cy="5442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7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39395" cy="576064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Актуализация программы "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Дорожной карты занятости – 2020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05795" y="6492875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620688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654249"/>
              </p:ext>
            </p:extLst>
          </p:nvPr>
        </p:nvGraphicFramePr>
        <p:xfrm>
          <a:off x="179388" y="738188"/>
          <a:ext cx="8778875" cy="592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8" name="Worksheet" r:id="rId3" imgW="10801485" imgH="7286625" progId="Excel.Sheet.8">
                  <p:link updateAutomatic="1"/>
                </p:oleObj>
              </mc:Choice>
              <mc:Fallback>
                <p:oleObj name="Worksheet" r:id="rId3" imgW="10801485" imgH="728662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738188"/>
                        <a:ext cx="8778875" cy="592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6883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3341688" y="45423"/>
            <a:ext cx="1136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i="1" dirty="0">
                <a:cs typeface="Times New Roman" pitchFamily="18" charset="0"/>
              </a:rPr>
              <a:t>	</a:t>
            </a:r>
            <a:r>
              <a:rPr lang="ru-RU" sz="1100" dirty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3477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Перенос сроков реализации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 инициатив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января 2016 года 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1890" y="836712"/>
            <a:ext cx="8762598" cy="0"/>
          </a:xfrm>
          <a:prstGeom prst="line">
            <a:avLst/>
          </a:prstGeom>
          <a:ln w="5715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/>
          <a:lstStyle/>
          <a:p>
            <a:pPr>
              <a:defRPr/>
            </a:pPr>
            <a:fld id="{D68EBC56-BF31-499A-876E-8E489A30C3A4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2998" y="908720"/>
            <a:ext cx="111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/>
              <a:t>м</a:t>
            </a:r>
            <a:r>
              <a:rPr lang="ru-RU" sz="1200" i="1" dirty="0" smtClean="0"/>
              <a:t>лрд. тенге</a:t>
            </a:r>
            <a:endParaRPr lang="ru-RU" sz="1200" i="1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158474"/>
              </p:ext>
            </p:extLst>
          </p:nvPr>
        </p:nvGraphicFramePr>
        <p:xfrm>
          <a:off x="323850" y="1196752"/>
          <a:ext cx="8639175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433" name="Worksheet" r:id="rId4" imgW="8524943" imgH="4791165" progId="Excel.Sheet.8">
                  <p:link updateAutomatic="1"/>
                </p:oleObj>
              </mc:Choice>
              <mc:Fallback>
                <p:oleObj name="Worksheet" r:id="rId4" imgW="8524943" imgH="4791165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850" y="1196752"/>
                        <a:ext cx="8639175" cy="479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7965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23225</TotalTime>
  <Words>280</Words>
  <Application>Microsoft Office PowerPoint</Application>
  <PresentationFormat>Экран (4:3)</PresentationFormat>
  <Paragraphs>78</Paragraphs>
  <Slides>24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23</vt:i4>
      </vt:variant>
      <vt:variant>
        <vt:lpstr>Заголовки слайдов</vt:lpstr>
      </vt:variant>
      <vt:variant>
        <vt:i4>24</vt:i4>
      </vt:variant>
    </vt:vector>
  </HeadingPairs>
  <TitlesOfParts>
    <vt:vector size="51" baseType="lpstr">
      <vt:lpstr>Arial</vt:lpstr>
      <vt:lpstr>Calibri</vt:lpstr>
      <vt:lpstr>Times New Roman</vt:lpstr>
      <vt:lpstr>Тема Office</vt:lpstr>
      <vt:lpstr>C:\Users\maman_nb\Desktop\В МАЖИЛИС\16.02.15\слайды Мажилис 16.02.рус.xls!Макро50!R3C1:R16C31</vt:lpstr>
      <vt:lpstr>C:\Users\maman_nb\Desktop\В МАЖИЛИС\16.02.15\слайды Мажилис 16.02.рус.xls!Рыжик!R3C1:R35C5</vt:lpstr>
      <vt:lpstr>C:\Users\maman_nb\Desktop\В МАЖИЛИС\16.02.15\слайды Мажилис 16.02.рус.xls!профактор!R5C1:R13C2</vt:lpstr>
      <vt:lpstr>C:\Users\maman_nb\Desktop\В МАЖИЛИС\16.02.15\слайды Мажилис 16.02.рус.xls!предложения  (2)!R5C1:R10C2</vt:lpstr>
      <vt:lpstr>C:\Users\maman_nb\Desktop\В МАЖИЛИС\16.02.15\слайды Мажилис 16.02.рус.xls!соц (4)!R4C2:R20C24</vt:lpstr>
      <vt:lpstr>C:\Users\maman_nb\Desktop\В МАЖИЛИС\16.02.15\слайды Мажилис 16.02.рус.xls!сокращ соц (2)!R14C1:R30C4</vt:lpstr>
      <vt:lpstr>C:\Users\maman_nb\Desktop\В МАЖИЛИС\16.02.15\слайды Мажилис 16.02.рус.xls!ДКЗ!R2C1:R8C4</vt:lpstr>
      <vt:lpstr>C:\Users\maman_nb\Desktop\В МАЖИЛИС\16.02.15\слайды Мажилис 16.02.рус.xls!перенос сроков!R4C1:R16C4</vt:lpstr>
      <vt:lpstr>C:\Users\maman_nb\Desktop\В МАЖИЛИС\16.02.15\слайды Мажилис 16.02.рус.xls!транспорт!R3C1:R21C8</vt:lpstr>
      <vt:lpstr>C:\Users\maman_nb\Desktop\В МАЖИЛИС\16.02.15\слайды Мажилис 16.02.рус.xls!ДКБ!R3C1:R16C8</vt:lpstr>
      <vt:lpstr>C:\Users\maman_nb\Desktop\В МАЖИЛИС\16.02.15\слайды Мажилис 16.02.рус.xls!ГПИИР!R4C1:R18C6</vt:lpstr>
      <vt:lpstr>C:\Users\maman_nb\Desktop\В МАЖИЛИС\16.02.15\слайды Мажилис 16.02.рус.xls!агробизнес!R3C2:R29C37</vt:lpstr>
      <vt:lpstr>C:\Users\maman_nb\Desktop\В МАЖИЛИС\16.02.15\слайды Мажилис 16.02.рус.xls!рр!R23C3:R37C9</vt:lpstr>
      <vt:lpstr>C:\Users\maman_nb\Desktop\В МАЖИЛИС\16.02.15\слайды Мажилис 16.02.рус.xls!акбулак!R5C2:R18C8</vt:lpstr>
      <vt:lpstr>C:\Users\maman_nb\Desktop\В МАЖИЛИС\16.02.15\слайды Мажилис 16.02.рус.xls!ДЖК!R4C3:R23C10</vt:lpstr>
      <vt:lpstr>C:\Users\maman_nb\Desktop\В МАЖИЛИС\16.02.15\слайды Мажилис 16.02.рус.xls!МСЖС!R5C2:R26C8</vt:lpstr>
      <vt:lpstr>C:\Users\maman_nb\Desktop\В МАЖИЛИС\16.02.15\слайды Мажилис 16.02.рус.xls!моно!R3C1:R12C8</vt:lpstr>
      <vt:lpstr>C:\Users\maman_nb\Desktop\В МАЖИЛИС\16.02.15\слайды Мажилис 16.02.рус.xls!ФНБ!R3C1:R22C9</vt:lpstr>
      <vt:lpstr>C:\Users\maman_nb\Desktop\В МАЖИЛИС\16.02.15\слайды Мажилис 16.02.рус.xls!ЭКСПО!R4C1:R13C7</vt:lpstr>
      <vt:lpstr>C:\Users\maman_nb\Desktop\В МАЖИЛИС\16.02.15\слайды Мажилис 16.02.рус.xls!нурлы жол1!R3C1:R22C10</vt:lpstr>
      <vt:lpstr>C:\Users\maman_nb\Desktop\В МАЖИЛИС\16.02.15\слайды Мажилис 16.02.рус.xls!трансферты (2)!R3C1:R23C6</vt:lpstr>
      <vt:lpstr>C:\Users\maman_nb\Desktop\В МАЖИЛИС\16.02.15\слайды Мажилис 16.02.рус.xls!Астана!R3C1:R18C7</vt:lpstr>
      <vt:lpstr>C:\Users\maman_nb\Desktop\В МАЖИЛИС\16.02.15\слайды Мажилис 16.02.рус.xls!Алмата!R3C1:R22C7</vt:lpstr>
      <vt:lpstr>Презентация PowerPoint</vt:lpstr>
      <vt:lpstr>Макроэкономические показатели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Пересмотр механизмов и мероприятий по отдельным направлениям   расходов в социальной сфере </vt:lpstr>
      <vt:lpstr>Актуализация программы "Дорожной карты занятости – 2020" </vt:lpstr>
      <vt:lpstr>Презентация PowerPoint</vt:lpstr>
      <vt:lpstr>"Государственная программа развития и интеграции инфраструктуры транспортной системы Республики Казахстан до 2020 года"</vt:lpstr>
      <vt:lpstr>"Дорожная карта бизнеса 2020"</vt:lpstr>
      <vt:lpstr>"Государственная программа индустриально-инновационного развития Республики Казахстан на 2015-2019 годы" (ГПИИР-2)</vt:lpstr>
      <vt:lpstr>"Агробизнес-2020" </vt:lpstr>
      <vt:lpstr>Программа "Развитие регионов до 2020 года"</vt:lpstr>
      <vt:lpstr>"Ақбұлақ" на 2011-2020 годы</vt:lpstr>
      <vt:lpstr>"Доступное жилье – 2020" </vt:lpstr>
      <vt:lpstr>"Модернизация жилищно-коммунального хозяйства на 2011-2020 годы" </vt:lpstr>
      <vt:lpstr>Мероприятия в рамках развития моногородов</vt:lpstr>
      <vt:lpstr>Расходы АО "ФНБ "Самрук-Казына" </vt:lpstr>
      <vt:lpstr>Международная выставка "ЭКСПО-2017"</vt:lpstr>
      <vt:lpstr>Презентация PowerPoint</vt:lpstr>
      <vt:lpstr>Презентация PowerPoint</vt:lpstr>
      <vt:lpstr>Перечень бюджетных инвестиционных проектов по городу Астана </vt:lpstr>
      <vt:lpstr>Перечень бюджетных инвестиционных проектов по городу Алматы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ЌАЗАЌСТАН РЕСПУБЛИКАСЫ ЭКОНОМИКА ЖЈНЕ БЮДЖЕТТІК ЖОСПАРЛАУ МИНИСТРЛІГІНІЅ КЕЅЕЙТІЛГЕН АЛЌА ОТЫРЫСЫ</dc:title>
  <dc:creator>President</dc:creator>
  <cp:lastModifiedBy>Назым Маман</cp:lastModifiedBy>
  <cp:revision>2346</cp:revision>
  <cp:lastPrinted>2015-02-18T13:26:42Z</cp:lastPrinted>
  <dcterms:created xsi:type="dcterms:W3CDTF">2013-02-11T03:38:41Z</dcterms:created>
  <dcterms:modified xsi:type="dcterms:W3CDTF">2015-02-18T13:26:45Z</dcterms:modified>
</cp:coreProperties>
</file>