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7644" r:id="rId1"/>
    <p:sldMasterId id="2147488791" r:id="rId2"/>
    <p:sldMasterId id="2147488799" r:id="rId3"/>
  </p:sldMasterIdLst>
  <p:notesMasterIdLst>
    <p:notesMasterId r:id="rId13"/>
  </p:notesMasterIdLst>
  <p:sldIdLst>
    <p:sldId id="535" r:id="rId4"/>
    <p:sldId id="540" r:id="rId5"/>
    <p:sldId id="553" r:id="rId6"/>
    <p:sldId id="544" r:id="rId7"/>
    <p:sldId id="545" r:id="rId8"/>
    <p:sldId id="531" r:id="rId9"/>
    <p:sldId id="563" r:id="rId10"/>
    <p:sldId id="564" r:id="rId11"/>
    <p:sldId id="547" r:id="rId12"/>
  </p:sldIdLst>
  <p:sldSz cx="9144000" cy="6858000" type="screen4x3"/>
  <p:notesSz cx="6797675" cy="987425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C7DAF9"/>
    <a:srgbClr val="006600"/>
    <a:srgbClr val="002060"/>
    <a:srgbClr val="0066FF"/>
    <a:srgbClr val="FF0000"/>
    <a:srgbClr val="FBC5DC"/>
    <a:srgbClr val="7EAAF2"/>
    <a:srgbClr val="96BA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04" autoAdjust="0"/>
    <p:restoredTop sz="95501" autoAdjust="0"/>
  </p:normalViewPr>
  <p:slideViewPr>
    <p:cSldViewPr>
      <p:cViewPr>
        <p:scale>
          <a:sx n="80" d="100"/>
          <a:sy n="80" d="100"/>
        </p:scale>
        <p:origin x="-820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hadzhimuratuly_b\Desktop\&#1055;&#1057;&#1069;&#1056;\&#1055;&#1057;&#1069;&#1056;%202015-2019\&#1091;&#1090;&#1086;&#1095;&#1085;&#1077;&#1085;&#1080;&#1077;%20&#1071;&#1053;&#1042;&#1040;&#1056;&#1068;%202015\&#1043;&#1088;&#1072;&#1092;&#1080;&#1082;&#1080;%20&#1076;&#1080;&#1085;&#1072;&#1084;&#1080;&#1082;&#1072;%20&#1084;&#1077;&#1090;&#1072;&#1083;&#1083;%20&#1080;%20&#1085;&#1077;&#1092;&#1090;&#1100;%202014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hadzhimuratuly_b\Desktop\&#1055;&#1057;&#1069;&#1056;\&#1055;&#1057;&#1069;&#1056;%202015-2019\&#1091;&#1090;&#1086;&#1095;&#1085;&#1077;&#1085;&#1080;&#1077;%20&#1071;&#1053;&#1042;&#1040;&#1056;&#1068;%202015\&#1043;&#1088;&#1072;&#1092;&#1080;&#1082;&#1080;%20&#1076;&#1080;&#1085;&#1072;&#1084;&#1080;&#1082;&#1072;%20&#1084;&#1077;&#1090;&#1072;&#1083;&#1083;%20&#1080;%20&#1085;&#1077;&#1092;&#1090;&#1100;%202014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hadzhimuratuly_b\Desktop\&#1055;&#1057;&#1069;&#1056;\&#1055;&#1057;&#1069;&#1056;%202015-2019\&#1091;&#1090;&#1086;&#1095;&#1085;&#1077;&#1085;&#1080;&#1077;%20&#1071;&#1053;&#1042;&#1040;&#1056;&#1068;%202015\&#1043;&#1088;&#1072;&#1092;&#1080;&#1082;&#1080;%20&#1076;&#1080;&#1085;&#1072;&#1084;&#1080;&#1082;&#1072;%20&#1084;&#1077;&#1090;&#1072;&#1083;&#1083;%20&#1080;%20&#1085;&#1077;&#1092;&#1090;&#1100;%202014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hadzhimuratuly_b\Desktop\&#1055;&#1057;&#1069;&#1056;\&#1055;&#1057;&#1069;&#1056;%202015-2019\&#1091;&#1090;&#1086;&#1095;&#1085;&#1077;&#1085;&#1080;&#1077;%20&#1071;&#1053;&#1042;&#1040;&#1056;&#1068;%202015\&#1043;&#1088;&#1072;&#1092;&#1080;&#1082;&#1080;%20&#1076;&#1080;&#1085;&#1072;&#1084;&#1080;&#1082;&#1072;%20&#1084;&#1077;&#1090;&#1072;&#1083;&#1083;%20&#1080;%20&#1085;&#1077;&#1092;&#1090;&#1100;%202014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hadzhimuratuly_b\Desktop\&#1055;&#1057;&#1069;&#1056;\&#1055;&#1057;&#1069;&#1056;%202015-2019\&#1091;&#1090;&#1086;&#1095;&#1085;&#1077;&#1085;&#1080;&#1077;%20&#1071;&#1053;&#1042;&#1040;&#1056;&#1068;%202015\&#1043;&#1088;&#1072;&#1092;&#1080;&#1082;&#1080;%20&#1076;&#1080;&#1085;&#1072;&#1084;&#1080;&#1082;&#1072;%20&#1084;&#1077;&#1090;&#1072;&#1083;&#1083;%20&#1080;%20&#1085;&#1077;&#1092;&#1090;&#1100;%202014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hadzhimuratuly_b\Desktop\&#1055;&#1057;&#1069;&#1056;\&#1055;&#1057;&#1069;&#1056;%202015-2019\&#1091;&#1090;&#1086;&#1095;&#1085;&#1077;&#1085;&#1080;&#1077;%20&#1071;&#1053;&#1042;&#1040;&#1056;&#1068;%202015\&#1043;&#1088;&#1072;&#1092;&#1080;&#1082;&#1080;%20&#1076;&#1080;&#1085;&#1072;&#1084;&#1080;&#1082;&#1072;%20&#1084;&#1077;&#1090;&#1072;&#1083;&#1083;%20&#1080;%20&#1085;&#1077;&#1092;&#1090;&#1100;%202014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solidFill>
                  <a:srgbClr val="002060"/>
                </a:solidFill>
              </a:defRPr>
            </a:pPr>
            <a:r>
              <a:rPr lang="ru-RU" sz="960" b="1" i="0" u="none" strike="noStrike" baseline="0" dirty="0" err="1" smtClean="0">
                <a:effectLst/>
              </a:rPr>
              <a:t>Brent</a:t>
            </a:r>
            <a:r>
              <a:rPr lang="ru-RU" sz="960" b="1" i="0" u="none" strike="noStrike" baseline="0" dirty="0" smtClean="0">
                <a:effectLst/>
              </a:rPr>
              <a:t> </a:t>
            </a:r>
            <a:r>
              <a:rPr lang="ru-RU" sz="960" b="1" i="0" u="none" strike="noStrike" baseline="0" dirty="0" err="1" smtClean="0">
                <a:effectLst/>
              </a:rPr>
              <a:t>маркасының</a:t>
            </a:r>
            <a:r>
              <a:rPr lang="ru-RU" sz="960" b="1" i="0" u="none" strike="noStrike" baseline="0" dirty="0" smtClean="0">
                <a:effectLst/>
              </a:rPr>
              <a:t> </a:t>
            </a:r>
            <a:r>
              <a:rPr lang="ru-RU" sz="960" b="1" i="0" u="none" strike="noStrike" baseline="0" dirty="0" err="1" smtClean="0">
                <a:effectLst/>
              </a:rPr>
              <a:t>мұнайы</a:t>
            </a:r>
            <a:r>
              <a:rPr lang="en-US" dirty="0" smtClean="0"/>
              <a:t>, </a:t>
            </a:r>
            <a:r>
              <a:rPr lang="en-US" dirty="0"/>
              <a:t>$/</a:t>
            </a:r>
            <a:r>
              <a:rPr lang="ru-RU" dirty="0"/>
              <a:t>баррель</a:t>
            </a:r>
          </a:p>
        </c:rich>
      </c:tx>
      <c:layout>
        <c:manualLayout>
          <c:xMode val="edge"/>
          <c:yMode val="edge"/>
          <c:x val="0.13981812867353363"/>
          <c:y val="2.9250451424289697E-2"/>
        </c:manualLayout>
      </c:layout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металлы!$A$10</c:f>
              <c:strCache>
                <c:ptCount val="1"/>
                <c:pt idx="0">
                  <c:v>Нефть марки Brent, $/баррель</c:v>
                </c:pt>
              </c:strCache>
            </c:strRef>
          </c:tx>
          <c:spPr>
            <a:ln>
              <a:solidFill>
                <a:srgbClr val="002060"/>
              </a:solidFill>
            </a:ln>
          </c:spPr>
          <c:marker>
            <c:symbol val="none"/>
          </c:marker>
          <c:dPt>
            <c:idx val="0"/>
            <c:marker>
              <c:symbol val="circle"/>
              <c:size val="5"/>
              <c:spPr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c:spPr>
            </c:marker>
            <c:bubble3D val="0"/>
          </c:dPt>
          <c:dPt>
            <c:idx val="2"/>
            <c:bubble3D val="0"/>
          </c:dPt>
          <c:dPt>
            <c:idx val="6"/>
            <c:marker>
              <c:symbol val="circle"/>
              <c:size val="5"/>
              <c:spPr>
                <a:solidFill>
                  <a:srgbClr val="002060"/>
                </a:solidFill>
              </c:spPr>
            </c:marker>
            <c:bubble3D val="0"/>
          </c:dPt>
          <c:dPt>
            <c:idx val="7"/>
            <c:bubble3D val="0"/>
          </c:dPt>
          <c:dPt>
            <c:idx val="12"/>
            <c:marker>
              <c:symbol val="circle"/>
              <c:size val="5"/>
              <c:spPr>
                <a:solidFill>
                  <a:srgbClr val="002060"/>
                </a:solidFill>
              </c:spPr>
            </c:marker>
            <c:bubble3D val="0"/>
          </c:dPt>
          <c:dLbls>
            <c:dLbl>
              <c:idx val="0"/>
              <c:layout>
                <c:manualLayout>
                  <c:x val="-3.0721672611436407E-2"/>
                  <c:y val="-4.19459918436536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1.1396011396011466E-2"/>
                  <c:y val="-3.41255266616713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2"/>
              <c:layout>
                <c:manualLayout>
                  <c:x val="-0.10256410256410256"/>
                  <c:y val="-1.95003009495264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металлы!$B$1:$N$1</c:f>
              <c:strCache>
                <c:ptCount val="13"/>
                <c:pt idx="0">
                  <c:v>Жел.13</c:v>
                </c:pt>
                <c:pt idx="1">
                  <c:v>қант</c:v>
                </c:pt>
                <c:pt idx="2">
                  <c:v>ақп</c:v>
                </c:pt>
                <c:pt idx="3">
                  <c:v>наур</c:v>
                </c:pt>
                <c:pt idx="4">
                  <c:v>сәу</c:v>
                </c:pt>
                <c:pt idx="5">
                  <c:v>мам</c:v>
                </c:pt>
                <c:pt idx="6">
                  <c:v>маус</c:v>
                </c:pt>
                <c:pt idx="7">
                  <c:v>шіл</c:v>
                </c:pt>
                <c:pt idx="8">
                  <c:v>там</c:v>
                </c:pt>
                <c:pt idx="9">
                  <c:v>қырк</c:v>
                </c:pt>
                <c:pt idx="10">
                  <c:v>қаз</c:v>
                </c:pt>
                <c:pt idx="11">
                  <c:v>қараш</c:v>
                </c:pt>
                <c:pt idx="12">
                  <c:v>жел</c:v>
                </c:pt>
              </c:strCache>
            </c:strRef>
          </c:cat>
          <c:val>
            <c:numRef>
              <c:f>металлы!$B$10:$N$10</c:f>
              <c:numCache>
                <c:formatCode>0.0</c:formatCode>
                <c:ptCount val="13"/>
                <c:pt idx="0">
                  <c:v>110.67400000000001</c:v>
                </c:pt>
                <c:pt idx="1">
                  <c:v>107.42</c:v>
                </c:pt>
                <c:pt idx="2">
                  <c:v>108.81</c:v>
                </c:pt>
                <c:pt idx="3">
                  <c:v>107.4</c:v>
                </c:pt>
                <c:pt idx="4">
                  <c:v>107.79</c:v>
                </c:pt>
                <c:pt idx="5">
                  <c:v>109.68</c:v>
                </c:pt>
                <c:pt idx="6">
                  <c:v>111.87</c:v>
                </c:pt>
                <c:pt idx="7">
                  <c:v>106.98</c:v>
                </c:pt>
                <c:pt idx="8">
                  <c:v>101.92</c:v>
                </c:pt>
                <c:pt idx="9">
                  <c:v>97.34</c:v>
                </c:pt>
                <c:pt idx="10">
                  <c:v>87.27</c:v>
                </c:pt>
                <c:pt idx="11">
                  <c:v>78.44</c:v>
                </c:pt>
                <c:pt idx="12">
                  <c:v>62.33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4216832"/>
        <c:axId val="164218368"/>
      </c:lineChart>
      <c:catAx>
        <c:axId val="1642168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164218368"/>
        <c:crosses val="autoZero"/>
        <c:auto val="1"/>
        <c:lblAlgn val="ctr"/>
        <c:lblOffset val="100"/>
        <c:noMultiLvlLbl val="0"/>
      </c:catAx>
      <c:valAx>
        <c:axId val="164218368"/>
        <c:scaling>
          <c:orientation val="minMax"/>
          <c:max val="120"/>
          <c:min val="55"/>
        </c:scaling>
        <c:delete val="0"/>
        <c:axPos val="l"/>
        <c:numFmt formatCode="0.0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164216832"/>
        <c:crosses val="autoZero"/>
        <c:crossBetween val="between"/>
        <c:majorUnit val="30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800">
          <a:latin typeface="Arial" pitchFamily="34" charset="0"/>
          <a:cs typeface="Arial" pitchFamily="34" charset="0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solidFill>
                  <a:srgbClr val="002060"/>
                </a:solidFill>
              </a:defRPr>
            </a:pPr>
            <a:r>
              <a:rPr lang="ru-RU" dirty="0" err="1" smtClean="0"/>
              <a:t>Темір</a:t>
            </a:r>
            <a:r>
              <a:rPr lang="ru-RU" dirty="0" smtClean="0"/>
              <a:t> </a:t>
            </a:r>
            <a:r>
              <a:rPr lang="ru-RU" dirty="0" err="1" smtClean="0"/>
              <a:t>кені</a:t>
            </a:r>
            <a:r>
              <a:rPr lang="ru-RU" dirty="0" smtClean="0"/>
              <a:t>, </a:t>
            </a:r>
            <a:r>
              <a:rPr lang="ru-RU" dirty="0"/>
              <a:t>$/тонна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металлы!$A$3</c:f>
              <c:strCache>
                <c:ptCount val="1"/>
                <c:pt idx="0">
                  <c:v>Железная руда, $/тонна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none"/>
          </c:marker>
          <c:dPt>
            <c:idx val="0"/>
            <c:marker>
              <c:symbol val="circle"/>
              <c:size val="5"/>
              <c:spPr>
                <a:solidFill>
                  <a:srgbClr val="0070C0"/>
                </a:solidFill>
                <a:ln>
                  <a:solidFill>
                    <a:srgbClr val="0070C0"/>
                  </a:solidFill>
                </a:ln>
              </c:spPr>
            </c:marker>
            <c:bubble3D val="0"/>
          </c:dPt>
          <c:dPt>
            <c:idx val="2"/>
            <c:bubble3D val="0"/>
          </c:dPt>
          <c:dPt>
            <c:idx val="6"/>
            <c:marker>
              <c:symbol val="circle"/>
              <c:size val="5"/>
              <c:spPr>
                <a:solidFill>
                  <a:srgbClr val="0070C0"/>
                </a:solidFill>
              </c:spPr>
            </c:marker>
            <c:bubble3D val="0"/>
          </c:dPt>
          <c:dPt>
            <c:idx val="7"/>
            <c:bubble3D val="0"/>
          </c:dPt>
          <c:dPt>
            <c:idx val="12"/>
            <c:marker>
              <c:symbol val="circle"/>
              <c:size val="5"/>
              <c:spPr>
                <a:solidFill>
                  <a:srgbClr val="0070C0"/>
                </a:solidFill>
              </c:spPr>
            </c:marker>
            <c:bubble3D val="0"/>
          </c:dPt>
          <c:dLbls>
            <c:dLbl>
              <c:idx val="0"/>
              <c:layout>
                <c:manualLayout>
                  <c:x val="-6.1111111111111109E-2"/>
                  <c:y val="5.55555555555555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3.4188034188034261E-2"/>
                  <c:y val="-6.90846161433884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2"/>
              <c:layout>
                <c:manualLayout>
                  <c:x val="-1.5194681861348529E-2"/>
                  <c:y val="-6.90846161433884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металлы!$B$1:$N$1</c:f>
              <c:strCache>
                <c:ptCount val="13"/>
                <c:pt idx="0">
                  <c:v>Жел.13</c:v>
                </c:pt>
                <c:pt idx="1">
                  <c:v>қант</c:v>
                </c:pt>
                <c:pt idx="2">
                  <c:v>ақп</c:v>
                </c:pt>
                <c:pt idx="3">
                  <c:v>наур</c:v>
                </c:pt>
                <c:pt idx="4">
                  <c:v>сәу</c:v>
                </c:pt>
                <c:pt idx="5">
                  <c:v>мам</c:v>
                </c:pt>
                <c:pt idx="6">
                  <c:v>маус</c:v>
                </c:pt>
                <c:pt idx="7">
                  <c:v>шіл</c:v>
                </c:pt>
                <c:pt idx="8">
                  <c:v>там</c:v>
                </c:pt>
                <c:pt idx="9">
                  <c:v>қырк</c:v>
                </c:pt>
                <c:pt idx="10">
                  <c:v>қаз</c:v>
                </c:pt>
                <c:pt idx="11">
                  <c:v>қараш</c:v>
                </c:pt>
                <c:pt idx="12">
                  <c:v>жел</c:v>
                </c:pt>
              </c:strCache>
            </c:strRef>
          </c:cat>
          <c:val>
            <c:numRef>
              <c:f>металлы!$B$3:$N$3</c:f>
              <c:numCache>
                <c:formatCode>0.0</c:formatCode>
                <c:ptCount val="13"/>
                <c:pt idx="0">
                  <c:v>135.790476190476</c:v>
                </c:pt>
                <c:pt idx="1">
                  <c:v>128.119</c:v>
                </c:pt>
                <c:pt idx="2">
                  <c:v>121.37</c:v>
                </c:pt>
                <c:pt idx="3">
                  <c:v>111.833</c:v>
                </c:pt>
                <c:pt idx="4">
                  <c:v>114.581</c:v>
                </c:pt>
                <c:pt idx="5">
                  <c:v>100.56</c:v>
                </c:pt>
                <c:pt idx="6">
                  <c:v>92.742999999999995</c:v>
                </c:pt>
                <c:pt idx="7">
                  <c:v>96.05</c:v>
                </c:pt>
                <c:pt idx="8">
                  <c:v>92.614000000000004</c:v>
                </c:pt>
                <c:pt idx="9">
                  <c:v>82.379545454545493</c:v>
                </c:pt>
                <c:pt idx="10">
                  <c:v>81</c:v>
                </c:pt>
                <c:pt idx="11">
                  <c:v>74</c:v>
                </c:pt>
                <c:pt idx="12">
                  <c:v>68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4781056"/>
        <c:axId val="164786944"/>
      </c:lineChart>
      <c:catAx>
        <c:axId val="1647810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164786944"/>
        <c:crosses val="autoZero"/>
        <c:auto val="1"/>
        <c:lblAlgn val="ctr"/>
        <c:lblOffset val="100"/>
        <c:noMultiLvlLbl val="0"/>
      </c:catAx>
      <c:valAx>
        <c:axId val="164786944"/>
        <c:scaling>
          <c:orientation val="minMax"/>
          <c:max val="140"/>
          <c:min val="50"/>
        </c:scaling>
        <c:delete val="0"/>
        <c:axPos val="l"/>
        <c:numFmt formatCode="0.0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164781056"/>
        <c:crosses val="autoZero"/>
        <c:crossBetween val="between"/>
        <c:majorUnit val="35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800">
          <a:latin typeface="Arial" pitchFamily="34" charset="0"/>
          <a:cs typeface="Arial" pitchFamily="34" charset="0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txPr>
        <a:bodyPr/>
        <a:lstStyle/>
        <a:p>
          <a:pPr>
            <a:defRPr>
              <a:solidFill>
                <a:srgbClr val="002060"/>
              </a:solidFill>
            </a:defRPr>
          </a:pPr>
          <a:endParaRPr lang="ru-RU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металлы!$A$5</c:f>
              <c:strCache>
                <c:ptCount val="1"/>
                <c:pt idx="0">
                  <c:v>Алюминий, $/тонна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Pt>
            <c:idx val="0"/>
            <c:marker>
              <c:symbol val="circle"/>
              <c:size val="5"/>
              <c:spPr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c:spPr>
            </c:marker>
            <c:bubble3D val="0"/>
          </c:dPt>
          <c:dPt>
            <c:idx val="2"/>
            <c:bubble3D val="0"/>
          </c:dPt>
          <c:dPt>
            <c:idx val="7"/>
            <c:bubble3D val="0"/>
          </c:dPt>
          <c:dPt>
            <c:idx val="11"/>
            <c:marker>
              <c:symbol val="circle"/>
              <c:size val="5"/>
              <c:spPr>
                <a:solidFill>
                  <a:srgbClr val="FF0000"/>
                </a:solidFill>
              </c:spPr>
            </c:marker>
            <c:bubble3D val="0"/>
          </c:dPt>
          <c:dPt>
            <c:idx val="12"/>
            <c:marker>
              <c:symbol val="circle"/>
              <c:size val="5"/>
              <c:spPr>
                <a:solidFill>
                  <a:srgbClr val="FF0000"/>
                </a:solidFill>
              </c:spPr>
            </c:marker>
            <c:bubble3D val="0"/>
          </c:dPt>
          <c:dLbls>
            <c:dLbl>
              <c:idx val="0"/>
              <c:layout>
                <c:manualLayout>
                  <c:x val="-2.6923002146099259E-2"/>
                  <c:y val="-6.66160650563121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1"/>
              <c:layout>
                <c:manualLayout>
                  <c:x val="-0.14814814814814814"/>
                  <c:y val="-4.14507696860330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2"/>
              <c:layout>
                <c:manualLayout>
                  <c:x val="-1.8993352326685659E-2"/>
                  <c:y val="5.98733339909366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металлы!$B$1:$N$1</c:f>
              <c:strCache>
                <c:ptCount val="13"/>
                <c:pt idx="0">
                  <c:v>Жел.13</c:v>
                </c:pt>
                <c:pt idx="1">
                  <c:v>қант</c:v>
                </c:pt>
                <c:pt idx="2">
                  <c:v>ақп</c:v>
                </c:pt>
                <c:pt idx="3">
                  <c:v>наур</c:v>
                </c:pt>
                <c:pt idx="4">
                  <c:v>сәу</c:v>
                </c:pt>
                <c:pt idx="5">
                  <c:v>мам</c:v>
                </c:pt>
                <c:pt idx="6">
                  <c:v>маус</c:v>
                </c:pt>
                <c:pt idx="7">
                  <c:v>шіл</c:v>
                </c:pt>
                <c:pt idx="8">
                  <c:v>там</c:v>
                </c:pt>
                <c:pt idx="9">
                  <c:v>қырк</c:v>
                </c:pt>
                <c:pt idx="10">
                  <c:v>қаз</c:v>
                </c:pt>
                <c:pt idx="11">
                  <c:v>қараш</c:v>
                </c:pt>
                <c:pt idx="12">
                  <c:v>жел</c:v>
                </c:pt>
              </c:strCache>
            </c:strRef>
          </c:cat>
          <c:val>
            <c:numRef>
              <c:f>металлы!$B$5:$N$5</c:f>
              <c:numCache>
                <c:formatCode>0.0</c:formatCode>
                <c:ptCount val="13"/>
                <c:pt idx="0">
                  <c:v>1739.81</c:v>
                </c:pt>
                <c:pt idx="1">
                  <c:v>1727.41</c:v>
                </c:pt>
                <c:pt idx="2">
                  <c:v>1695.17</c:v>
                </c:pt>
                <c:pt idx="3">
                  <c:v>1705.37</c:v>
                </c:pt>
                <c:pt idx="4">
                  <c:v>1810.67</c:v>
                </c:pt>
                <c:pt idx="5">
                  <c:v>1751.05</c:v>
                </c:pt>
                <c:pt idx="6">
                  <c:v>1838.95</c:v>
                </c:pt>
                <c:pt idx="7">
                  <c:v>1948.3</c:v>
                </c:pt>
                <c:pt idx="8">
                  <c:v>2030.49</c:v>
                </c:pt>
                <c:pt idx="9">
                  <c:v>1990.43</c:v>
                </c:pt>
                <c:pt idx="10">
                  <c:v>1946.19</c:v>
                </c:pt>
                <c:pt idx="11">
                  <c:v>2055.5500000000002</c:v>
                </c:pt>
                <c:pt idx="12">
                  <c:v>1909.46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3086976"/>
        <c:axId val="173101056"/>
      </c:lineChart>
      <c:catAx>
        <c:axId val="1730869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173101056"/>
        <c:crosses val="autoZero"/>
        <c:auto val="1"/>
        <c:lblAlgn val="ctr"/>
        <c:lblOffset val="100"/>
        <c:noMultiLvlLbl val="0"/>
      </c:catAx>
      <c:valAx>
        <c:axId val="173101056"/>
        <c:scaling>
          <c:orientation val="minMax"/>
          <c:max val="2100"/>
          <c:min val="1600"/>
        </c:scaling>
        <c:delete val="0"/>
        <c:axPos val="l"/>
        <c:numFmt formatCode="0.0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173086976"/>
        <c:crosses val="autoZero"/>
        <c:crossBetween val="between"/>
        <c:majorUnit val="200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800">
          <a:latin typeface="Arial" pitchFamily="34" charset="0"/>
          <a:cs typeface="Arial" pitchFamily="34" charset="0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solidFill>
                  <a:srgbClr val="002060"/>
                </a:solidFill>
              </a:defRPr>
            </a:pPr>
            <a:r>
              <a:rPr lang="ru-RU" dirty="0" smtClean="0"/>
              <a:t>Мыс, </a:t>
            </a:r>
            <a:r>
              <a:rPr lang="ru-RU" dirty="0"/>
              <a:t>$/тонна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металлы!$A$6</c:f>
              <c:strCache>
                <c:ptCount val="1"/>
                <c:pt idx="0">
                  <c:v>Медь, $/тонна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none"/>
          </c:marker>
          <c:dPt>
            <c:idx val="0"/>
            <c:marker>
              <c:symbol val="circle"/>
              <c:size val="5"/>
              <c:spPr>
                <a:solidFill>
                  <a:srgbClr val="00B050"/>
                </a:solidFill>
                <a:ln>
                  <a:solidFill>
                    <a:srgbClr val="00B050"/>
                  </a:solidFill>
                </a:ln>
              </c:spPr>
            </c:marker>
            <c:bubble3D val="0"/>
          </c:dPt>
          <c:dPt>
            <c:idx val="2"/>
            <c:bubble3D val="0"/>
          </c:dPt>
          <c:dPt>
            <c:idx val="3"/>
            <c:marker>
              <c:symbol val="circle"/>
              <c:size val="5"/>
              <c:spPr>
                <a:solidFill>
                  <a:srgbClr val="00B050"/>
                </a:solidFill>
              </c:spPr>
            </c:marker>
            <c:bubble3D val="0"/>
          </c:dPt>
          <c:dPt>
            <c:idx val="7"/>
            <c:bubble3D val="0"/>
          </c:dPt>
          <c:dPt>
            <c:idx val="12"/>
            <c:marker>
              <c:symbol val="circle"/>
              <c:size val="5"/>
              <c:spPr>
                <a:solidFill>
                  <a:srgbClr val="00B050"/>
                </a:solidFill>
              </c:spPr>
            </c:marker>
            <c:bubble3D val="0"/>
          </c:dPt>
          <c:dLbls>
            <c:dLbl>
              <c:idx val="0"/>
              <c:layout>
                <c:manualLayout>
                  <c:x val="-2.6590693257359924E-2"/>
                  <c:y val="6.33759780859610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3.4188034188034191E-2"/>
                  <c:y val="5.36258276111977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2"/>
              <c:layout>
                <c:manualLayout>
                  <c:x val="-9.1168091168091173E-2"/>
                  <c:y val="-9.750150474763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металлы!$B$1:$N$1</c:f>
              <c:strCache>
                <c:ptCount val="13"/>
                <c:pt idx="0">
                  <c:v>Жел.13</c:v>
                </c:pt>
                <c:pt idx="1">
                  <c:v>қант</c:v>
                </c:pt>
                <c:pt idx="2">
                  <c:v>ақп</c:v>
                </c:pt>
                <c:pt idx="3">
                  <c:v>наур</c:v>
                </c:pt>
                <c:pt idx="4">
                  <c:v>сәу</c:v>
                </c:pt>
                <c:pt idx="5">
                  <c:v>мам</c:v>
                </c:pt>
                <c:pt idx="6">
                  <c:v>маус</c:v>
                </c:pt>
                <c:pt idx="7">
                  <c:v>шіл</c:v>
                </c:pt>
                <c:pt idx="8">
                  <c:v>там</c:v>
                </c:pt>
                <c:pt idx="9">
                  <c:v>қырк</c:v>
                </c:pt>
                <c:pt idx="10">
                  <c:v>қаз</c:v>
                </c:pt>
                <c:pt idx="11">
                  <c:v>қараш</c:v>
                </c:pt>
                <c:pt idx="12">
                  <c:v>жел</c:v>
                </c:pt>
              </c:strCache>
            </c:strRef>
          </c:cat>
          <c:val>
            <c:numRef>
              <c:f>металлы!$B$6:$N$6</c:f>
              <c:numCache>
                <c:formatCode>0.0</c:formatCode>
                <c:ptCount val="13"/>
                <c:pt idx="0">
                  <c:v>7214.9</c:v>
                </c:pt>
                <c:pt idx="1">
                  <c:v>7291.47</c:v>
                </c:pt>
                <c:pt idx="2">
                  <c:v>7149.21</c:v>
                </c:pt>
                <c:pt idx="3">
                  <c:v>6650.04</c:v>
                </c:pt>
                <c:pt idx="4">
                  <c:v>6673.56</c:v>
                </c:pt>
                <c:pt idx="5">
                  <c:v>6891.13</c:v>
                </c:pt>
                <c:pt idx="6">
                  <c:v>6821.14</c:v>
                </c:pt>
                <c:pt idx="7">
                  <c:v>7113.38</c:v>
                </c:pt>
                <c:pt idx="8">
                  <c:v>7001.84</c:v>
                </c:pt>
                <c:pt idx="9">
                  <c:v>6872.22</c:v>
                </c:pt>
                <c:pt idx="10">
                  <c:v>6737.48</c:v>
                </c:pt>
                <c:pt idx="11">
                  <c:v>6712.85</c:v>
                </c:pt>
                <c:pt idx="12">
                  <c:v>6446.45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3135360"/>
        <c:axId val="173136896"/>
      </c:lineChart>
      <c:catAx>
        <c:axId val="1731353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173136896"/>
        <c:crosses val="autoZero"/>
        <c:auto val="1"/>
        <c:lblAlgn val="ctr"/>
        <c:lblOffset val="100"/>
        <c:noMultiLvlLbl val="0"/>
      </c:catAx>
      <c:valAx>
        <c:axId val="173136896"/>
        <c:scaling>
          <c:orientation val="minMax"/>
          <c:max val="7300"/>
          <c:min val="6300"/>
        </c:scaling>
        <c:delete val="0"/>
        <c:axPos val="l"/>
        <c:numFmt formatCode="0.0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173135360"/>
        <c:crosses val="autoZero"/>
        <c:crossBetween val="between"/>
        <c:majorUnit val="500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800">
          <a:latin typeface="Arial" pitchFamily="34" charset="0"/>
          <a:cs typeface="Arial" pitchFamily="34" charset="0"/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solidFill>
                  <a:srgbClr val="002060"/>
                </a:solidFill>
              </a:defRPr>
            </a:pPr>
            <a:r>
              <a:rPr lang="ru-RU" dirty="0" err="1" smtClean="0"/>
              <a:t>Мырыш</a:t>
            </a:r>
            <a:r>
              <a:rPr lang="ru-RU" dirty="0" smtClean="0"/>
              <a:t>, </a:t>
            </a:r>
            <a:r>
              <a:rPr lang="ru-RU" dirty="0"/>
              <a:t>$/тонна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металлы!$A$7</c:f>
              <c:strCache>
                <c:ptCount val="1"/>
                <c:pt idx="0">
                  <c:v>Цинк, $/тонна</c:v>
                </c:pt>
              </c:strCache>
            </c:strRef>
          </c:tx>
          <c:spPr>
            <a:ln>
              <a:solidFill>
                <a:srgbClr val="7030A0"/>
              </a:solidFill>
            </a:ln>
          </c:spPr>
          <c:marker>
            <c:symbol val="none"/>
          </c:marker>
          <c:dPt>
            <c:idx val="0"/>
            <c:marker>
              <c:symbol val="circle"/>
              <c:size val="5"/>
              <c:spPr>
                <a:solidFill>
                  <a:srgbClr val="7030A0"/>
                </a:solidFill>
                <a:ln>
                  <a:solidFill>
                    <a:srgbClr val="7030A0"/>
                  </a:solidFill>
                </a:ln>
              </c:spPr>
            </c:marker>
            <c:bubble3D val="0"/>
          </c:dPt>
          <c:dPt>
            <c:idx val="2"/>
            <c:bubble3D val="0"/>
          </c:dPt>
          <c:dPt>
            <c:idx val="7"/>
            <c:bubble3D val="0"/>
          </c:dPt>
          <c:dPt>
            <c:idx val="8"/>
            <c:marker>
              <c:symbol val="circle"/>
              <c:size val="5"/>
              <c:spPr>
                <a:solidFill>
                  <a:srgbClr val="7030A0"/>
                </a:solidFill>
              </c:spPr>
            </c:marker>
            <c:bubble3D val="0"/>
          </c:dPt>
          <c:dPt>
            <c:idx val="12"/>
            <c:marker>
              <c:symbol val="circle"/>
              <c:size val="5"/>
              <c:spPr>
                <a:solidFill>
                  <a:srgbClr val="7030A0"/>
                </a:solidFill>
              </c:spPr>
            </c:marker>
            <c:bubble3D val="0"/>
          </c:dPt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3.0389363722697058E-2"/>
                  <c:y val="-3.90006018990529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2"/>
              <c:layout>
                <c:manualLayout>
                  <c:x val="-4.9382716049382713E-2"/>
                  <c:y val="3.90006018990529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металлы!$B$1:$N$1</c:f>
              <c:strCache>
                <c:ptCount val="13"/>
                <c:pt idx="0">
                  <c:v>Жел.13</c:v>
                </c:pt>
                <c:pt idx="1">
                  <c:v>қант</c:v>
                </c:pt>
                <c:pt idx="2">
                  <c:v>ақп</c:v>
                </c:pt>
                <c:pt idx="3">
                  <c:v>наур</c:v>
                </c:pt>
                <c:pt idx="4">
                  <c:v>сәу</c:v>
                </c:pt>
                <c:pt idx="5">
                  <c:v>мам</c:v>
                </c:pt>
                <c:pt idx="6">
                  <c:v>маус</c:v>
                </c:pt>
                <c:pt idx="7">
                  <c:v>шіл</c:v>
                </c:pt>
                <c:pt idx="8">
                  <c:v>там</c:v>
                </c:pt>
                <c:pt idx="9">
                  <c:v>қырк</c:v>
                </c:pt>
                <c:pt idx="10">
                  <c:v>қаз</c:v>
                </c:pt>
                <c:pt idx="11">
                  <c:v>қараш</c:v>
                </c:pt>
                <c:pt idx="12">
                  <c:v>жел</c:v>
                </c:pt>
              </c:strCache>
            </c:strRef>
          </c:cat>
          <c:val>
            <c:numRef>
              <c:f>металлы!$B$7:$N$7</c:f>
              <c:numCache>
                <c:formatCode>0.0</c:formatCode>
                <c:ptCount val="13"/>
                <c:pt idx="0">
                  <c:v>1974.9749999999999</c:v>
                </c:pt>
                <c:pt idx="1">
                  <c:v>2036.93</c:v>
                </c:pt>
                <c:pt idx="2">
                  <c:v>2034.53</c:v>
                </c:pt>
                <c:pt idx="3">
                  <c:v>2007.9</c:v>
                </c:pt>
                <c:pt idx="4">
                  <c:v>2027.21</c:v>
                </c:pt>
                <c:pt idx="5">
                  <c:v>2058.9699999999998</c:v>
                </c:pt>
                <c:pt idx="6">
                  <c:v>2128.1</c:v>
                </c:pt>
                <c:pt idx="7">
                  <c:v>2310.62</c:v>
                </c:pt>
                <c:pt idx="8">
                  <c:v>2326.9899999999998</c:v>
                </c:pt>
                <c:pt idx="9">
                  <c:v>2294.59</c:v>
                </c:pt>
                <c:pt idx="10">
                  <c:v>2276.83</c:v>
                </c:pt>
                <c:pt idx="11">
                  <c:v>2253.2199999999998</c:v>
                </c:pt>
                <c:pt idx="12">
                  <c:v>2175.7600000000002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3048576"/>
        <c:axId val="173050112"/>
      </c:lineChart>
      <c:catAx>
        <c:axId val="1730485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173050112"/>
        <c:crosses val="autoZero"/>
        <c:auto val="1"/>
        <c:lblAlgn val="ctr"/>
        <c:lblOffset val="100"/>
        <c:noMultiLvlLbl val="0"/>
      </c:catAx>
      <c:valAx>
        <c:axId val="173050112"/>
        <c:scaling>
          <c:orientation val="minMax"/>
          <c:max val="2400"/>
          <c:min val="1900"/>
        </c:scaling>
        <c:delete val="0"/>
        <c:axPos val="l"/>
        <c:numFmt formatCode="0.0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173048576"/>
        <c:crosses val="autoZero"/>
        <c:crossBetween val="between"/>
        <c:majorUnit val="200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800">
          <a:latin typeface="Arial" pitchFamily="34" charset="0"/>
          <a:cs typeface="Arial" pitchFamily="34" charset="0"/>
        </a:defRPr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solidFill>
                  <a:srgbClr val="002060"/>
                </a:solidFill>
              </a:defRPr>
            </a:pPr>
            <a:r>
              <a:rPr lang="ru-RU" dirty="0" smtClean="0"/>
              <a:t>Алтын, </a:t>
            </a:r>
            <a:r>
              <a:rPr lang="ru-RU" dirty="0"/>
              <a:t>$/</a:t>
            </a:r>
            <a:r>
              <a:rPr lang="ru-RU" dirty="0" smtClean="0"/>
              <a:t>троя </a:t>
            </a:r>
            <a:r>
              <a:rPr lang="ru-RU" dirty="0" err="1" smtClean="0"/>
              <a:t>унциясы</a:t>
            </a:r>
            <a:endParaRPr lang="ru-RU" dirty="0"/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металлы!$A$12</c:f>
              <c:strCache>
                <c:ptCount val="1"/>
                <c:pt idx="0">
                  <c:v>Золото, $/тройная унция</c:v>
                </c:pt>
              </c:strCache>
            </c:strRef>
          </c:tx>
          <c:spPr>
            <a:ln>
              <a:solidFill>
                <a:srgbClr val="FFC000"/>
              </a:solidFill>
            </a:ln>
          </c:spPr>
          <c:marker>
            <c:symbol val="none"/>
          </c:marker>
          <c:dPt>
            <c:idx val="0"/>
            <c:marker>
              <c:symbol val="circle"/>
              <c:size val="5"/>
              <c:spPr>
                <a:solidFill>
                  <a:srgbClr val="FFC000"/>
                </a:solidFill>
                <a:ln>
                  <a:solidFill>
                    <a:schemeClr val="accent6">
                      <a:lumMod val="75000"/>
                    </a:schemeClr>
                  </a:solidFill>
                </a:ln>
              </c:spPr>
            </c:marker>
            <c:bubble3D val="0"/>
          </c:dPt>
          <c:dPt>
            <c:idx val="2"/>
            <c:bubble3D val="0"/>
          </c:dPt>
          <c:dPt>
            <c:idx val="3"/>
            <c:marker>
              <c:symbol val="circle"/>
              <c:size val="5"/>
              <c:spPr>
                <a:solidFill>
                  <a:srgbClr val="FFC000"/>
                </a:solidFill>
              </c:spPr>
            </c:marker>
            <c:bubble3D val="0"/>
          </c:dPt>
          <c:dPt>
            <c:idx val="7"/>
            <c:bubble3D val="0"/>
          </c:dPt>
          <c:dPt>
            <c:idx val="11"/>
            <c:marker>
              <c:symbol val="circle"/>
              <c:size val="5"/>
              <c:spPr>
                <a:solidFill>
                  <a:srgbClr val="FFC000"/>
                </a:solidFill>
              </c:spPr>
            </c:marker>
            <c:bubble3D val="0"/>
          </c:dPt>
          <c:dLbls>
            <c:dLbl>
              <c:idx val="0"/>
              <c:layout>
                <c:manualLayout>
                  <c:x val="3.4663615765977971E-3"/>
                  <c:y val="1.16798357675441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металлы!$B$1:$N$1</c:f>
              <c:strCache>
                <c:ptCount val="13"/>
                <c:pt idx="0">
                  <c:v>Жел.13</c:v>
                </c:pt>
                <c:pt idx="1">
                  <c:v>қант</c:v>
                </c:pt>
                <c:pt idx="2">
                  <c:v>ақп</c:v>
                </c:pt>
                <c:pt idx="3">
                  <c:v>наур</c:v>
                </c:pt>
                <c:pt idx="4">
                  <c:v>сәу</c:v>
                </c:pt>
                <c:pt idx="5">
                  <c:v>мам</c:v>
                </c:pt>
                <c:pt idx="6">
                  <c:v>маус</c:v>
                </c:pt>
                <c:pt idx="7">
                  <c:v>шіл</c:v>
                </c:pt>
                <c:pt idx="8">
                  <c:v>там</c:v>
                </c:pt>
                <c:pt idx="9">
                  <c:v>қырк</c:v>
                </c:pt>
                <c:pt idx="10">
                  <c:v>қаз</c:v>
                </c:pt>
                <c:pt idx="11">
                  <c:v>қараш</c:v>
                </c:pt>
                <c:pt idx="12">
                  <c:v>жел</c:v>
                </c:pt>
              </c:strCache>
            </c:strRef>
          </c:cat>
          <c:val>
            <c:numRef>
              <c:f>металлы!$B$12:$N$12</c:f>
              <c:numCache>
                <c:formatCode>0.0</c:formatCode>
                <c:ptCount val="13"/>
                <c:pt idx="0">
                  <c:v>1221.5119047619</c:v>
                </c:pt>
                <c:pt idx="1">
                  <c:v>1244.27</c:v>
                </c:pt>
                <c:pt idx="2">
                  <c:v>1299.58</c:v>
                </c:pt>
                <c:pt idx="3">
                  <c:v>1336.08</c:v>
                </c:pt>
                <c:pt idx="4">
                  <c:v>1298.45</c:v>
                </c:pt>
                <c:pt idx="5">
                  <c:v>1288.74</c:v>
                </c:pt>
                <c:pt idx="6">
                  <c:v>1279.0999999999999</c:v>
                </c:pt>
                <c:pt idx="7">
                  <c:v>1310.5899999999999</c:v>
                </c:pt>
                <c:pt idx="8">
                  <c:v>1295.1300000000001</c:v>
                </c:pt>
                <c:pt idx="9">
                  <c:v>1236.55</c:v>
                </c:pt>
                <c:pt idx="10">
                  <c:v>1222.49</c:v>
                </c:pt>
                <c:pt idx="11">
                  <c:v>1175.33</c:v>
                </c:pt>
                <c:pt idx="12">
                  <c:v>1200.6199999999999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3072384"/>
        <c:axId val="173073920"/>
      </c:lineChart>
      <c:catAx>
        <c:axId val="1730723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173073920"/>
        <c:crosses val="autoZero"/>
        <c:auto val="1"/>
        <c:lblAlgn val="ctr"/>
        <c:lblOffset val="100"/>
        <c:noMultiLvlLbl val="0"/>
      </c:catAx>
      <c:valAx>
        <c:axId val="173073920"/>
        <c:scaling>
          <c:orientation val="minMax"/>
          <c:max val="1400"/>
          <c:min val="1150"/>
        </c:scaling>
        <c:delete val="0"/>
        <c:axPos val="l"/>
        <c:numFmt formatCode="0.0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173072384"/>
        <c:crosses val="autoZero"/>
        <c:crossBetween val="between"/>
        <c:majorUnit val="100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800">
          <a:latin typeface="Arial" pitchFamily="34" charset="0"/>
          <a:cs typeface="Arial" pitchFamily="34" charset="0"/>
        </a:defRPr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E851C6C-6951-4995-B2B8-9448FBB93096}" type="datetimeFigureOut">
              <a:rPr lang="en-GB"/>
              <a:pPr>
                <a:defRPr/>
              </a:pPr>
              <a:t>18/02/2015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8688" y="739775"/>
            <a:ext cx="4940300" cy="37052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689475"/>
            <a:ext cx="5438775" cy="44450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951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378951"/>
            <a:ext cx="2946400" cy="4937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15068266-6E6A-4AFE-9445-E925252C1AA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51597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28688" y="739775"/>
            <a:ext cx="4940300" cy="370522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81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EB2DB5F-1C12-466E-B714-C9C372745BFA}" type="slidenum">
              <a:rPr lang="ru-RU" altLang="ru-RU" smtClean="0">
                <a:solidFill>
                  <a:srgbClr val="000000"/>
                </a:solidFill>
              </a:rPr>
              <a:pPr/>
              <a:t>1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86498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17411" name="Номер слайда 3"/>
          <p:cNvSpPr txBox="1">
            <a:spLocks noGrp="1"/>
          </p:cNvSpPr>
          <p:nvPr/>
        </p:nvSpPr>
        <p:spPr bwMode="auto">
          <a:xfrm>
            <a:off x="3849688" y="9380538"/>
            <a:ext cx="29464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564" tIns="47782" rIns="95564" bIns="47782" anchor="b"/>
          <a:lstStyle/>
          <a:p>
            <a:pPr algn="r"/>
            <a:fld id="{1122AC2C-EF0C-4C11-8623-483C3D2E3205}" type="slidenum">
              <a:rPr lang="ru-RU" sz="1300">
                <a:solidFill>
                  <a:srgbClr val="000000"/>
                </a:solidFill>
              </a:rPr>
              <a:pPr algn="r"/>
              <a:t>7</a:t>
            </a:fld>
            <a:endParaRPr lang="ru-RU" sz="13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 flipH="1">
            <a:off x="395288" y="836613"/>
            <a:ext cx="8208962" cy="0"/>
          </a:xfrm>
          <a:prstGeom prst="line">
            <a:avLst/>
          </a:prstGeom>
          <a:noFill/>
          <a:ln w="57150" cmpd="thickThin">
            <a:solidFill>
              <a:srgbClr val="003366"/>
            </a:solidFill>
            <a:round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ru-RU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 flipH="1">
            <a:off x="395288" y="260350"/>
            <a:ext cx="8208962" cy="0"/>
          </a:xfrm>
          <a:prstGeom prst="line">
            <a:avLst/>
          </a:prstGeom>
          <a:noFill/>
          <a:ln w="38100">
            <a:solidFill>
              <a:srgbClr val="003366"/>
            </a:solidFill>
            <a:round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ru-RU"/>
          </a:p>
        </p:txBody>
      </p:sp>
      <p:sp>
        <p:nvSpPr>
          <p:cNvPr id="6" name="Rectangle 9"/>
          <p:cNvSpPr>
            <a:spLocks noChangeArrowheads="1"/>
          </p:cNvSpPr>
          <p:nvPr userDrawn="1"/>
        </p:nvSpPr>
        <p:spPr bwMode="auto">
          <a:xfrm>
            <a:off x="8586788" y="6348413"/>
            <a:ext cx="549275" cy="500062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0" hangingPunct="0">
              <a:defRPr/>
            </a:pPr>
            <a:fld id="{3B24F7BE-D799-47BA-9FDD-C9B86ECBF8D5}" type="slidenum">
              <a:rPr lang="en-US" altLang="ru-RU" b="1" smtClean="0">
                <a:solidFill>
                  <a:srgbClr val="000000"/>
                </a:solidFill>
              </a:rPr>
              <a:pPr algn="ctr" eaLnBrk="0" hangingPunct="0">
                <a:defRPr/>
              </a:pPr>
              <a:t>‹#›</a:t>
            </a:fld>
            <a:endParaRPr lang="en-US" altLang="ru-RU" b="1" smtClean="0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1846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200">
                <a:latin typeface="Arial" pitchFamily="34" charset="0"/>
                <a:cs typeface="Arial" pitchFamily="34" charset="0"/>
              </a:defRPr>
            </a:lvl1pPr>
            <a:lvl2pPr>
              <a:defRPr sz="1200">
                <a:latin typeface="Arial" pitchFamily="34" charset="0"/>
                <a:cs typeface="Arial" pitchFamily="34" charset="0"/>
              </a:defRPr>
            </a:lvl2pPr>
            <a:lvl3pPr>
              <a:defRPr sz="1200">
                <a:latin typeface="Arial" pitchFamily="34" charset="0"/>
                <a:cs typeface="Arial" pitchFamily="34" charset="0"/>
              </a:defRPr>
            </a:lvl3pPr>
            <a:lvl4pPr>
              <a:defRPr sz="12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8CE46A-7E27-4E77-9D12-A3F84BBE938E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18.02.2015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393248-1229-42A2-9C3B-6FEF9C4384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6748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1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420A19-03E9-4DBB-A4BA-2B83D668F4C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18.02.2015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BABB4A-1E6B-4D62-A60C-A4573526F1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09228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3FC48-730D-4900-98CD-BC411336D62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18.02.2015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1A876F-3294-4B11-B9F1-38D39FAAF5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71937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EF972C-5BE7-4C5A-992F-4DCB43318717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18.02.2015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5FBE6B-3C0C-4685-B20E-56060BAA3C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70913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EC815-8744-479D-809F-00DADFA844F0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18.02.2015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9A823E-F212-432B-9B6E-6551F2A287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9772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 flipH="1">
            <a:off x="684214" y="3573463"/>
            <a:ext cx="7777162" cy="0"/>
          </a:xfrm>
          <a:prstGeom prst="line">
            <a:avLst/>
          </a:prstGeom>
          <a:noFill/>
          <a:ln w="57150" cmpd="thickThin">
            <a:solidFill>
              <a:srgbClr val="003366"/>
            </a:solidFill>
            <a:round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ru-RU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 flipH="1">
            <a:off x="682626" y="2133600"/>
            <a:ext cx="7777163" cy="0"/>
          </a:xfrm>
          <a:prstGeom prst="line">
            <a:avLst/>
          </a:prstGeom>
          <a:noFill/>
          <a:ln w="38100">
            <a:solidFill>
              <a:srgbClr val="003366"/>
            </a:solidFill>
            <a:round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ru-RU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52"/>
            <a:ext cx="7772400" cy="1470025"/>
          </a:xfrm>
        </p:spPr>
        <p:txBody>
          <a:bodyPr/>
          <a:lstStyle>
            <a:lvl1pPr algn="r">
              <a:defRPr sz="24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6141" y="3886213"/>
            <a:ext cx="7703527" cy="400049"/>
          </a:xfrm>
        </p:spPr>
        <p:txBody>
          <a:bodyPr/>
          <a:lstStyle>
            <a:lvl1pPr marL="0" indent="0" algn="r"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 flipH="1">
            <a:off x="395288" y="836613"/>
            <a:ext cx="8208962" cy="0"/>
          </a:xfrm>
          <a:prstGeom prst="line">
            <a:avLst/>
          </a:prstGeom>
          <a:noFill/>
          <a:ln w="57150" cmpd="thickThin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 flipH="1">
            <a:off x="395288" y="260350"/>
            <a:ext cx="8208962" cy="0"/>
          </a:xfrm>
          <a:prstGeom prst="line">
            <a:avLst/>
          </a:prstGeom>
          <a:noFill/>
          <a:ln w="38100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" name="Rectangle 9"/>
          <p:cNvSpPr>
            <a:spLocks noChangeArrowheads="1"/>
          </p:cNvSpPr>
          <p:nvPr userDrawn="1"/>
        </p:nvSpPr>
        <p:spPr bwMode="auto">
          <a:xfrm>
            <a:off x="8586788" y="6348413"/>
            <a:ext cx="549275" cy="5000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fld id="{FBC3E04F-2041-4397-8BCE-8F3DB23BD2F0}" type="slidenum">
              <a:rPr lang="en-US" sz="1400" b="1">
                <a:solidFill>
                  <a:srgbClr val="000000"/>
                </a:solidFill>
              </a:rPr>
              <a:pPr algn="ctr" eaLnBrk="1" hangingPunct="1"/>
              <a:t>‹#›</a:t>
            </a:fld>
            <a:endParaRPr lang="en-US" sz="1400" b="1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300">
                <a:latin typeface="Arial" pitchFamily="34" charset="0"/>
                <a:cs typeface="Arial" pitchFamily="34" charset="0"/>
              </a:defRPr>
            </a:lvl1pPr>
            <a:lvl2pPr>
              <a:defRPr sz="1300">
                <a:latin typeface="Arial" pitchFamily="34" charset="0"/>
                <a:cs typeface="Arial" pitchFamily="34" charset="0"/>
              </a:defRPr>
            </a:lvl2pPr>
            <a:lvl3pPr>
              <a:defRPr sz="1300">
                <a:latin typeface="Arial" pitchFamily="34" charset="0"/>
                <a:cs typeface="Arial" pitchFamily="34" charset="0"/>
              </a:defRPr>
            </a:lvl3pPr>
            <a:lvl4pPr>
              <a:defRPr sz="1300">
                <a:latin typeface="Arial" pitchFamily="34" charset="0"/>
                <a:cs typeface="Arial" pitchFamily="34" charset="0"/>
              </a:defRPr>
            </a:lvl4pPr>
            <a:lvl5pPr>
              <a:defRPr sz="13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41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E14A38-3D9E-42FA-896B-C905881871B1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18.02.2015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A15F6E-CA41-4143-8C60-6E02CEB706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0573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004995-592A-49DD-B85C-E7D11CFBDEA9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18.02.2015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97EB64-85BE-45FC-BD07-7DD48FEBE8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4646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2A9DC-6E48-4A48-AF9A-18888C66D9D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18.02.2015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E5DAD-FF19-44A1-9C01-73900EF0EC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1223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4F57E-C9FB-4E96-8609-BA5D52C12F5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18.02.2015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A8CC8E-9DBA-4D3F-AE5C-D21FD67F97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4477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32169-4DAF-44E4-8098-2B48AC3E5983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18.02.2015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98A134-94E9-46B8-AD46-CFFEBDF81A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4423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BA8571-1116-43BB-967F-7AFC6BE1B04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18.02.2015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1094CC-CC48-4D92-9516-1D658AA4F0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0890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1" y="274640"/>
            <a:ext cx="8093075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279527"/>
            <a:ext cx="65532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796" r:id="rId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lang="ru-RU" sz="2000" b="1" dirty="0">
          <a:solidFill>
            <a:srgbClr val="0033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3366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3366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3366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3366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>
          <a:solidFill>
            <a:srgbClr val="003366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>
          <a:solidFill>
            <a:srgbClr val="003366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>
          <a:solidFill>
            <a:srgbClr val="003366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>
          <a:solidFill>
            <a:srgbClr val="003366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1" y="274640"/>
            <a:ext cx="8093075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279527"/>
            <a:ext cx="65532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797" r:id="rId1"/>
    <p:sldLayoutId id="2147488798" r:id="rId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lang="ru-RU" sz="2000" b="1" dirty="0">
          <a:solidFill>
            <a:srgbClr val="0033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3366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3366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3366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3366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>
          <a:solidFill>
            <a:srgbClr val="003366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>
          <a:solidFill>
            <a:srgbClr val="003366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>
          <a:solidFill>
            <a:srgbClr val="003366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>
          <a:solidFill>
            <a:srgbClr val="003366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63C6631-4ABA-4B81-BBDF-FE415EEA1D82}" type="datetimeFigureOut">
              <a:rPr lang="ru-RU">
                <a:solidFill>
                  <a:prstClr val="black">
                    <a:tint val="75000"/>
                  </a:prstClr>
                </a:solidFill>
                <a:cs typeface="+mn-cs"/>
              </a:rPr>
              <a:pPr>
                <a:defRPr/>
              </a:pPr>
              <a:t>18.02.2015</a:t>
            </a:fld>
            <a:endParaRPr lang="ru-RU">
              <a:solidFill>
                <a:prstClr val="black">
                  <a:tint val="75000"/>
                </a:prstClr>
              </a:solidFill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8A31AAD3-6D53-49B7-AC97-FDD4617CE309}" type="slidenum">
              <a:rPr lang="ru-RU">
                <a:cs typeface="+mn-cs"/>
              </a:rPr>
              <a:pPr>
                <a:defRPr/>
              </a:pPr>
              <a:t>‹#›</a:t>
            </a:fld>
            <a:endParaRPr lang="ru-RU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5789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8800" r:id="rId1"/>
    <p:sldLayoutId id="2147488801" r:id="rId2"/>
    <p:sldLayoutId id="2147488802" r:id="rId3"/>
    <p:sldLayoutId id="2147488803" r:id="rId4"/>
    <p:sldLayoutId id="2147488804" r:id="rId5"/>
    <p:sldLayoutId id="2147488805" r:id="rId6"/>
    <p:sldLayoutId id="2147488806" r:id="rId7"/>
    <p:sldLayoutId id="2147488807" r:id="rId8"/>
    <p:sldLayoutId id="2147488808" r:id="rId9"/>
    <p:sldLayoutId id="2147488809" r:id="rId10"/>
    <p:sldLayoutId id="214748881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7" Type="http://schemas.openxmlformats.org/officeDocument/2006/relationships/chart" Target="../charts/chart6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11188" y="2133600"/>
            <a:ext cx="7848600" cy="1443038"/>
          </a:xfrm>
        </p:spPr>
        <p:txBody>
          <a:bodyPr/>
          <a:lstStyle/>
          <a:p>
            <a:pPr algn="ctr" eaLnBrk="1" hangingPunct="1"/>
            <a:r>
              <a:rPr lang="ru-RU" dirty="0">
                <a:solidFill>
                  <a:srgbClr val="1C4372"/>
                </a:solidFill>
                <a:latin typeface="Arial" charset="0"/>
                <a:cs typeface="Times New Roman" pitchFamily="18" charset="0"/>
              </a:rPr>
              <a:t>2015 - 2019 ЖЫЛДАРҒА АРНАЛҒАН ӘЛЕУМЕТТІК-ЭКОНОМИКАЛЫҚ ДАМУ БОЛЖАМЫН </a:t>
            </a:r>
            <a:r>
              <a:rPr lang="ru-RU" dirty="0" smtClean="0">
                <a:solidFill>
                  <a:srgbClr val="1C4372"/>
                </a:solidFill>
                <a:latin typeface="Arial" charset="0"/>
                <a:cs typeface="Times New Roman" pitchFamily="18" charset="0"/>
              </a:rPr>
              <a:t>НАҚТЫЛАУ</a:t>
            </a:r>
            <a:endParaRPr altLang="ru-RU" dirty="0" smtClean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sp>
        <p:nvSpPr>
          <p:cNvPr id="18435" name="Subtitle 3"/>
          <p:cNvSpPr>
            <a:spLocks noGrp="1"/>
          </p:cNvSpPr>
          <p:nvPr>
            <p:ph type="subTitle" idx="1"/>
          </p:nvPr>
        </p:nvSpPr>
        <p:spPr>
          <a:xfrm>
            <a:off x="884238" y="6381750"/>
            <a:ext cx="7704137" cy="407988"/>
          </a:xfrm>
        </p:spPr>
        <p:txBody>
          <a:bodyPr/>
          <a:lstStyle/>
          <a:p>
            <a:pPr algn="ctr">
              <a:defRPr/>
            </a:pPr>
            <a:r>
              <a:rPr sz="2000" b="1" dirty="0" smtClean="0">
                <a:solidFill>
                  <a:srgbClr val="003366"/>
                </a:solidFill>
                <a:latin typeface="Arial" charset="0"/>
                <a:ea typeface="+mj-ea"/>
                <a:cs typeface="Arial" charset="0"/>
              </a:rPr>
              <a:t> 2015 </a:t>
            </a:r>
            <a:r>
              <a:rPr sz="2000" b="1" dirty="0" err="1" smtClean="0">
                <a:solidFill>
                  <a:srgbClr val="003366"/>
                </a:solidFill>
                <a:ea typeface="+mj-ea"/>
              </a:rPr>
              <a:t>жыл</a:t>
            </a:r>
            <a:r>
              <a:rPr sz="2000" b="1" dirty="0" smtClean="0">
                <a:solidFill>
                  <a:srgbClr val="003366"/>
                </a:solidFill>
                <a:ea typeface="+mj-ea"/>
              </a:rPr>
              <a:t>, </a:t>
            </a:r>
            <a:r>
              <a:rPr sz="2000" b="1" dirty="0" err="1" smtClean="0">
                <a:solidFill>
                  <a:srgbClr val="003366"/>
                </a:solidFill>
                <a:ea typeface="+mj-ea"/>
              </a:rPr>
              <a:t>ақпан</a:t>
            </a:r>
            <a:r>
              <a:rPr sz="2000" b="1" dirty="0" smtClean="0">
                <a:solidFill>
                  <a:srgbClr val="003366"/>
                </a:solidFill>
                <a:ea typeface="+mj-ea"/>
              </a:rPr>
              <a:t> </a:t>
            </a:r>
            <a:endParaRPr lang="en-US" sz="2000" b="1" dirty="0">
              <a:solidFill>
                <a:srgbClr val="003366"/>
              </a:solidFill>
              <a:ea typeface="+mj-ea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00113" y="332656"/>
            <a:ext cx="7704137" cy="6124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b="1" dirty="0" smtClean="0">
                <a:solidFill>
                  <a:srgbClr val="002060"/>
                </a:solidFill>
                <a:cs typeface="Times New Roman" pitchFamily="18" charset="0"/>
              </a:rPr>
              <a:t>Қазақстан </a:t>
            </a:r>
            <a:r>
              <a:rPr lang="kk-KZ" b="1" dirty="0">
                <a:solidFill>
                  <a:srgbClr val="002060"/>
                </a:solidFill>
                <a:cs typeface="Times New Roman" pitchFamily="18" charset="0"/>
              </a:rPr>
              <a:t>Республикасының </a:t>
            </a:r>
            <a:r>
              <a:rPr lang="kk-KZ" b="1" dirty="0" smtClean="0">
                <a:solidFill>
                  <a:srgbClr val="002060"/>
                </a:solidFill>
                <a:cs typeface="Times New Roman" pitchFamily="18" charset="0"/>
              </a:rPr>
              <a:t>Ұлттық </a:t>
            </a:r>
            <a:r>
              <a:rPr lang="kk-KZ" b="1" dirty="0">
                <a:solidFill>
                  <a:srgbClr val="002060"/>
                </a:solidFill>
                <a:cs typeface="Times New Roman" pitchFamily="18" charset="0"/>
              </a:rPr>
              <a:t>экономика министрлігі </a:t>
            </a:r>
            <a:endParaRPr lang="kk-KZ" b="1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rgbClr val="002060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295275"/>
            <a:ext cx="8243887" cy="519113"/>
          </a:xfrm>
        </p:spPr>
        <p:txBody>
          <a:bodyPr/>
          <a:lstStyle/>
          <a:p>
            <a:pPr algn="ctr"/>
            <a:r>
              <a:rPr lang="ru-RU" cap="small" dirty="0"/>
              <a:t>2014 - 2015 жылдарға </a:t>
            </a:r>
            <a:r>
              <a:rPr lang="ru-RU" cap="small" dirty="0" err="1"/>
              <a:t>арналған</a:t>
            </a:r>
            <a:r>
              <a:rPr lang="ru-RU" cap="small" dirty="0"/>
              <a:t> </a:t>
            </a:r>
            <a:r>
              <a:rPr lang="ru-RU" cap="small" dirty="0" err="1" smtClean="0"/>
              <a:t>әлеуметтік</a:t>
            </a:r>
            <a:r>
              <a:rPr lang="ru-RU" cap="small" dirty="0" smtClean="0"/>
              <a:t> – </a:t>
            </a:r>
            <a:r>
              <a:rPr lang="ru-RU" cap="small" dirty="0" err="1" smtClean="0"/>
              <a:t>экономикалық</a:t>
            </a:r>
            <a:r>
              <a:rPr lang="ru-RU" cap="small" dirty="0" smtClean="0"/>
              <a:t> даму </a:t>
            </a:r>
            <a:r>
              <a:rPr lang="ru-RU" cap="small" dirty="0" err="1" smtClean="0"/>
              <a:t>болжамын</a:t>
            </a:r>
            <a:r>
              <a:rPr lang="ru-RU" cap="small" dirty="0" smtClean="0"/>
              <a:t> </a:t>
            </a:r>
            <a:r>
              <a:rPr lang="ru-RU" cap="small" dirty="0" err="1"/>
              <a:t>нақтылаудың</a:t>
            </a:r>
            <a:r>
              <a:rPr lang="ru-RU" cap="small" dirty="0"/>
              <a:t> </a:t>
            </a:r>
            <a:r>
              <a:rPr lang="ru-RU" cap="small" dirty="0" err="1"/>
              <a:t>негізгі</a:t>
            </a:r>
            <a:r>
              <a:rPr lang="ru-RU" cap="small" dirty="0"/>
              <a:t> </a:t>
            </a:r>
            <a:r>
              <a:rPr lang="ru-RU" cap="small" dirty="0" err="1"/>
              <a:t>факторлары</a:t>
            </a:r>
            <a:r>
              <a:rPr lang="ru-RU" cap="small" dirty="0"/>
              <a:t> </a:t>
            </a:r>
            <a:endParaRPr dirty="0" smtClean="0">
              <a:cs typeface="Tahoma" pitchFamily="34" charset="0"/>
            </a:endParaRPr>
          </a:p>
        </p:txBody>
      </p:sp>
      <p:sp>
        <p:nvSpPr>
          <p:cNvPr id="8195" name="Объект 2"/>
          <p:cNvSpPr txBox="1">
            <a:spLocks/>
          </p:cNvSpPr>
          <p:nvPr/>
        </p:nvSpPr>
        <p:spPr bwMode="auto">
          <a:xfrm>
            <a:off x="468313" y="1052513"/>
            <a:ext cx="8136135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buClr>
                <a:srgbClr val="002060"/>
              </a:buClr>
              <a:buSzPct val="150000"/>
            </a:pPr>
            <a:r>
              <a:rPr lang="kk-KZ" dirty="0"/>
              <a:t>Макроэкономикалық көрсеткіштер болжамын қайта қарауға мыналар әсер етті:</a:t>
            </a:r>
          </a:p>
          <a:p>
            <a:pPr algn="just">
              <a:buClr>
                <a:srgbClr val="002060"/>
              </a:buClr>
              <a:buSzPct val="150000"/>
            </a:pPr>
            <a:endParaRPr lang="ru-RU" dirty="0"/>
          </a:p>
          <a:p>
            <a:pPr marL="285750" indent="-285750" algn="just">
              <a:buClr>
                <a:srgbClr val="002060"/>
              </a:buClr>
              <a:buSzPct val="150000"/>
              <a:buFont typeface="Arial" pitchFamily="34" charset="0"/>
              <a:buChar char="•"/>
            </a:pPr>
            <a:r>
              <a:rPr lang="kk-KZ" dirty="0"/>
              <a:t>экономика салаларының өсуі бойынша алдын ала мәліметтер мен 2014 жылғы ЖІӨ;</a:t>
            </a:r>
          </a:p>
          <a:p>
            <a:pPr marL="285750" indent="-285750" algn="just">
              <a:buClr>
                <a:srgbClr val="002060"/>
              </a:buClr>
              <a:buSzPct val="150000"/>
              <a:buFont typeface="Arial" pitchFamily="34" charset="0"/>
              <a:buChar char="•"/>
            </a:pPr>
            <a:endParaRPr lang="ru-RU" dirty="0"/>
          </a:p>
          <a:p>
            <a:pPr marL="285750" indent="-285750" algn="just">
              <a:buClr>
                <a:srgbClr val="002060"/>
              </a:buClr>
              <a:buSzPct val="150000"/>
              <a:buFont typeface="Arial" pitchFamily="34" charset="0"/>
              <a:buChar char="•"/>
            </a:pPr>
            <a:r>
              <a:rPr lang="kk-KZ" dirty="0"/>
              <a:t>экономика салалары бойынша </a:t>
            </a:r>
            <a:r>
              <a:rPr lang="kk-KZ" dirty="0" err="1"/>
              <a:t>дефлятордың</a:t>
            </a:r>
            <a:r>
              <a:rPr lang="kk-KZ" dirty="0"/>
              <a:t> </a:t>
            </a:r>
            <a:r>
              <a:rPr lang="kk-KZ" dirty="0" smtClean="0"/>
              <a:t>бағалауы </a:t>
            </a:r>
            <a:r>
              <a:rPr lang="kk-KZ" dirty="0"/>
              <a:t>мен сыртқы сауда көрсеткіштерін нақтылау;</a:t>
            </a:r>
          </a:p>
          <a:p>
            <a:pPr marL="285750" indent="-285750" algn="just">
              <a:buClr>
                <a:srgbClr val="002060"/>
              </a:buClr>
              <a:buSzPct val="150000"/>
              <a:buFont typeface="Arial" pitchFamily="34" charset="0"/>
              <a:buChar char="•"/>
            </a:pPr>
            <a:endParaRPr lang="ru-RU" dirty="0"/>
          </a:p>
          <a:p>
            <a:pPr marL="285750" indent="-285750" algn="just">
              <a:buClr>
                <a:srgbClr val="002060"/>
              </a:buClr>
              <a:buSzPct val="150000"/>
              <a:buFont typeface="Arial" pitchFamily="34" charset="0"/>
              <a:buChar char="•"/>
            </a:pPr>
            <a:r>
              <a:rPr lang="kk-KZ" dirty="0"/>
              <a:t>тауар нарықтарындағы әлемдік бағалардың </a:t>
            </a:r>
            <a:r>
              <a:rPr lang="kk-KZ" dirty="0" smtClean="0"/>
              <a:t>өзгеру үрдісі</a:t>
            </a:r>
            <a:r>
              <a:rPr lang="kk-KZ" dirty="0"/>
              <a:t>: мұнай бағасы 2015-2017 жылдарға </a:t>
            </a:r>
            <a:r>
              <a:rPr lang="kk-KZ" dirty="0" smtClean="0"/>
              <a:t>барреліне </a:t>
            </a:r>
            <a:r>
              <a:rPr lang="kk-KZ" dirty="0"/>
              <a:t>50 АҚШ доллары және 2018-2019 жылдарға 60 АҚШ доллары деңгейінде алынды, металдарға – ағымдағы жылдың деңгейінен 5,0%-ға төмендеу </a:t>
            </a:r>
            <a:r>
              <a:rPr lang="kk-KZ" dirty="0" smtClean="0"/>
              <a:t>болжануда.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4653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17513" y="260350"/>
            <a:ext cx="8243887" cy="519113"/>
          </a:xfrm>
        </p:spPr>
        <p:txBody>
          <a:bodyPr/>
          <a:lstStyle/>
          <a:p>
            <a:pPr marL="93663" algn="ctr">
              <a:spcBef>
                <a:spcPts val="600"/>
              </a:spcBef>
              <a:buClr>
                <a:srgbClr val="002060"/>
              </a:buClr>
              <a:buSzPct val="75000"/>
              <a:defRPr/>
            </a:pPr>
            <a:r>
              <a:rPr lang="ru-RU" sz="1900" dirty="0" smtClean="0">
                <a:solidFill>
                  <a:schemeClr val="tx1"/>
                </a:solidFill>
                <a:cs typeface="Tahoma" pitchFamily="34" charset="0"/>
              </a:rPr>
              <a:t/>
            </a:r>
            <a:br>
              <a:rPr lang="ru-RU" sz="1900" dirty="0" smtClean="0">
                <a:solidFill>
                  <a:schemeClr val="tx1"/>
                </a:solidFill>
                <a:cs typeface="Tahoma" pitchFamily="34" charset="0"/>
              </a:rPr>
            </a:br>
            <a:r>
              <a:rPr lang="kk-KZ" sz="1900" dirty="0">
                <a:solidFill>
                  <a:schemeClr val="tx1"/>
                </a:solidFill>
              </a:rPr>
              <a:t>2014 </a:t>
            </a:r>
            <a:r>
              <a:rPr lang="kk-KZ" sz="1900" dirty="0" smtClean="0">
                <a:solidFill>
                  <a:schemeClr val="tx1"/>
                </a:solidFill>
              </a:rPr>
              <a:t>жылғы </a:t>
            </a:r>
            <a:r>
              <a:rPr lang="kk-KZ" sz="1900" dirty="0">
                <a:solidFill>
                  <a:schemeClr val="tx1"/>
                </a:solidFill>
              </a:rPr>
              <a:t>Brent маркалы мұнай мен металдарға әлемдік бағалар </a:t>
            </a:r>
            <a:r>
              <a:rPr lang="kk-KZ" sz="1900" dirty="0" smtClean="0">
                <a:solidFill>
                  <a:schemeClr val="tx1"/>
                </a:solidFill>
              </a:rPr>
              <a:t>серпіні</a:t>
            </a:r>
            <a:r>
              <a:rPr lang="ru-RU" sz="1900" dirty="0" smtClean="0">
                <a:solidFill>
                  <a:schemeClr val="tx1"/>
                </a:solidFill>
              </a:rPr>
              <a:t/>
            </a:r>
            <a:br>
              <a:rPr lang="ru-RU" sz="1900" dirty="0" smtClean="0">
                <a:solidFill>
                  <a:schemeClr val="tx1"/>
                </a:solidFill>
              </a:rPr>
            </a:br>
            <a:endParaRPr lang="ru-RU" sz="1900" dirty="0">
              <a:solidFill>
                <a:schemeClr val="tx1"/>
              </a:solidFill>
              <a:cs typeface="Tahoma" pitchFamily="34" charset="0"/>
            </a:endParaRPr>
          </a:p>
        </p:txBody>
      </p:sp>
      <p:graphicFrame>
        <p:nvGraphicFramePr>
          <p:cNvPr id="15" name="Диаграмма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4249804"/>
              </p:ext>
            </p:extLst>
          </p:nvPr>
        </p:nvGraphicFramePr>
        <p:xfrm>
          <a:off x="107505" y="1052736"/>
          <a:ext cx="3024336" cy="2605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6" name="Диаграмма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18669593"/>
              </p:ext>
            </p:extLst>
          </p:nvPr>
        </p:nvGraphicFramePr>
        <p:xfrm>
          <a:off x="5940152" y="1052736"/>
          <a:ext cx="3096344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Диаграмма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50888460"/>
              </p:ext>
            </p:extLst>
          </p:nvPr>
        </p:nvGraphicFramePr>
        <p:xfrm>
          <a:off x="2987824" y="3717032"/>
          <a:ext cx="3093293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8" name="Диаграмма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1515466"/>
              </p:ext>
            </p:extLst>
          </p:nvPr>
        </p:nvGraphicFramePr>
        <p:xfrm>
          <a:off x="2987824" y="1052736"/>
          <a:ext cx="3111996" cy="2605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9" name="Диаграмма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87162868"/>
              </p:ext>
            </p:extLst>
          </p:nvPr>
        </p:nvGraphicFramePr>
        <p:xfrm>
          <a:off x="0" y="3717032"/>
          <a:ext cx="3024336" cy="2605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1" name="Диаграмма 2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8846513"/>
              </p:ext>
            </p:extLst>
          </p:nvPr>
        </p:nvGraphicFramePr>
        <p:xfrm>
          <a:off x="6012160" y="3717032"/>
          <a:ext cx="3059832" cy="2605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2471363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9" y="279402"/>
            <a:ext cx="8243887" cy="519113"/>
          </a:xfrm>
          <a:solidFill>
            <a:schemeClr val="bg1"/>
          </a:solidFill>
        </p:spPr>
        <p:txBody>
          <a:bodyPr/>
          <a:lstStyle/>
          <a:p>
            <a:pPr marL="93663" algn="ctr">
              <a:spcBef>
                <a:spcPts val="600"/>
              </a:spcBef>
              <a:buClr>
                <a:srgbClr val="002060"/>
              </a:buClr>
              <a:buSzPct val="75000"/>
            </a:pPr>
            <a:r>
              <a:rPr lang="ru-RU" dirty="0" smtClean="0">
                <a:solidFill>
                  <a:schemeClr val="tx1"/>
                </a:solidFill>
                <a:cs typeface="Tahoma" pitchFamily="34" charset="0"/>
              </a:rPr>
              <a:t>2014 </a:t>
            </a:r>
            <a:r>
              <a:rPr lang="ru-RU" dirty="0" err="1" smtClean="0">
                <a:solidFill>
                  <a:schemeClr val="tx1"/>
                </a:solidFill>
                <a:cs typeface="Tahoma" pitchFamily="34" charset="0"/>
              </a:rPr>
              <a:t>жылғы</a:t>
            </a:r>
            <a:r>
              <a:rPr lang="ru-RU" dirty="0" smtClean="0">
                <a:solidFill>
                  <a:schemeClr val="tx1"/>
                </a:solidFill>
                <a:cs typeface="Tahoma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cs typeface="Tahoma" pitchFamily="34" charset="0"/>
              </a:rPr>
              <a:t>жедел</a:t>
            </a:r>
            <a:r>
              <a:rPr lang="ru-RU" dirty="0" smtClean="0">
                <a:solidFill>
                  <a:schemeClr val="tx1"/>
                </a:solidFill>
                <a:cs typeface="Tahoma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cs typeface="Tahoma" pitchFamily="34" charset="0"/>
              </a:rPr>
              <a:t>деректер</a:t>
            </a:r>
            <a:endParaRPr altLang="ru-RU" dirty="0" smtClean="0">
              <a:solidFill>
                <a:schemeClr val="tx1"/>
              </a:solidFill>
              <a:ea typeface="Calibri" pitchFamily="34" charset="0"/>
              <a:cs typeface="Times New Roman" pitchFamily="18" charset="0"/>
            </a:endParaRPr>
          </a:p>
        </p:txBody>
      </p:sp>
      <p:graphicFrame>
        <p:nvGraphicFramePr>
          <p:cNvPr id="9332" name="Group 1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8069829"/>
              </p:ext>
            </p:extLst>
          </p:nvPr>
        </p:nvGraphicFramePr>
        <p:xfrm>
          <a:off x="323527" y="896553"/>
          <a:ext cx="8417247" cy="5901005"/>
        </p:xfrm>
        <a:graphic>
          <a:graphicData uri="http://schemas.openxmlformats.org/drawingml/2006/table">
            <a:tbl>
              <a:tblPr/>
              <a:tblGrid>
                <a:gridCol w="4029397"/>
                <a:gridCol w="1875259"/>
                <a:gridCol w="1296144"/>
                <a:gridCol w="1216447"/>
              </a:tblGrid>
              <a:tr h="72759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kk-KZ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СЦЕНАРИЙЛІК ШАРТТАР 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2014 жылғы 4 қарашадағы нақтылау ескере отырып 2014 жылғы тамызда                мақұлданған бағалау</a:t>
                      </a:r>
                      <a:endParaRPr kumimoji="0" lang="ru-RU" sz="12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Нақтыланған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бағалау </a:t>
                      </a: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Ауытқу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9"/>
                    </a:solidFill>
                  </a:tcPr>
                </a:tc>
              </a:tr>
              <a:tr h="447652">
                <a:tc>
                  <a:txBody>
                    <a:bodyPr/>
                    <a:lstStyle/>
                    <a:p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Brent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мұнайынаң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әлемдік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баға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барреліне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/>
                      </a:r>
                      <a:b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kk-KZ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АҚШ </a:t>
                      </a:r>
                      <a:r>
                        <a:rPr kumimoji="0" lang="kk-KZ" sz="14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долл</a:t>
                      </a:r>
                      <a:r>
                        <a:rPr kumimoji="0" lang="ru-RU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.</a:t>
                      </a:r>
                      <a:r>
                        <a:rPr kumimoji="0" lang="kk-KZ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 жылына орта есеппен</a:t>
                      </a:r>
                      <a:endParaRPr kumimoji="0" lang="ru-RU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Arial" charset="0"/>
                        </a:rPr>
                        <a:t>95,0</a:t>
                      </a: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 charset="0"/>
                        </a:rPr>
                        <a:t>99,0</a:t>
                      </a: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  4,0</a:t>
                      </a: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28486">
                <a:tc>
                  <a:txBody>
                    <a:bodyPr/>
                    <a:lstStyle/>
                    <a:p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Мұнай өндіру көлемі, млн. тонна</a:t>
                      </a:r>
                      <a:endParaRPr kumimoji="0" lang="ru-RU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 charset="0"/>
                        </a:rPr>
                        <a:t>81,8</a:t>
                      </a: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 charset="0"/>
                        </a:rPr>
                        <a:t>80,8</a:t>
                      </a: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j-lt"/>
                          <a:cs typeface="Arial" charset="0"/>
                        </a:rPr>
                        <a:t>- 1,0</a:t>
                      </a:r>
                    </a:p>
                  </a:txBody>
                  <a:tcPr marL="9080" marR="9080" marT="9070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848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Металлургиясының</a:t>
                      </a:r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 ФКИ, </a:t>
                      </a: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алдыңғы жылға қарағанда %</a:t>
                      </a:r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 charset="0"/>
                        </a:rPr>
                        <a:t>97,3</a:t>
                      </a: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 charset="0"/>
                        </a:rPr>
                        <a:t>97,3</a:t>
                      </a: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Arial" charset="0"/>
                        </a:rPr>
                        <a:t>  0,0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28486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Нәтиже</a:t>
                      </a:r>
                      <a:endParaRPr kumimoji="0" lang="ru-RU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8486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ЖІӨ, млрд. 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теңге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Arial" charset="0"/>
                        </a:rPr>
                        <a:t>40 959,1</a:t>
                      </a:r>
                      <a:endParaRPr kumimoji="0" lang="ru-RU" sz="13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Arial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Arial" charset="0"/>
                        </a:rPr>
                        <a:t>40 </a:t>
                      </a: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Arial" charset="0"/>
                        </a:rPr>
                        <a:t>258,0</a:t>
                      </a:r>
                      <a:endParaRPr kumimoji="0" lang="ru-RU" sz="13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Arial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-  701,1</a:t>
                      </a:r>
                      <a:endParaRPr lang="ru-RU" sz="1300" b="1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8486">
                <a:tc>
                  <a:txBody>
                    <a:bodyPr/>
                    <a:lstStyle/>
                    <a:p>
                      <a:r>
                        <a:rPr kumimoji="0" lang="kk-KZ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ЖІӨ нақты өсуі, алдыңғы жылға қарағанда %</a:t>
                      </a:r>
                      <a:endParaRPr kumimoji="0" lang="ru-RU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81716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Arial" charset="0"/>
                        </a:rPr>
                        <a:t>104,3</a:t>
                      </a:r>
                      <a:endParaRPr kumimoji="0" lang="ru-RU" sz="13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Arial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Arial" charset="0"/>
                        </a:rPr>
                        <a:t>104,3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  0,0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2848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kumimoji="0" lang="kk-KZ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ЖІӨ </a:t>
                      </a:r>
                      <a:r>
                        <a:rPr kumimoji="0" lang="kk-KZ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Дефлятор</a:t>
                      </a:r>
                      <a:r>
                        <a:rPr kumimoji="0" lang="kk-KZ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kk-KZ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алдыңғы жылға қарағанда </a:t>
                      </a:r>
                      <a:r>
                        <a:rPr kumimoji="0" lang="kk-KZ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%</a:t>
                      </a:r>
                      <a:endParaRPr kumimoji="0" lang="ru-RU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Arial" charset="0"/>
                        </a:rPr>
                        <a:t>111,4</a:t>
                      </a:r>
                      <a:endParaRPr kumimoji="0" lang="ru-RU" sz="13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Arial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Arial" charset="0"/>
                        </a:rPr>
                        <a:t>109,4</a:t>
                      </a:r>
                      <a:endParaRPr kumimoji="0" lang="ru-RU" sz="13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Arial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- 2,0</a:t>
                      </a:r>
                      <a:endParaRPr lang="ru-RU" sz="13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75246">
                <a:tc>
                  <a:txBody>
                    <a:bodyPr/>
                    <a:lstStyle/>
                    <a:p>
                      <a:r>
                        <a:rPr kumimoji="0" lang="kk-KZ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Тауарлар экспорты,  млрд. АҚШ доллары</a:t>
                      </a:r>
                      <a:endParaRPr kumimoji="0" lang="ru-RU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 charset="0"/>
                        </a:rPr>
                        <a:t>81,0</a:t>
                      </a: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 charset="0"/>
                        </a:rPr>
                        <a:t>78,9</a:t>
                      </a: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- 2,1</a:t>
                      </a:r>
                      <a:endParaRPr lang="ru-RU" sz="13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28486">
                <a:tc>
                  <a:txBody>
                    <a:bodyPr/>
                    <a:lstStyle/>
                    <a:p>
                      <a:r>
                        <a:rPr kumimoji="0" lang="kk-KZ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Тауарлар импорты,  млрд. АҚШ доллары</a:t>
                      </a:r>
                      <a:endParaRPr kumimoji="0" lang="ru-RU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 charset="0"/>
                        </a:rPr>
                        <a:t>48,6</a:t>
                      </a: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 charset="0"/>
                        </a:rPr>
                        <a:t>44,3</a:t>
                      </a: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- 4,3</a:t>
                      </a:r>
                      <a:endParaRPr lang="ru-RU" sz="13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2848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Ауыл шаруашылығының ЖҚҚ, </a:t>
                      </a: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алдыңғы жылға қарағанда </a:t>
                      </a: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%</a:t>
                      </a:r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144002" marR="7890" marT="7896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100,4</a:t>
                      </a:r>
                    </a:p>
                  </a:txBody>
                  <a:tcPr marL="9526" marR="9526" marT="9527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100,8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6" marR="9526" marT="9527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  0,4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802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Өнеркәсіптің  ЖҚҚ, </a:t>
                      </a: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алдыңғы жылға қарағанда </a:t>
                      </a: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%</a:t>
                      </a:r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144002" marR="7890" marT="7896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100,8</a:t>
                      </a:r>
                    </a:p>
                  </a:txBody>
                  <a:tcPr marL="9526" marR="9526" marT="9527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100,3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6" marR="9526" marT="9527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- 0,5</a:t>
                      </a:r>
                      <a:endParaRPr lang="ru-RU" sz="13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Тау-кен өндіру өнеркәсібі және карьерлерді  қазу,  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алдыңғы жылға қарағанда </a:t>
                      </a: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%</a:t>
                      </a:r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144006" marR="7890" marT="7894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100,6</a:t>
                      </a:r>
                    </a:p>
                  </a:txBody>
                  <a:tcPr marL="9526" marR="9526" marT="9527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99,7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6" marR="9526" marT="9527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- 0,9</a:t>
                      </a:r>
                      <a:endParaRPr lang="ru-RU" sz="13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2989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Өңдеу өнеркәсібі, </a:t>
                      </a: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алдыңғы жылға қарағанда </a:t>
                      </a: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%</a:t>
                      </a:r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144006" marR="7890" marT="7894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100,9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6" marR="9526" marT="9527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101,0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6" marR="9526" marT="9527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  0,1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739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 Құрылыстың ЖҚҚ, </a:t>
                      </a: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алдыңғы жылға қарағанда </a:t>
                      </a: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%</a:t>
                      </a:r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890" marR="7890" marT="7894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104,0</a:t>
                      </a:r>
                    </a:p>
                  </a:txBody>
                  <a:tcPr marL="9526" marR="9526" marT="9527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104,1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6" marR="9526" marT="9527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  0,1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04000">
                <a:tc>
                  <a:txBody>
                    <a:bodyPr/>
                    <a:lstStyle/>
                    <a:p>
                      <a:pPr marL="10795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 Сауда ЖҚҚ, </a:t>
                      </a: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алдыңғы жылға қарағанда </a:t>
                      </a: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%</a:t>
                      </a:r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890" marR="7890" marT="789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109,5</a:t>
                      </a:r>
                    </a:p>
                  </a:txBody>
                  <a:tcPr marL="9526" marR="9526" marT="9527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109,0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6" marR="9526" marT="9527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- 0,5</a:t>
                      </a:r>
                      <a:endParaRPr lang="ru-RU" sz="13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9704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    Көлік және  қоймалаудың  ЖҚҚ, </a:t>
                      </a: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алдыңғы жылға қарағанда </a:t>
                      </a: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%</a:t>
                      </a:r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890" marR="7890" marT="789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106,9</a:t>
                      </a:r>
                    </a:p>
                  </a:txBody>
                  <a:tcPr marL="9526" marR="9526" marT="9527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107,0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6" marR="9526" marT="9527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   0,1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04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    Ақпарат пен байланыстың ЖҚҚ, </a:t>
                      </a: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алдыңғы жылға қарағанда </a:t>
                      </a: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%</a:t>
                      </a:r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890" marR="7890" marT="7894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109,0</a:t>
                      </a:r>
                    </a:p>
                  </a:txBody>
                  <a:tcPr marL="9526" marR="9526" marT="9527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108,5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6" marR="9526" marT="9527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- 0,5</a:t>
                      </a:r>
                      <a:endParaRPr lang="ru-RU" sz="13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150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9" y="279402"/>
            <a:ext cx="8243887" cy="519113"/>
          </a:xfrm>
        </p:spPr>
        <p:txBody>
          <a:bodyPr/>
          <a:lstStyle/>
          <a:p>
            <a:pPr algn="ctr"/>
            <a:r>
              <a:rPr lang="kk-KZ" sz="1800" dirty="0">
                <a:solidFill>
                  <a:schemeClr val="tx1"/>
                </a:solidFill>
              </a:rPr>
              <a:t>2015 </a:t>
            </a:r>
            <a:r>
              <a:rPr lang="kk-KZ" sz="1800" dirty="0" smtClean="0">
                <a:solidFill>
                  <a:schemeClr val="tx1"/>
                </a:solidFill>
              </a:rPr>
              <a:t>жылға арналған </a:t>
            </a:r>
            <a:r>
              <a:rPr lang="kk-KZ" sz="1800" dirty="0">
                <a:solidFill>
                  <a:schemeClr val="tx1"/>
                </a:solidFill>
              </a:rPr>
              <a:t>макроэкономикалық көрсеткіштер болжамын нақтылау</a:t>
            </a:r>
            <a:endParaRPr lang="ru-RU" sz="1800" dirty="0">
              <a:solidFill>
                <a:schemeClr val="tx1"/>
              </a:solidFill>
            </a:endParaRPr>
          </a:p>
        </p:txBody>
      </p:sp>
      <p:graphicFrame>
        <p:nvGraphicFramePr>
          <p:cNvPr id="9332" name="Group 1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9997168"/>
              </p:ext>
            </p:extLst>
          </p:nvPr>
        </p:nvGraphicFramePr>
        <p:xfrm>
          <a:off x="179512" y="980728"/>
          <a:ext cx="8633272" cy="5813341"/>
        </p:xfrm>
        <a:graphic>
          <a:graphicData uri="http://schemas.openxmlformats.org/drawingml/2006/table">
            <a:tbl>
              <a:tblPr/>
              <a:tblGrid>
                <a:gridCol w="4320480"/>
                <a:gridCol w="144016"/>
                <a:gridCol w="2160240"/>
                <a:gridCol w="1080120"/>
                <a:gridCol w="928416"/>
              </a:tblGrid>
              <a:tr h="731579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kk-KZ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СЦЕНАРИЙЛІК ШАРТТАР 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2014 жылғы 4 қарашадағы нақтылауларды ескерумен 2014 жылғы тамызда мақұлданған  болжам</a:t>
                      </a:r>
                      <a:endParaRPr kumimoji="0" lang="ru-RU" sz="12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Нақтыланған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болжам</a:t>
                      </a:r>
                      <a:endParaRPr kumimoji="0" lang="ru-RU" sz="12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Ауытқу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9"/>
                    </a:solidFill>
                  </a:tcPr>
                </a:tc>
              </a:tr>
              <a:tr h="450587">
                <a:tc gridSpan="2">
                  <a:txBody>
                    <a:bodyPr/>
                    <a:lstStyle/>
                    <a:p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Brent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мұнайының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әлемдік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бағасы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барреліне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/>
                      </a:r>
                      <a:b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kk-KZ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АҚШ </a:t>
                      </a:r>
                      <a:r>
                        <a:rPr kumimoji="0" lang="kk-KZ" sz="14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долл</a:t>
                      </a:r>
                      <a:r>
                        <a:rPr kumimoji="0" lang="kk-KZ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 жылына орта есеппен</a:t>
                      </a:r>
                      <a:endParaRPr kumimoji="0" lang="ru-RU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80,0</a:t>
                      </a: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50,0</a:t>
                      </a:r>
                    </a:p>
                  </a:txBody>
                  <a:tcPr marL="9080" marR="9080" marT="9071" marB="0" anchor="ctr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- 30,0</a:t>
                      </a:r>
                    </a:p>
                  </a:txBody>
                  <a:tcPr marL="9080" marR="9080" marT="9071" marB="0" anchor="ctr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29984">
                <a:tc gridSpan="2">
                  <a:txBody>
                    <a:bodyPr/>
                    <a:lstStyle/>
                    <a:p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Мұнай өндіру көлемі, млн. тонна</a:t>
                      </a:r>
                      <a:endParaRPr kumimoji="0" lang="ru-RU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81,8</a:t>
                      </a: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80,5</a:t>
                      </a:r>
                    </a:p>
                  </a:txBody>
                  <a:tcPr marL="9080" marR="9080" marT="907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- 1,3</a:t>
                      </a:r>
                    </a:p>
                  </a:txBody>
                  <a:tcPr marL="9080" marR="9080" marT="9070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998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Металлдардын</a:t>
                      </a:r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2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баға</a:t>
                      </a:r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2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индексілер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, </a:t>
                      </a: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алдыңғы жылға қарағанда %</a:t>
                      </a:r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100,0</a:t>
                      </a: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95,0</a:t>
                      </a:r>
                    </a:p>
                  </a:txBody>
                  <a:tcPr marL="9080" marR="9080" marT="9070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-5,0</a:t>
                      </a:r>
                    </a:p>
                  </a:txBody>
                  <a:tcPr marL="9080" marR="9080" marT="9070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998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Металлургиясының</a:t>
                      </a:r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 ФКИ, </a:t>
                      </a: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алдыңғы жылға қарағанда %</a:t>
                      </a:r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98,0</a:t>
                      </a: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kumimoji="0" lang="ru-RU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95,9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- 2,1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04670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Нәтиже</a:t>
                      </a:r>
                      <a:endParaRPr kumimoji="0" lang="ru-RU" sz="13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998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ЖІӨ, млрд. 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теңге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43 721,3</a:t>
                      </a:r>
                      <a:endParaRPr kumimoji="0" lang="ru-RU" sz="13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41 307,6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- 2 413,7</a:t>
                      </a:r>
                      <a:endParaRPr lang="ru-RU" sz="1300" b="1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998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ЖІӨ нақты өсуі, </a:t>
                      </a:r>
                      <a:r>
                        <a:rPr kumimoji="0" lang="kk-KZ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алдыңғы жылға қарағанда %</a:t>
                      </a:r>
                      <a:endParaRPr kumimoji="0" lang="ru-RU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81716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104,8</a:t>
                      </a:r>
                      <a:endParaRPr kumimoji="0" lang="ru-RU" sz="13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101,5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- 3,3</a:t>
                      </a:r>
                      <a:endParaRPr lang="ru-RU" sz="1300" b="1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2998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kk-KZ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ЖІӨ </a:t>
                      </a:r>
                      <a:r>
                        <a:rPr kumimoji="0" lang="kk-KZ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дефляторы</a:t>
                      </a:r>
                      <a:r>
                        <a:rPr kumimoji="0" lang="kk-KZ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kk-KZ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алдыңғы жылға қарағанда %</a:t>
                      </a:r>
                      <a:endParaRPr kumimoji="0" lang="ru-RU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101,9</a:t>
                      </a:r>
                      <a:endParaRPr kumimoji="0" lang="ru-RU" sz="13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101,1</a:t>
                      </a:r>
                      <a:endParaRPr kumimoji="0" lang="ru-RU" sz="13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- 0,8</a:t>
                      </a:r>
                      <a:endParaRPr lang="ru-RU" sz="13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77051">
                <a:tc>
                  <a:txBody>
                    <a:bodyPr/>
                    <a:lstStyle/>
                    <a:p>
                      <a:r>
                        <a:rPr kumimoji="0" lang="kk-KZ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Тауарлар экспорты,  млрд. АҚШ доллары</a:t>
                      </a:r>
                      <a:endParaRPr kumimoji="0" lang="ru-RU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72,1</a:t>
                      </a: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43,6</a:t>
                      </a:r>
                      <a:endParaRPr kumimoji="0" lang="ru-RU" sz="13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- 28,5</a:t>
                      </a:r>
                      <a:endParaRPr lang="ru-RU" sz="1300" b="1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29984">
                <a:tc>
                  <a:txBody>
                    <a:bodyPr/>
                    <a:lstStyle/>
                    <a:p>
                      <a:r>
                        <a:rPr kumimoji="0" lang="kk-KZ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Тауарлар импорты,  млрд. АҚШ доллары</a:t>
                      </a:r>
                      <a:endParaRPr kumimoji="0" lang="ru-RU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46,0</a:t>
                      </a: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34,7</a:t>
                      </a:r>
                      <a:endParaRPr kumimoji="0" lang="ru-RU" sz="13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- 11,3</a:t>
                      </a:r>
                      <a:endParaRPr lang="ru-RU" sz="13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703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 Ауыл шаруашылығының ЖҚҚ, </a:t>
                      </a: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алдыңғы жылға қарағанда %</a:t>
                      </a:r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144002" marR="7890" marT="7896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102,7</a:t>
                      </a:r>
                    </a:p>
                  </a:txBody>
                  <a:tcPr marL="9526" marR="9526" marT="9527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102,7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6" marR="9526" marT="9527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0,0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697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 Өнеркәсіптің  ЖҚҚ, </a:t>
                      </a: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алдыңғы жылға қарағанда %</a:t>
                      </a:r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144002" marR="7890" marT="7896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101,4</a:t>
                      </a:r>
                    </a:p>
                  </a:txBody>
                  <a:tcPr marL="9526" marR="9526" marT="9527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99,7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6" marR="9526" marT="9527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- 1,7</a:t>
                      </a:r>
                      <a:endParaRPr lang="ru-RU" sz="13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99218">
                <a:tc>
                  <a:txBody>
                    <a:bodyPr/>
                    <a:lstStyle/>
                    <a:p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 Тау-кен өндіру өнеркәсібі және карьерлерді  қазу,     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алдыңғы жылға қарағанда %</a:t>
                      </a:r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144006" marR="7890" marT="7894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ru-RU" sz="1300" dirty="0" smtClean="0">
                        <a:latin typeface="+mj-lt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ru-RU" sz="1300" dirty="0" smtClean="0">
                          <a:latin typeface="+mj-lt"/>
                          <a:cs typeface="Arial" pitchFamily="34" charset="0"/>
                        </a:rPr>
                        <a:t>100,6</a:t>
                      </a:r>
                      <a:endParaRPr lang="ru-RU" sz="1300" dirty="0">
                        <a:latin typeface="+mj-lt"/>
                        <a:cs typeface="Arial" pitchFamily="34" charset="0"/>
                      </a:endParaRPr>
                    </a:p>
                  </a:txBody>
                  <a:tcPr marL="7890" marR="7890" marT="7896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kk-KZ" sz="1300" dirty="0" smtClean="0">
                        <a:latin typeface="+mj-lt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kk-KZ" sz="1300" dirty="0" smtClean="0">
                          <a:latin typeface="+mj-lt"/>
                          <a:cs typeface="Arial" pitchFamily="34" charset="0"/>
                        </a:rPr>
                        <a:t>99,6</a:t>
                      </a:r>
                      <a:endParaRPr lang="ru-RU" sz="1300" dirty="0">
                        <a:latin typeface="+mj-lt"/>
                        <a:cs typeface="Arial" pitchFamily="34" charset="0"/>
                      </a:endParaRPr>
                    </a:p>
                  </a:txBody>
                  <a:tcPr marL="7890" marR="7890" marT="7896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- 1,0</a:t>
                      </a:r>
                      <a:endParaRPr lang="ru-RU" sz="13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6166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 Өңдеу өнеркәсібі, </a:t>
                      </a: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алдыңғы жылға қарағанда %</a:t>
                      </a:r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144006" marR="7890" marT="7894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101,8</a:t>
                      </a:r>
                    </a:p>
                  </a:txBody>
                  <a:tcPr marL="9526" marR="9526" marT="9527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99,6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6" marR="9526" marT="9527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- 2,2</a:t>
                      </a:r>
                      <a:endParaRPr lang="ru-RU" sz="13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108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    Құрылыстың ЖҚҚ, </a:t>
                      </a: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алдыңғы жылға қарағанда %</a:t>
                      </a:r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7890" marR="7890" marT="7894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300" b="0" dirty="0" smtClean="0">
                          <a:latin typeface="+mj-lt"/>
                          <a:cs typeface="Arial" pitchFamily="34" charset="0"/>
                        </a:rPr>
                        <a:t>104,0</a:t>
                      </a:r>
                      <a:endParaRPr lang="ru-RU" sz="1300" b="0" dirty="0">
                        <a:latin typeface="+mj-lt"/>
                        <a:cs typeface="Arial" pitchFamily="34" charset="0"/>
                      </a:endParaRPr>
                    </a:p>
                  </a:txBody>
                  <a:tcPr marL="7890" marR="7890" marT="7896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300" b="0" dirty="0" smtClean="0">
                          <a:latin typeface="+mj-lt"/>
                          <a:cs typeface="Arial" pitchFamily="34" charset="0"/>
                        </a:rPr>
                        <a:t>102,0</a:t>
                      </a:r>
                      <a:endParaRPr lang="ru-RU" sz="1300" b="0" dirty="0">
                        <a:latin typeface="+mj-lt"/>
                        <a:cs typeface="Arial" pitchFamily="34" charset="0"/>
                      </a:endParaRPr>
                    </a:p>
                  </a:txBody>
                  <a:tcPr marL="7890" marR="7890" marT="7896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- 2,0</a:t>
                      </a:r>
                      <a:endParaRPr lang="ru-RU" sz="13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0512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     Сауда ЖҚҚ, </a:t>
                      </a: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алдыңғы жылға қарағанда %</a:t>
                      </a:r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7890" marR="7890" marT="789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110,9</a:t>
                      </a:r>
                    </a:p>
                  </a:txBody>
                  <a:tcPr marL="9526" marR="9526" marT="9527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102,8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6" marR="9526" marT="9527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- 8,1</a:t>
                      </a:r>
                      <a:endParaRPr lang="ru-RU" sz="13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6450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     Көлік және  қоймалаудың  ЖҚҚ, </a:t>
                      </a: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алдыңғы жылға 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     қарағанда %</a:t>
                      </a:r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7890" marR="7890" marT="789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107,0</a:t>
                      </a:r>
                    </a:p>
                  </a:txBody>
                  <a:tcPr marL="9526" marR="9526" marT="9527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103,5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6" marR="9526" marT="9527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- 3,5</a:t>
                      </a:r>
                      <a:endParaRPr lang="ru-RU" sz="13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9921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     Ақпарат пен байланыстың ЖҚҚ, </a:t>
                      </a: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алдыңғы жылға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     қарағанда %</a:t>
                      </a:r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7890" marR="7890" marT="7894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107,0</a:t>
                      </a:r>
                    </a:p>
                  </a:txBody>
                  <a:tcPr marL="9526" marR="9526" marT="9527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103,0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6" marR="9526" marT="9527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- 4,0</a:t>
                      </a:r>
                      <a:endParaRPr lang="ru-RU" sz="13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4177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9" y="279402"/>
            <a:ext cx="8243887" cy="519113"/>
          </a:xfrm>
        </p:spPr>
        <p:txBody>
          <a:bodyPr/>
          <a:lstStyle/>
          <a:p>
            <a:pPr marL="93663" algn="ctr">
              <a:spcBef>
                <a:spcPts val="600"/>
              </a:spcBef>
              <a:buClr>
                <a:srgbClr val="002060"/>
              </a:buClr>
              <a:buSzPct val="75000"/>
            </a:pPr>
            <a:r>
              <a:rPr lang="kk-KZ" dirty="0" smtClean="0"/>
              <a:t>2015-2019 жылдарға </a:t>
            </a:r>
            <a:r>
              <a:rPr lang="ru-RU" dirty="0">
                <a:cs typeface="Tahoma" pitchFamily="34" charset="0"/>
              </a:rPr>
              <a:t>арналған </a:t>
            </a:r>
            <a:r>
              <a:rPr lang="kk-KZ" dirty="0" smtClean="0"/>
              <a:t>макроэкономикалық </a:t>
            </a:r>
            <a:r>
              <a:rPr lang="kk-KZ" dirty="0"/>
              <a:t>көрсеткіштер болжамы</a:t>
            </a:r>
            <a:endParaRPr altLang="ru-RU" dirty="0" smtClean="0">
              <a:ea typeface="Calibri" pitchFamily="34" charset="0"/>
              <a:cs typeface="Times New Roman" pitchFamily="18" charset="0"/>
            </a:endParaRPr>
          </a:p>
        </p:txBody>
      </p:sp>
      <p:graphicFrame>
        <p:nvGraphicFramePr>
          <p:cNvPr id="9332" name="Group 1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7998444"/>
              </p:ext>
            </p:extLst>
          </p:nvPr>
        </p:nvGraphicFramePr>
        <p:xfrm>
          <a:off x="323528" y="889350"/>
          <a:ext cx="8539111" cy="5750065"/>
        </p:xfrm>
        <a:graphic>
          <a:graphicData uri="http://schemas.openxmlformats.org/drawingml/2006/table">
            <a:tbl>
              <a:tblPr/>
              <a:tblGrid>
                <a:gridCol w="4069430"/>
                <a:gridCol w="893936"/>
                <a:gridCol w="893937"/>
                <a:gridCol w="893936"/>
                <a:gridCol w="893936"/>
                <a:gridCol w="893936"/>
              </a:tblGrid>
              <a:tr h="25435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kk-KZ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СЦЕНАРИЙЛІК ШАРТТАР 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2015</a:t>
                      </a: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2016</a:t>
                      </a: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2017</a:t>
                      </a: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2018</a:t>
                      </a: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2019</a:t>
                      </a: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9"/>
                    </a:solidFill>
                  </a:tcPr>
                </a:tc>
              </a:tr>
              <a:tr h="557103">
                <a:tc>
                  <a:txBody>
                    <a:bodyPr/>
                    <a:lstStyle/>
                    <a:p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Brent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мұнайының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әлемдік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бағасы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барреліне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/>
                      </a:r>
                      <a:b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kk-KZ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АҚШ </a:t>
                      </a:r>
                      <a:r>
                        <a:rPr kumimoji="0" lang="kk-KZ" sz="14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долл</a:t>
                      </a:r>
                      <a:r>
                        <a:rPr kumimoji="0" lang="kk-KZ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 жылына орта есеппен</a:t>
                      </a:r>
                      <a:endParaRPr kumimoji="0" lang="ru-RU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50,0</a:t>
                      </a: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50,0</a:t>
                      </a: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50,0</a:t>
                      </a: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60,0</a:t>
                      </a: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60,0</a:t>
                      </a: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54355">
                <a:tc>
                  <a:txBody>
                    <a:bodyPr/>
                    <a:lstStyle/>
                    <a:p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Мұнай өндіру көлемі, млн. тонна</a:t>
                      </a:r>
                      <a:endParaRPr kumimoji="0" lang="ru-RU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80,5</a:t>
                      </a:r>
                    </a:p>
                  </a:txBody>
                  <a:tcPr marL="9080" marR="9080" marT="9070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80,8</a:t>
                      </a:r>
                    </a:p>
                  </a:txBody>
                  <a:tcPr marL="9080" marR="9080" marT="9070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86,0</a:t>
                      </a:r>
                    </a:p>
                  </a:txBody>
                  <a:tcPr marL="7621" marR="7621" marT="7620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90,0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93,0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435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Металлдардын</a:t>
                      </a:r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2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баға</a:t>
                      </a:r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2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индексілер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, </a:t>
                      </a: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алдыңғы жылға қарағанда %</a:t>
                      </a:r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95,0</a:t>
                      </a:r>
                      <a:endParaRPr kumimoji="0" lang="ru-RU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kumimoji="0" lang="ru-RU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100,0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kumimoji="0" lang="ru-RU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100,0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102,1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101,0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5435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Металлургиясының</a:t>
                      </a:r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 ФКИ, </a:t>
                      </a: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алдыңғы жылға қарағанда %</a:t>
                      </a:r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kumimoji="0" lang="ru-RU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95,9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kumimoji="0" lang="ru-RU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98,1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kumimoji="0" lang="ru-RU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100,0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100,0</a:t>
                      </a:r>
                      <a:endParaRPr kumimoji="0" lang="ru-RU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100,0</a:t>
                      </a:r>
                      <a:endParaRPr kumimoji="0" lang="ru-RU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54355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Нәтиже</a:t>
                      </a:r>
                      <a:endParaRPr kumimoji="0" lang="ru-RU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9"/>
                    </a:solidFill>
                  </a:tcPr>
                </a:tc>
              </a:tr>
              <a:tr h="25435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ЖІӨ, млрд. </a:t>
                      </a:r>
                      <a:r>
                        <a:rPr kumimoji="0" lang="ru-RU" sz="13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теңге</a:t>
                      </a:r>
                      <a:endParaRPr kumimoji="0" lang="ru-RU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41 307,6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44 672,4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48 847,3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54 282,9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59 869,9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1355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ЖІӨ нақты өсуі, </a:t>
                      </a:r>
                      <a:r>
                        <a:rPr kumimoji="0" lang="kk-KZ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алдыңғы жылға қарағанда %</a:t>
                      </a:r>
                      <a:endParaRPr kumimoji="0" lang="ru-RU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81716" marR="9080" marT="9071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101,5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102,2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103,3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103,6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104,1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3604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kk-KZ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ЖІӨ </a:t>
                      </a:r>
                      <a:r>
                        <a:rPr kumimoji="0" lang="kk-KZ" sz="13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дефляторы</a:t>
                      </a:r>
                      <a:r>
                        <a:rPr kumimoji="0" lang="kk-KZ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kk-KZ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алдыңғы жылға қарағанда %</a:t>
                      </a:r>
                      <a:endParaRPr kumimoji="0" lang="ru-RU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101,1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105,8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105,8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107,2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105,9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54355">
                <a:tc>
                  <a:txBody>
                    <a:bodyPr/>
                    <a:lstStyle/>
                    <a:p>
                      <a:r>
                        <a:rPr kumimoji="0" lang="kk-KZ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Тауарлар экспорты,  млрд. АҚШ доллары</a:t>
                      </a:r>
                      <a:endParaRPr kumimoji="0" lang="ru-RU" sz="13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43,6</a:t>
                      </a:r>
                      <a:endParaRPr kumimoji="0" lang="ru-RU" sz="13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44,6</a:t>
                      </a:r>
                      <a:endParaRPr kumimoji="0" lang="ru-RU" sz="13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47,0</a:t>
                      </a:r>
                      <a:endParaRPr kumimoji="0" lang="ru-RU" sz="13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50,4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52,1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54355">
                <a:tc>
                  <a:txBody>
                    <a:bodyPr/>
                    <a:lstStyle/>
                    <a:p>
                      <a:r>
                        <a:rPr kumimoji="0" lang="kk-KZ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Тауарлар импорты,  млрд. АҚШ доллары</a:t>
                      </a:r>
                      <a:endParaRPr kumimoji="0" lang="ru-RU" sz="13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9080" marR="9080" marT="907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34,7</a:t>
                      </a:r>
                      <a:endParaRPr kumimoji="0" lang="ru-RU" sz="13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35,4</a:t>
                      </a:r>
                      <a:endParaRPr kumimoji="0" lang="ru-RU" sz="13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35,9</a:t>
                      </a:r>
                      <a:endParaRPr kumimoji="0" lang="ru-RU" sz="13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36,6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37,3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7756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 Ауыл шаруашылығының ЖҚҚ, </a:t>
                      </a: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алдыңғы жылға қарағанда %</a:t>
                      </a:r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144002" marR="7890" marT="7896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102,7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104,1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103,6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103,4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103,7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636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 Өнеркәсіптің  ЖҚҚ, </a:t>
                      </a: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алдыңғы жылға қарағанда %</a:t>
                      </a:r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144002" marR="7890" marT="7896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99,7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100,6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102,5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102,0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102,0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34651">
                <a:tc>
                  <a:txBody>
                    <a:bodyPr/>
                    <a:lstStyle/>
                    <a:p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 Тау-кен өндіру өнеркәсібі және карьерлерді  қазу,     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алдыңғы жылға қарағанда %</a:t>
                      </a:r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144006" marR="7890" marT="7894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99,6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100,5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104,5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103,2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102,5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4491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 Өңдеу өнеркәсібі, </a:t>
                      </a: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алдыңғы жылға қарағанда %</a:t>
                      </a:r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144006" marR="7890" marT="7894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101,1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101,1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101,7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2529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     Құрылыстың ЖҚҚ, </a:t>
                      </a: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алдыңғы жылға қарағанда %</a:t>
                      </a:r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7890" marR="7890" marT="7894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102,0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102,0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102,0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102,0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102,0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0982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     Сауда ЖҚҚ, </a:t>
                      </a: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алдыңғы жылға қарағанда %</a:t>
                      </a:r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7890" marR="7890" marT="789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102,8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104,1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104,6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106,5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106,8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6789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     Көлік және  қоймалаудың  ЖҚҚ, </a:t>
                      </a: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алдыңғы жылға 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     қарағанда %</a:t>
                      </a:r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7890" marR="7890" marT="789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103,5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103,5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103,5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105,0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107,0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5428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     Ақпарат пен байланыстың ЖҚҚ, </a:t>
                      </a: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алдыңғы жылға 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     қарағанда %</a:t>
                      </a:r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7890" marR="7890" marT="7894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103,0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103,0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103,0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105,0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107,0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>
          <a:xfrm>
            <a:off x="384175" y="274638"/>
            <a:ext cx="8242300" cy="561975"/>
          </a:xfrm>
        </p:spPr>
        <p:txBody>
          <a:bodyPr/>
          <a:lstStyle/>
          <a:p>
            <a:pPr algn="ctr"/>
            <a:r>
              <a:rPr sz="1900" smtClean="0">
                <a:latin typeface="Arial" charset="0"/>
                <a:cs typeface="Times New Roman" pitchFamily="18" charset="0"/>
              </a:rPr>
              <a:t>2015 арналған республикалық бюджет кірістерінің (трансферттерді есепке алмағанда) нақтыланған болжамы</a:t>
            </a:r>
            <a:endParaRPr lang="en-US" sz="1900" smtClean="0">
              <a:latin typeface="Arial" charset="0"/>
              <a:cs typeface="Arial" charset="0"/>
            </a:endParaRPr>
          </a:p>
        </p:txBody>
      </p:sp>
      <p:sp>
        <p:nvSpPr>
          <p:cNvPr id="16386" name="TextBox 5"/>
          <p:cNvSpPr txBox="1">
            <a:spLocks noChangeArrowheads="1"/>
          </p:cNvSpPr>
          <p:nvPr/>
        </p:nvSpPr>
        <p:spPr bwMode="auto">
          <a:xfrm>
            <a:off x="7689850" y="908050"/>
            <a:ext cx="10144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200"/>
              <a:t>млрд. теңге</a:t>
            </a:r>
          </a:p>
        </p:txBody>
      </p:sp>
      <p:graphicFrame>
        <p:nvGraphicFramePr>
          <p:cNvPr id="16487" name="Group 10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407865"/>
              </p:ext>
            </p:extLst>
          </p:nvPr>
        </p:nvGraphicFramePr>
        <p:xfrm>
          <a:off x="251520" y="909183"/>
          <a:ext cx="8568951" cy="5820132"/>
        </p:xfrm>
        <a:graphic>
          <a:graphicData uri="http://schemas.openxmlformats.org/drawingml/2006/table">
            <a:tbl>
              <a:tblPr/>
              <a:tblGrid>
                <a:gridCol w="4452527"/>
                <a:gridCol w="1329435"/>
                <a:gridCol w="1532428"/>
                <a:gridCol w="1254561"/>
              </a:tblGrid>
              <a:tr h="22542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7627" marR="7627" marT="8265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2015 год</a:t>
                      </a:r>
                    </a:p>
                  </a:txBody>
                  <a:tcPr marL="7627" marR="7627" marT="8265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492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Бекітілген болжам 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7627" marR="7627" marT="8265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50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баға кезіндегі нақтыланған болжам</a:t>
                      </a:r>
                    </a:p>
                  </a:txBody>
                  <a:tcPr marL="7627" marR="7627" marT="8265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Ауытқу</a:t>
                      </a:r>
                    </a:p>
                  </a:txBody>
                  <a:tcPr marL="7627" marR="7627" marT="8265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Республикалық бюджеттің кірістері </a:t>
                      </a:r>
                    </a:p>
                  </a:txBody>
                  <a:tcPr marL="7627" marR="7627" marT="8265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4 159,5</a:t>
                      </a:r>
                    </a:p>
                  </a:txBody>
                  <a:tcPr marL="8792" marR="8792" marT="9528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3 219,9</a:t>
                      </a:r>
                    </a:p>
                  </a:txBody>
                  <a:tcPr marL="8792" marR="8792" marT="9528" marB="0" anchor="ctr" horzOverflow="overflow">
                    <a:lnL>
                      <a:noFill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939,6</a:t>
                      </a:r>
                    </a:p>
                  </a:txBody>
                  <a:tcPr marL="8792" marR="8792" marT="9528" marB="0" anchor="ctr" horzOverflow="overflow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D5EA"/>
                    </a:solidFill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Салықтық түсімдер</a:t>
                      </a:r>
                    </a:p>
                  </a:txBody>
                  <a:tcPr marL="7627" marR="7627" marT="8265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4 024,4</a:t>
                      </a:r>
                    </a:p>
                  </a:txBody>
                  <a:tcPr marL="8792" marR="8792" marT="9528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3 064,8</a:t>
                      </a:r>
                    </a:p>
                  </a:txBody>
                  <a:tcPr marL="8792" marR="8792" marT="9528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-959,6</a:t>
                      </a:r>
                    </a:p>
                  </a:txBody>
                  <a:tcPr marL="8792" marR="8792" marT="9528" marB="0"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Корпоративтік табыс салығы</a:t>
                      </a:r>
                    </a:p>
                  </a:txBody>
                  <a:tcPr marL="7627" marR="7627" marT="8265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1 324,2</a:t>
                      </a:r>
                    </a:p>
                  </a:txBody>
                  <a:tcPr marL="8792" marR="8792" marT="9528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1 178,1</a:t>
                      </a:r>
                    </a:p>
                  </a:txBody>
                  <a:tcPr marL="8792" marR="8792" marT="9528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-146,1</a:t>
                      </a:r>
                    </a:p>
                  </a:txBody>
                  <a:tcPr marL="8792" marR="8792" marT="9528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Қосылған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құн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салығы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барлығы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7627" marR="7627" marT="8265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1 280,2</a:t>
                      </a:r>
                    </a:p>
                  </a:txBody>
                  <a:tcPr marL="8792" marR="8792" marT="9528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907,9</a:t>
                      </a:r>
                    </a:p>
                  </a:txBody>
                  <a:tcPr marL="8792" marR="8792" marT="9528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-372,3</a:t>
                      </a:r>
                    </a:p>
                  </a:txBody>
                  <a:tcPr marL="8792" marR="8792" marT="9528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marL="271463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ҚР аумағында өндірілген тауарларға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7627" marR="7627" marT="8265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456,9</a:t>
                      </a:r>
                    </a:p>
                  </a:txBody>
                  <a:tcPr marL="8792" marR="8792" marT="9528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264,0</a:t>
                      </a:r>
                    </a:p>
                  </a:txBody>
                  <a:tcPr marL="8792" marR="8792" marT="9528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-192,9</a:t>
                      </a:r>
                    </a:p>
                  </a:txBody>
                  <a:tcPr marL="8792" marR="8792" marT="9528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271463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импортталатын тауарларға</a:t>
                      </a:r>
                    </a:p>
                  </a:txBody>
                  <a:tcPr marL="7627" marR="7627" marT="8265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823,3</a:t>
                      </a:r>
                    </a:p>
                  </a:txBody>
                  <a:tcPr marL="8792" marR="8792" marT="9528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643,9</a:t>
                      </a:r>
                    </a:p>
                  </a:txBody>
                  <a:tcPr marL="8792" marR="8792" marT="9528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-179,4</a:t>
                      </a:r>
                    </a:p>
                  </a:txBody>
                  <a:tcPr marL="8792" marR="8792" marT="9528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Акциздер</a:t>
                      </a:r>
                    </a:p>
                  </a:txBody>
                  <a:tcPr marL="7627" marR="7627" marT="8265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52,2</a:t>
                      </a:r>
                    </a:p>
                  </a:txBody>
                  <a:tcPr marL="8792" marR="8792" marT="9528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52,2</a:t>
                      </a:r>
                    </a:p>
                  </a:txBody>
                  <a:tcPr marL="8792" marR="8792" marT="9528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8792" marR="8792" marT="9528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291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Табиғи және басқа да ресурстарды пайдаланудан түсімдер</a:t>
                      </a:r>
                    </a:p>
                  </a:txBody>
                  <a:tcPr marL="7627" marR="7627" marT="8265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180,8</a:t>
                      </a:r>
                    </a:p>
                  </a:txBody>
                  <a:tcPr marL="8792" marR="8792" marT="9528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112,4</a:t>
                      </a:r>
                    </a:p>
                  </a:txBody>
                  <a:tcPr marL="8792" marR="8792" marT="9528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-68,4</a:t>
                      </a:r>
                    </a:p>
                  </a:txBody>
                  <a:tcPr marL="8792" marR="8792" marT="9528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271463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жер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kk-K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қойнауын пайдаланушылар бойынша төлемдер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7627" marR="7627" marT="8265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160,3</a:t>
                      </a:r>
                    </a:p>
                  </a:txBody>
                  <a:tcPr marL="8792" marR="8792" marT="9528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91,9</a:t>
                      </a:r>
                    </a:p>
                  </a:txBody>
                  <a:tcPr marL="8792" marR="8792" marT="9528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-68,4</a:t>
                      </a:r>
                    </a:p>
                  </a:txBody>
                  <a:tcPr marL="8792" marR="8792" marT="9528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271463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оның ішінде    </a:t>
                      </a:r>
                    </a:p>
                  </a:txBody>
                  <a:tcPr marL="7627" marR="7627" marT="8265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8792" marR="8792" marT="9528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8792" marR="8792" marT="9528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8792" marR="8792" marT="9528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358775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пайдалы</a:t>
                      </a:r>
                      <a:r>
                        <a:rPr kumimoji="0" lang="ru-RU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қазбаларды</a:t>
                      </a:r>
                      <a:r>
                        <a:rPr kumimoji="0" lang="ru-RU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өндіруге</a:t>
                      </a:r>
                      <a:r>
                        <a:rPr kumimoji="0" lang="ru-RU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салынатын</a:t>
                      </a:r>
                      <a:r>
                        <a:rPr kumimoji="0" lang="ru-RU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салық</a:t>
                      </a:r>
                      <a:endParaRPr kumimoji="0" lang="ru-RU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7627" marR="7627" marT="8265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140,1</a:t>
                      </a:r>
                    </a:p>
                  </a:txBody>
                  <a:tcPr marL="8792" marR="8792" marT="9528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71,4</a:t>
                      </a:r>
                    </a:p>
                  </a:txBody>
                  <a:tcPr marL="8792" marR="8792" marT="9528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-68,7</a:t>
                      </a:r>
                    </a:p>
                  </a:txBody>
                  <a:tcPr marL="8792" marR="8792" marT="9528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291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Халықаралық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саудаға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және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сыртқы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операцияға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салынатын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салықтар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7627" marR="7627" marT="8265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1 156,5</a:t>
                      </a:r>
                    </a:p>
                  </a:txBody>
                  <a:tcPr marL="8792" marR="8792" marT="9528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784,7</a:t>
                      </a:r>
                    </a:p>
                  </a:txBody>
                  <a:tcPr marL="8792" marR="8792" marT="9528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-371,8</a:t>
                      </a:r>
                    </a:p>
                  </a:txBody>
                  <a:tcPr marL="8792" marR="8792" marT="9528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оның ішінде    </a:t>
                      </a:r>
                    </a:p>
                  </a:txBody>
                  <a:tcPr marL="7627" marR="7627" marT="8265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8792" marR="8792" marT="9528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8792" marR="8792" marT="9528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8792" marR="8792" marT="9528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271463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РФ </a:t>
                      </a:r>
                      <a:r>
                        <a:rPr kumimoji="0" lang="ru-RU" sz="1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бөлетін</a:t>
                      </a:r>
                      <a:r>
                        <a:rPr kumimoji="0" lang="ru-RU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КБ </a:t>
                      </a:r>
                    </a:p>
                  </a:txBody>
                  <a:tcPr marL="7627" marR="7627" marT="8265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230,2</a:t>
                      </a:r>
                    </a:p>
                  </a:txBody>
                  <a:tcPr marL="8792" marR="8792" marT="9528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187,7</a:t>
                      </a:r>
                    </a:p>
                  </a:txBody>
                  <a:tcPr marL="8792" marR="8792" marT="9528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-42,5</a:t>
                      </a:r>
                    </a:p>
                  </a:txBody>
                  <a:tcPr marL="8792" marR="8792" marT="9528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271463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мұнайға ЭКБ </a:t>
                      </a:r>
                    </a:p>
                  </a:txBody>
                  <a:tcPr marL="7627" marR="7627" marT="8265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808,9</a:t>
                      </a:r>
                    </a:p>
                  </a:txBody>
                  <a:tcPr marL="8792" marR="8792" marT="9528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513,0</a:t>
                      </a:r>
                    </a:p>
                  </a:txBody>
                  <a:tcPr marL="8792" marR="8792" marT="9528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-295,9</a:t>
                      </a:r>
                    </a:p>
                  </a:txBody>
                  <a:tcPr marL="8792" marR="8792" marT="9528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Салықтық емес түсімдер</a:t>
                      </a:r>
                    </a:p>
                  </a:txBody>
                  <a:tcPr marL="7627" marR="7627" marT="8265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125,6</a:t>
                      </a:r>
                    </a:p>
                  </a:txBody>
                  <a:tcPr marL="8792" marR="8792" marT="9528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145,6</a:t>
                      </a:r>
                    </a:p>
                  </a:txBody>
                  <a:tcPr marL="8792" marR="8792" marT="9528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20,0</a:t>
                      </a:r>
                    </a:p>
                  </a:txBody>
                  <a:tcPr marL="8792" marR="8792" marT="9528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Негізгі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капиталдарды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сатудан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түсетін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түсімдер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7627" marR="7627" marT="8265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9,5</a:t>
                      </a:r>
                    </a:p>
                  </a:txBody>
                  <a:tcPr marL="8792" marR="8792" marT="9528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9,5</a:t>
                      </a:r>
                    </a:p>
                  </a:txBody>
                  <a:tcPr marL="8792" marR="8792" marT="9528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8792" marR="8792" marT="9528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6901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00050" y="274638"/>
            <a:ext cx="8226425" cy="561975"/>
          </a:xfrm>
        </p:spPr>
        <p:txBody>
          <a:bodyPr/>
          <a:lstStyle/>
          <a:p>
            <a:pPr algn="ctr"/>
            <a:r>
              <a:rPr smtClean="0">
                <a:cs typeface="Tahoma" pitchFamily="34" charset="0"/>
              </a:rPr>
              <a:t>2015 жылға арналған </a:t>
            </a:r>
            <a:r>
              <a:rPr lang="kk-KZ" smtClean="0">
                <a:cs typeface="Tahoma" pitchFamily="34" charset="0"/>
              </a:rPr>
              <a:t>республикалық</a:t>
            </a:r>
            <a:r>
              <a:rPr smtClean="0">
                <a:cs typeface="Tahoma" pitchFamily="34" charset="0"/>
              </a:rPr>
              <a:t> бюджет параметрлерін нақтылау</a:t>
            </a:r>
            <a:endParaRPr sz="1800" smtClean="0">
              <a:cs typeface="Tahoma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4606286"/>
              </p:ext>
            </p:extLst>
          </p:nvPr>
        </p:nvGraphicFramePr>
        <p:xfrm>
          <a:off x="395288" y="1258888"/>
          <a:ext cx="8178800" cy="5451475"/>
        </p:xfrm>
        <a:graphic>
          <a:graphicData uri="http://schemas.openxmlformats.org/drawingml/2006/table">
            <a:tbl>
              <a:tblPr/>
              <a:tblGrid>
                <a:gridCol w="4530296"/>
                <a:gridCol w="1257157"/>
                <a:gridCol w="1195673"/>
                <a:gridCol w="1195674"/>
              </a:tblGrid>
              <a:tr h="19109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7574" marR="7574" marT="820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2015 жыл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7574" marR="7574" marT="820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29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Бекітілген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7574" marR="7574" marT="820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Болжам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7574" marR="7574" marT="820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Ауытқу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7574" marR="7574" marT="820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9109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7574" marR="7574" marT="820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7574" marR="7574" marT="820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0766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Түсімдер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694" marR="6694" marT="7254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6 858,0</a:t>
                      </a:r>
                    </a:p>
                  </a:txBody>
                  <a:tcPr marL="7582" marR="7582" marT="8214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5 </a:t>
                      </a:r>
                      <a:r>
                        <a:rPr lang="ru-RU" sz="13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988,0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-</a:t>
                      </a:r>
                      <a:r>
                        <a:rPr lang="ru-RU" sz="13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870,0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66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ЖІӨ-</a:t>
                      </a:r>
                      <a:r>
                        <a:rPr kumimoji="0" lang="ru-RU" sz="12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ге</a:t>
                      </a:r>
                      <a:r>
                        <a:rPr kumimoji="0" lang="ru-RU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%</a:t>
                      </a:r>
                    </a:p>
                  </a:txBody>
                  <a:tcPr marL="180747" marR="6694" marT="7254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1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15,7</a:t>
                      </a:r>
                    </a:p>
                  </a:txBody>
                  <a:tcPr marL="7582" marR="7582" marT="8214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1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14,5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1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-1,2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</a:tr>
              <a:tr h="20766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Кірістер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(</a:t>
                      </a: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трансферттерді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есептемегенде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)</a:t>
                      </a:r>
                    </a:p>
                  </a:txBody>
                  <a:tcPr marL="6694" marR="6694" marT="7254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4 159,5</a:t>
                      </a:r>
                    </a:p>
                  </a:txBody>
                  <a:tcPr marL="7582" marR="7582" marT="8214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3 </a:t>
                      </a:r>
                      <a:r>
                        <a:rPr lang="ru-RU" sz="13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219,9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-939,6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66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ЖІӨ-</a:t>
                      </a:r>
                      <a:r>
                        <a:rPr kumimoji="0" lang="ru-RU" sz="12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ге</a:t>
                      </a:r>
                      <a:r>
                        <a:rPr kumimoji="0" lang="ru-RU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%</a:t>
                      </a:r>
                    </a:p>
                  </a:txBody>
                  <a:tcPr marL="180747" marR="6694" marT="7254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1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9,5</a:t>
                      </a:r>
                    </a:p>
                  </a:txBody>
                  <a:tcPr marL="7582" marR="7582" marT="8214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1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7,8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1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-1,7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</a:tr>
              <a:tr h="20766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Салықтық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түсімдер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0498" marR="6694" marT="7254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4 024,4</a:t>
                      </a:r>
                    </a:p>
                  </a:txBody>
                  <a:tcPr marL="7582" marR="7582" marT="8214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3 </a:t>
                      </a:r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064,8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-</a:t>
                      </a:r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959,6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0766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Салықтық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емес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түсімдер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0498" marR="6694" marT="7254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125,6</a:t>
                      </a:r>
                    </a:p>
                  </a:txBody>
                  <a:tcPr marL="7582" marR="7582" marT="8214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145,6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20,0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66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Негізгі капиталды сатудан түсетін түсімдер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0498" marR="6694" marT="7254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9,5</a:t>
                      </a:r>
                    </a:p>
                  </a:txBody>
                  <a:tcPr marL="7582" marR="7582" marT="8214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9,5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66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Трансферттердің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түсімі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694" marR="6694" marT="7254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2 585,5</a:t>
                      </a:r>
                    </a:p>
                  </a:txBody>
                  <a:tcPr marL="7582" marR="7582" marT="8214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2 </a:t>
                      </a:r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655,0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3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69,5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66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Ұлттық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қордан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кепілдендірілген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трансферт </a:t>
                      </a:r>
                    </a:p>
                  </a:txBody>
                  <a:tcPr marL="120498" marR="6694" marT="7254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1 702,0</a:t>
                      </a:r>
                    </a:p>
                  </a:txBody>
                  <a:tcPr marL="7582" marR="7582" marT="8214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1 702,0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66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Ұлттық қордан нысаналы трансферт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0498" marR="6694" marT="7254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707,5</a:t>
                      </a:r>
                    </a:p>
                  </a:txBody>
                  <a:tcPr marL="7582" marR="7582" marT="8214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 smtClean="0">
                          <a:solidFill>
                            <a:srgbClr val="C00000"/>
                          </a:solidFill>
                          <a:latin typeface="Arial"/>
                        </a:rPr>
                        <a:t>783,5</a:t>
                      </a:r>
                      <a:endParaRPr lang="ru-RU" sz="1300" b="1" i="0" u="none" strike="noStrike" dirty="0">
                        <a:solidFill>
                          <a:srgbClr val="C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76,0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66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кері трансферт</a:t>
                      </a:r>
                    </a:p>
                  </a:txBody>
                  <a:tcPr marL="120498" marR="6694" marT="7254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7,4</a:t>
                      </a:r>
                    </a:p>
                  </a:txBody>
                  <a:tcPr marL="7582" marR="7582" marT="8214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1,0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-6,4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66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бюджеттік алып қоюлар</a:t>
                      </a:r>
                    </a:p>
                  </a:txBody>
                  <a:tcPr marL="120498" marR="6694" marT="7254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168,5</a:t>
                      </a:r>
                    </a:p>
                  </a:txBody>
                  <a:tcPr marL="7582" marR="7582" marT="8214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168,5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66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Бюджетт</a:t>
                      </a:r>
                      <a:r>
                        <a:rPr kumimoji="0" lang="kk-K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ік кредиттерді өтеу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8792" marR="8792" marT="9527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112,1</a:t>
                      </a:r>
                    </a:p>
                  </a:txBody>
                  <a:tcPr marL="7582" marR="7582" marT="8214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112,1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66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Мемлекеттің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қаржылық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активтерін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сатудан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түсетін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түсімдер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8792" marR="8792" marT="9527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1,0</a:t>
                      </a:r>
                    </a:p>
                  </a:txBody>
                  <a:tcPr marL="7582" marR="7582" marT="8214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1,0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66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Шығыстар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8792" marR="8792" marT="9527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7 855,1</a:t>
                      </a:r>
                    </a:p>
                  </a:txBody>
                  <a:tcPr marL="7582" marR="7582" marT="8214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7 </a:t>
                      </a:r>
                      <a:r>
                        <a:rPr lang="ru-RU" sz="13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244,5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-</a:t>
                      </a:r>
                      <a:r>
                        <a:rPr lang="ru-RU" sz="13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610,6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66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ЖІӨ-</a:t>
                      </a:r>
                      <a:r>
                        <a:rPr kumimoji="0" lang="ru-RU" sz="12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ге</a:t>
                      </a:r>
                      <a:r>
                        <a:rPr kumimoji="0" lang="ru-RU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%</a:t>
                      </a:r>
                    </a:p>
                  </a:txBody>
                  <a:tcPr marL="6694" marR="6694" marT="7254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1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18,0</a:t>
                      </a:r>
                    </a:p>
                  </a:txBody>
                  <a:tcPr marL="7582" marR="7582" marT="8214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1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17,5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1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-</a:t>
                      </a:r>
                      <a:r>
                        <a:rPr lang="ru-RU" sz="1300" b="0" i="1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0,5</a:t>
                      </a:r>
                      <a:endParaRPr lang="ru-RU" sz="1300" b="0" i="1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</a:tr>
              <a:tr h="20766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Тапшылық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L="180747" marR="6694" marT="7254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-997,1</a:t>
                      </a:r>
                    </a:p>
                  </a:txBody>
                  <a:tcPr marL="7582" marR="7582" marT="8214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-1 </a:t>
                      </a:r>
                      <a:r>
                        <a:rPr lang="ru-RU" sz="13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256,5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-</a:t>
                      </a:r>
                      <a:r>
                        <a:rPr lang="ru-RU" sz="13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259,4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66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ЖІӨ-ге%</a:t>
                      </a:r>
                    </a:p>
                  </a:txBody>
                  <a:tcPr marL="6694" marR="6694" marT="7254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1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-2,3</a:t>
                      </a:r>
                    </a:p>
                  </a:txBody>
                  <a:tcPr marL="7582" marR="7582" marT="8214" marB="0" anchor="ctr">
                    <a:lnL>
                      <a:noFill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1" u="none" strike="noStrike" dirty="0">
                          <a:solidFill>
                            <a:srgbClr val="C00000"/>
                          </a:solidFill>
                          <a:latin typeface="Arial"/>
                        </a:rPr>
                        <a:t>-3,0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1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-</a:t>
                      </a:r>
                      <a:r>
                        <a:rPr lang="ru-RU" sz="1300" b="0" i="1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0,7</a:t>
                      </a:r>
                      <a:endParaRPr lang="ru-RU" sz="1300" b="0" i="1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</a:tr>
              <a:tr h="20766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Мұнай емес  тапшылық</a:t>
                      </a:r>
                    </a:p>
                  </a:txBody>
                  <a:tcPr marL="180747" marR="6694" marT="7254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-3 406,6</a:t>
                      </a:r>
                    </a:p>
                  </a:txBody>
                  <a:tcPr marL="7582" marR="7582" marT="8214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-3 </a:t>
                      </a:r>
                      <a:r>
                        <a:rPr lang="ru-RU" sz="13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742,0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-</a:t>
                      </a:r>
                      <a:r>
                        <a:rPr lang="ru-RU" sz="13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335,4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66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ЖІӨ-ге%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694" marR="6694" marT="7254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1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-7,8</a:t>
                      </a:r>
                    </a:p>
                  </a:txBody>
                  <a:tcPr marL="7582" marR="7582" marT="8214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1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-9,1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1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-1,3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</a:tr>
              <a:tr h="20766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204485" marR="7574" marT="820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0" i="1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7582" marR="7582" marT="8214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0" i="1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66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Аңықтама ретінде:</a:t>
                      </a:r>
                    </a:p>
                  </a:txBody>
                  <a:tcPr marL="7574" marR="7574" marT="820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0" i="0" u="none" strike="noStrike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7582" marR="7582" marT="8214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66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ЖІӨ, млрд. теңге</a:t>
                      </a:r>
                    </a:p>
                  </a:txBody>
                  <a:tcPr marL="7574" marR="7574" marT="8201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43 721,3</a:t>
                      </a:r>
                    </a:p>
                  </a:txBody>
                  <a:tcPr marL="7582" marR="7582" marT="8214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41 307,6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-2 413,7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227" name="Прямоугольник 3"/>
          <p:cNvSpPr>
            <a:spLocks noChangeArrowheads="1"/>
          </p:cNvSpPr>
          <p:nvPr/>
        </p:nvSpPr>
        <p:spPr bwMode="auto">
          <a:xfrm>
            <a:off x="7562850" y="981075"/>
            <a:ext cx="1011238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1200"/>
              <a:t>млрд. теңге</a:t>
            </a:r>
          </a:p>
        </p:txBody>
      </p:sp>
      <p:sp>
        <p:nvSpPr>
          <p:cNvPr id="3228" name="Прямоугольник 6"/>
          <p:cNvSpPr>
            <a:spLocks noChangeArrowheads="1"/>
          </p:cNvSpPr>
          <p:nvPr/>
        </p:nvSpPr>
        <p:spPr bwMode="auto">
          <a:xfrm>
            <a:off x="317500" y="919163"/>
            <a:ext cx="576738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C00000"/>
                </a:solidFill>
              </a:rPr>
              <a:t>Мұнайдың бағасы барреліне 50 доллар болған жағдайда</a:t>
            </a:r>
          </a:p>
        </p:txBody>
      </p:sp>
    </p:spTree>
    <p:extLst>
      <p:ext uri="{BB962C8B-B14F-4D97-AF65-F5344CB8AC3E}">
        <p14:creationId xmlns:p14="http://schemas.microsoft.com/office/powerpoint/2010/main" val="3539191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087563" y="2935288"/>
            <a:ext cx="49323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/>
            <a:r>
              <a:rPr lang="ru-RU" sz="2800" b="1" dirty="0" err="1">
                <a:solidFill>
                  <a:srgbClr val="003366"/>
                </a:solidFill>
              </a:rPr>
              <a:t>Назарларыңызға</a:t>
            </a:r>
            <a:r>
              <a:rPr lang="ru-RU" sz="2800" b="1" dirty="0">
                <a:solidFill>
                  <a:srgbClr val="003366"/>
                </a:solidFill>
              </a:rPr>
              <a:t> </a:t>
            </a:r>
            <a:r>
              <a:rPr lang="ru-RU" sz="2800" b="1" dirty="0" err="1">
                <a:solidFill>
                  <a:srgbClr val="003366"/>
                </a:solidFill>
              </a:rPr>
              <a:t>рахмет</a:t>
            </a:r>
            <a:r>
              <a:rPr lang="kk-KZ" sz="3200" dirty="0"/>
              <a:t>!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515318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6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10745</TotalTime>
  <Words>1180</Words>
  <Application>Microsoft Office PowerPoint</Application>
  <PresentationFormat>Экран (4:3)</PresentationFormat>
  <Paragraphs>475</Paragraphs>
  <Slides>9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7_Оформление по умолчанию</vt:lpstr>
      <vt:lpstr>6_Оформление по умолчанию</vt:lpstr>
      <vt:lpstr>Тема Office</vt:lpstr>
      <vt:lpstr>2015 - 2019 ЖЫЛДАРҒА АРНАЛҒАН ӘЛЕУМЕТТІК-ЭКОНОМИКАЛЫҚ ДАМУ БОЛЖАМЫН НАҚТЫЛАУ</vt:lpstr>
      <vt:lpstr>2014 - 2015 жылдарға арналған әлеуметтік – экономикалық даму болжамын нақтылаудың негізгі факторлары </vt:lpstr>
      <vt:lpstr> 2014 жылғы Brent маркалы мұнай мен металдарға әлемдік бағалар серпіні </vt:lpstr>
      <vt:lpstr>2014 жылғы жедел деректер</vt:lpstr>
      <vt:lpstr>2015 жылға арналған макроэкономикалық көрсеткіштер болжамын нақтылау</vt:lpstr>
      <vt:lpstr>2015-2019 жылдарға арналған макроэкономикалық көрсеткіштер болжамы</vt:lpstr>
      <vt:lpstr>2015 арналған республикалық бюджет кірістерінің (трансферттерді есепке алмағанда) нақтыланған болжамы</vt:lpstr>
      <vt:lpstr>2015 жылға арналған республикалық бюджет параметрлерін нақтылау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ЌАЗАЌСТАН РЕСПУБЛИКАСЫ ЭКОНОМИКА ЖЈНЕ БЮДЖЕТТІК ЖОСПАРЛАУ МИНИСТРЛІГІНІЅ КЕЅЕЙТІЛГЕН АЛЌА ОТЫРЫСЫ</dc:title>
  <dc:creator>President</dc:creator>
  <cp:lastModifiedBy>Жадыра Жунусова</cp:lastModifiedBy>
  <cp:revision>1989</cp:revision>
  <cp:lastPrinted>2015-02-16T05:10:56Z</cp:lastPrinted>
  <dcterms:created xsi:type="dcterms:W3CDTF">2013-02-11T03:38:41Z</dcterms:created>
  <dcterms:modified xsi:type="dcterms:W3CDTF">2015-02-18T12:54:40Z</dcterms:modified>
</cp:coreProperties>
</file>