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8799" r:id="rId1"/>
  </p:sldMasterIdLst>
  <p:notesMasterIdLst>
    <p:notesMasterId r:id="rId26"/>
  </p:notesMasterIdLst>
  <p:handoutMasterIdLst>
    <p:handoutMasterId r:id="rId27"/>
  </p:handoutMasterIdLst>
  <p:sldIdLst>
    <p:sldId id="562" r:id="rId2"/>
    <p:sldId id="563" r:id="rId3"/>
    <p:sldId id="564" r:id="rId4"/>
    <p:sldId id="565" r:id="rId5"/>
    <p:sldId id="567" r:id="rId6"/>
    <p:sldId id="608" r:id="rId7"/>
    <p:sldId id="609" r:id="rId8"/>
    <p:sldId id="610" r:id="rId9"/>
    <p:sldId id="605" r:id="rId10"/>
    <p:sldId id="580" r:id="rId11"/>
    <p:sldId id="582" r:id="rId12"/>
    <p:sldId id="583" r:id="rId13"/>
    <p:sldId id="584" r:id="rId14"/>
    <p:sldId id="585" r:id="rId15"/>
    <p:sldId id="586" r:id="rId16"/>
    <p:sldId id="587" r:id="rId17"/>
    <p:sldId id="602" r:id="rId18"/>
    <p:sldId id="589" r:id="rId19"/>
    <p:sldId id="581" r:id="rId20"/>
    <p:sldId id="611" r:id="rId21"/>
    <p:sldId id="593" r:id="rId22"/>
    <p:sldId id="604" r:id="rId23"/>
    <p:sldId id="591" r:id="rId24"/>
    <p:sldId id="590" r:id="rId25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7DAF9"/>
    <a:srgbClr val="006600"/>
    <a:srgbClr val="002060"/>
    <a:srgbClr val="0066FF"/>
    <a:srgbClr val="FF0000"/>
    <a:srgbClr val="FBC5DC"/>
    <a:srgbClr val="7EAAF2"/>
    <a:srgbClr val="96B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600" autoAdjust="0"/>
    <p:restoredTop sz="95501" autoAdjust="0"/>
  </p:normalViewPr>
  <p:slideViewPr>
    <p:cSldViewPr>
      <p:cViewPr varScale="1">
        <p:scale>
          <a:sx n="85" d="100"/>
          <a:sy n="85" d="100"/>
        </p:scale>
        <p:origin x="9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B140A-E285-4FB9-99CE-95D6FB2B8B5B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371019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9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1EF79-398D-4F82-8C70-A82F97FED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1516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1"/>
            <a:ext cx="2919565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634" y="1"/>
            <a:ext cx="2919565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851C6C-6951-4995-B2B8-9448FBB93096}" type="datetimeFigureOut">
              <a:rPr lang="en-GB"/>
              <a:pPr>
                <a:defRPr/>
              </a:pPr>
              <a:t>18/02/2015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271" y="4685715"/>
            <a:ext cx="5389239" cy="44414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" y="9371413"/>
            <a:ext cx="2919565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634" y="9371413"/>
            <a:ext cx="2919565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5068266-6E6A-4AFE-9445-E925252C1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1597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12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619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456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220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76E6E-BA05-4A7D-89FA-83393E4928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15F6E-CA41-4143-8C60-6E02CEB70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7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C2E31-E94F-4A61-A574-C57845C4523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BE6B-3C0C-4685-B20E-56060BAA3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09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BD7F1-2FB1-49BA-B2D5-EDA8870B60B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A823E-F212-432B-9B6E-6551F2A287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772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9" y="214314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39669-0D9C-421F-B85B-D5FEAFB28296}" type="datetime1">
              <a:rPr lang="ru-RU" smtClean="0"/>
              <a:t>18.02.2015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EBC56-BF31-499A-876E-8E489A30C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08058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A78EE-8A6B-4559-9503-B759DDFB208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7EB64-85BE-45FC-BD07-7DD48FEBE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646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648DC-7086-4107-A082-729ADD05CC0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E5DAD-FF19-44A1-9C01-73900EF0E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22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D5FD7-ED90-4F0E-88D6-527CC58708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CC8E-9DBA-4D3F-AE5C-D21FD67F9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47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EFAA9-8109-446A-ACD5-2F5D100FF9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8A134-94E9-46B8-AD46-CFFEBDF81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4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2CDE8-9A6D-4BDC-8DE1-EEB7C280DB9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94CC-CC48-4D92-9516-1D658AA4F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89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752BB-B2FD-401B-B2E9-92E1E41BA85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3248-1229-42A2-9C3B-6FEF9C438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4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4B36-E271-4985-9F88-18392F10F7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ABB4A-1E6B-4D62-A60C-A4573526F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9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CDDE3-6BA5-4A19-AA00-AE896C3972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A876F-3294-4B11-B9F1-38D39FAAF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19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409FAA-7829-4053-BBC0-7A8AD2B3BAE8}" type="datetime1">
              <a:rPr lang="ru-RU" smtClean="0">
                <a:solidFill>
                  <a:prstClr val="black">
                    <a:tint val="75000"/>
                  </a:prstClr>
                </a:solidFill>
                <a:cs typeface="+mn-cs"/>
              </a:rPr>
              <a:t>18.02.2015</a:t>
            </a:fld>
            <a:endParaRPr lang="ru-RU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A31AAD3-6D53-49B7-AC97-FDD4617CE309}" type="slidenum">
              <a:rPr lang="ru-RU">
                <a:cs typeface="+mn-cs"/>
              </a:rPr>
              <a:pPr>
                <a:defRPr/>
              </a:pPr>
              <a:t>‹#›</a:t>
            </a:fld>
            <a:endParaRPr lang="ru-RU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578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00" r:id="rId1"/>
    <p:sldLayoutId id="2147488801" r:id="rId2"/>
    <p:sldLayoutId id="2147488802" r:id="rId3"/>
    <p:sldLayoutId id="2147488803" r:id="rId4"/>
    <p:sldLayoutId id="2147488804" r:id="rId5"/>
    <p:sldLayoutId id="2147488805" r:id="rId6"/>
    <p:sldLayoutId id="2147488806" r:id="rId7"/>
    <p:sldLayoutId id="2147488807" r:id="rId8"/>
    <p:sldLayoutId id="2147488808" r:id="rId9"/>
    <p:sldLayoutId id="2147488809" r:id="rId10"/>
    <p:sldLayoutId id="2147488810" r:id="rId11"/>
    <p:sldLayoutId id="214748881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90;&#1088;&#1072;&#1085;&#1089;&#1087;&#1086;&#1088;&#1090;!R3C1:R21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4;&#1041;&#1050;!R3C1:R16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3;&#1055;&#1048;&#1048;&#1056;!R4C1:R18C6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72;&#1075;&#1088;&#1086;&#1073;&#1080;&#1079;&#1085;&#1077;&#1089;!R3C2:R29C36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56;&#1056;!R5C3:R19C9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0;&#1082;&#1073;&#1091;&#1083;&#1072;&#1082;!R5C2:R18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4;&#1046;!R3C1:R22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52;&#1057;&#1046;&#1057;!R5C2:R25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52;&#1054;&#1053;&#1054;!R3C1:R12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60;&#1053;&#1041;!R3C1:R23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52;&#1072;&#1082;&#1088;&#1086;50!R3C1:R16C31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69;&#1050;&#1057;&#1055;&#1054;!R4C1:R13C8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5;&#1091;&#1088;&#1083;&#1099;%20&#1085;&#1072;&#1089;&#1090;!R3C1:R22C10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90;&#1088;&#1072;&#1085;&#1089;&#1092;&#1077;&#1088;&#1090;&#1099;!R3C1:R20C6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0;&#1089;&#1090;&#1072;&#1085;&#1072;!R3C1:R18C7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0;&#1083;&#1084;&#1072;&#1090;&#1099;!R3C1:R22C7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56;&#1099;&#1078;&#1080;&#1082;!R3C1:R35C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7;&#1088;&#1086;&#1092;&#1072;&#1082;&#1090;&#1086;&#1088;!R5C1:R13C2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7;&#1088;&#1077;&#1076;&#1083;&#1086;&#1078;&#1077;&#1085;&#1080;&#1103;%20!R5C1:R10C2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emf"/><Relationship Id="rId4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9;&#1086;&#1094;!R4C2:R20C2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9;&#1086;&#1082;&#1088;&#1072;&#1097;&#1077;&#1085;%20&#1089;&#1086;&#1094;!R13C1:R29C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44;&#1050;&#1047;!R2C1:R8C4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an_nb\Desktop\&#1042;%20&#1052;&#1040;&#1046;&#1048;&#1051;&#1048;&#1057;\16.02.15\&#1057;&#1083;&#1072;&#1081;&#1076;&#1099;%20&#1052;&#1072;&#1078;&#1080;&#1083;&#1080;&#1089;%2016.02.&#1082;&#1072;&#1079;.xls!&#1089;&#1086;&#1082;&#1088;&#1072;&#1097;%20&#1089;&#1086;&#1094;!R4C1:R32C4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14"/>
          <p:cNvSpPr>
            <a:spLocks noChangeArrowheads="1"/>
          </p:cNvSpPr>
          <p:nvPr/>
        </p:nvSpPr>
        <p:spPr bwMode="auto">
          <a:xfrm>
            <a:off x="0" y="0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	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0" y="0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	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85201" y="1971581"/>
            <a:ext cx="777686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</a:t>
            </a:r>
            <a:r>
              <a:rPr lang="kk-KZ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лған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нақтылау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ru-RU" sz="3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99592" y="2204864"/>
            <a:ext cx="7688262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85201" y="3717032"/>
            <a:ext cx="7645400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9" descr="12977676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9228" y="4443416"/>
            <a:ext cx="2644775" cy="241458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-294595" y="6309320"/>
            <a:ext cx="9883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Астана,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44069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292"/>
            <a:ext cx="8686800" cy="896428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Қазақстан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Республикасы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көлік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жүйесінің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инфрақұрылымын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дамытудың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және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ықпалдастырудың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2020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жылға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дейінгі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мемлекеттік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бағдарламасы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908720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6489"/>
              </p:ext>
            </p:extLst>
          </p:nvPr>
        </p:nvGraphicFramePr>
        <p:xfrm>
          <a:off x="179512" y="1124744"/>
          <a:ext cx="8856984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99" name="Worksheet" r:id="rId3" imgW="18421485" imgH="8296185" progId="Excel.Sheet.8">
                  <p:link updateAutomatic="1"/>
                </p:oleObj>
              </mc:Choice>
              <mc:Fallback>
                <p:oleObj name="Worksheet" r:id="rId3" imgW="18421485" imgH="829618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1124744"/>
                        <a:ext cx="8856984" cy="540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29835" y="908720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96014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65" y="202630"/>
            <a:ext cx="8229600" cy="418058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Бизнестің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жол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картасы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764704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209422"/>
              </p:ext>
            </p:extLst>
          </p:nvPr>
        </p:nvGraphicFramePr>
        <p:xfrm>
          <a:off x="134938" y="1057275"/>
          <a:ext cx="9036050" cy="506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4" name="Worksheet" r:id="rId3" imgW="30727785" imgH="15887700" progId="Excel.Sheet.8">
                  <p:link updateAutomatic="1"/>
                </p:oleObj>
              </mc:Choice>
              <mc:Fallback>
                <p:oleObj name="Worksheet" r:id="rId3" imgW="30727785" imgH="1588770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938" y="1057275"/>
                        <a:ext cx="9036050" cy="506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31730" y="787279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530012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870"/>
            <a:ext cx="9144000" cy="873850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Қазақстан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Республикасын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индустриялық-инновациялық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дамытудың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2019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жылдарға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арналған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мемлекеттік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бағдарламасы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(ИИДМБ-2)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165" y="6480416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908720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428377"/>
              </p:ext>
            </p:extLst>
          </p:nvPr>
        </p:nvGraphicFramePr>
        <p:xfrm>
          <a:off x="179512" y="1174750"/>
          <a:ext cx="8831138" cy="484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11" name="Worksheet" r:id="rId3" imgW="15563985" imgH="7248615" progId="Excel.Sheet.8">
                  <p:link updateAutomatic="1"/>
                </p:oleObj>
              </mc:Choice>
              <mc:Fallback>
                <p:oleObj name="Worksheet" r:id="rId3" imgW="15563985" imgH="724861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1174750"/>
                        <a:ext cx="8831138" cy="4846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49608" y="908720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640406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298173"/>
              </p:ext>
            </p:extLst>
          </p:nvPr>
        </p:nvGraphicFramePr>
        <p:xfrm>
          <a:off x="251520" y="869547"/>
          <a:ext cx="8690590" cy="5786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88" name="Worksheet" r:id="rId3" imgW="13173143" imgH="8772525" progId="Excel.Sheet.8">
                  <p:link updateAutomatic="1"/>
                </p:oleObj>
              </mc:Choice>
              <mc:Fallback>
                <p:oleObj name="Worksheet" r:id="rId3" imgW="13173143" imgH="877252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869547"/>
                        <a:ext cx="8690590" cy="57869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62598" cy="432047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Агробизнес-2020"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99891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620688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831730" y="620688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/>
              <a:t>м</a:t>
            </a:r>
            <a:r>
              <a:rPr lang="ru-RU" sz="1200" i="1" dirty="0" smtClean="0"/>
              <a:t>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700955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kk-KZ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"Өңірлерді дамытудың 2020 жылға дейінгі бағдарламасы"</a:t>
            </a:r>
            <a:endParaRPr lang="ru-RU" sz="1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836712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831730" y="870378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367303"/>
              </p:ext>
            </p:extLst>
          </p:nvPr>
        </p:nvGraphicFramePr>
        <p:xfrm>
          <a:off x="179388" y="1149350"/>
          <a:ext cx="8839200" cy="53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68" name="Worksheet" r:id="rId3" imgW="7686743" imgH="4324260" progId="Excel.Sheet.8">
                  <p:link updateAutomatic="1"/>
                </p:oleObj>
              </mc:Choice>
              <mc:Fallback>
                <p:oleObj name="Worksheet" r:id="rId3" imgW="7686743" imgH="432426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1149350"/>
                        <a:ext cx="8839200" cy="534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652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69269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33961" y="188640"/>
            <a:ext cx="8229600" cy="552476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"А</a:t>
            </a:r>
            <a:r>
              <a:rPr lang="kk-KZ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қбұлақ"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2011-2020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жылдарға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816193"/>
              </p:ext>
            </p:extLst>
          </p:nvPr>
        </p:nvGraphicFramePr>
        <p:xfrm>
          <a:off x="179513" y="989013"/>
          <a:ext cx="8747364" cy="524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15" name="Worksheet" r:id="rId3" imgW="8296343" imgH="4876890" progId="Excel.Sheet.8">
                  <p:link updateAutomatic="1"/>
                </p:oleObj>
              </mc:Choice>
              <mc:Fallback>
                <p:oleObj name="Worksheet" r:id="rId3" imgW="8296343" imgH="487689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3" y="989013"/>
                        <a:ext cx="8747364" cy="524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16497" y="696122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015877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548680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46011" y="23989"/>
            <a:ext cx="8229600" cy="552769"/>
          </a:xfrm>
        </p:spPr>
        <p:txBody>
          <a:bodyPr/>
          <a:lstStyle/>
          <a:p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Қо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лжетімді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тұрғын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үй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2020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31730" y="559713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371311"/>
              </p:ext>
            </p:extLst>
          </p:nvPr>
        </p:nvGraphicFramePr>
        <p:xfrm>
          <a:off x="179388" y="764704"/>
          <a:ext cx="876300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39" name="Worksheet" r:id="rId3" imgW="8601143" imgH="7267485" progId="Excel.Sheet.8">
                  <p:link updateAutomatic="1"/>
                </p:oleObj>
              </mc:Choice>
              <mc:Fallback>
                <p:oleObj name="Worksheet" r:id="rId3" imgW="8601143" imgH="726748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764704"/>
                        <a:ext cx="8763000" cy="594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0785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162" y="30235"/>
            <a:ext cx="8579296" cy="596789"/>
          </a:xfrm>
        </p:spPr>
        <p:txBody>
          <a:bodyPr/>
          <a:lstStyle/>
          <a:p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2011-2020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жылдары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тұрғын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үй-комуналдық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шаруашылығын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жаңғырту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6905" y="6517047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620688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934922"/>
              </p:ext>
            </p:extLst>
          </p:nvPr>
        </p:nvGraphicFramePr>
        <p:xfrm>
          <a:off x="179511" y="908720"/>
          <a:ext cx="8762599" cy="568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63" name="Worksheet" r:id="rId3" imgW="8191500" imgH="5305515" progId="Excel.Sheet.8">
                  <p:link updateAutomatic="1"/>
                </p:oleObj>
              </mc:Choice>
              <mc:Fallback>
                <p:oleObj name="Worksheet" r:id="rId3" imgW="8191500" imgH="530551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1" y="908720"/>
                        <a:ext cx="8762599" cy="568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16497" y="620688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327343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576288"/>
          </a:xfrm>
        </p:spPr>
        <p:txBody>
          <a:bodyPr/>
          <a:lstStyle/>
          <a:p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Моноқалаларды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764704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90503"/>
              </p:ext>
            </p:extLst>
          </p:nvPr>
        </p:nvGraphicFramePr>
        <p:xfrm>
          <a:off x="234950" y="1052513"/>
          <a:ext cx="8797925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3" name="Worksheet" r:id="rId3" imgW="21059843" imgH="9382035" progId="Excel.Sheet.8">
                  <p:link updateAutomatic="1"/>
                </p:oleObj>
              </mc:Choice>
              <mc:Fallback>
                <p:oleObj name="Worksheet" r:id="rId3" imgW="21059843" imgH="938203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950" y="1052513"/>
                        <a:ext cx="8797925" cy="432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31730" y="790877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119127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420" y="39111"/>
            <a:ext cx="9036496" cy="638944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Самұрық-Қазына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 ҰӘҚ" АҚ-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шығыстары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504868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69269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831730" y="692696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9430"/>
              </p:ext>
            </p:extLst>
          </p:nvPr>
        </p:nvGraphicFramePr>
        <p:xfrm>
          <a:off x="178197" y="969695"/>
          <a:ext cx="8763913" cy="5699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20" name="Worksheet" r:id="rId3" imgW="14792257" imgH="7553235" progId="Excel.Sheet.8">
                  <p:link updateAutomatic="1"/>
                </p:oleObj>
              </mc:Choice>
              <mc:Fallback>
                <p:oleObj name="Worksheet" r:id="rId3" imgW="14792257" imgH="755323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8197" y="969695"/>
                        <a:ext cx="8763913" cy="5699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552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0" y="0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	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51356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/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егізгі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макроэкономикалық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көрсеткіштер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01890" y="764704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767540"/>
              </p:ext>
            </p:extLst>
          </p:nvPr>
        </p:nvGraphicFramePr>
        <p:xfrm>
          <a:off x="201890" y="908721"/>
          <a:ext cx="8762598" cy="5124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5" name="Worksheet" r:id="rId4" imgW="9772785" imgH="5695860" progId="Excel.Sheet.8">
                  <p:link updateAutomatic="1"/>
                </p:oleObj>
              </mc:Choice>
              <mc:Fallback>
                <p:oleObj name="Worksheet" r:id="rId4" imgW="9772785" imgH="569586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890" y="908721"/>
                        <a:ext cx="8762598" cy="51242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97463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18058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ЭКСПО-2017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халықаралық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көрмесі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80417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77210" y="764704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184439"/>
              </p:ext>
            </p:extLst>
          </p:nvPr>
        </p:nvGraphicFramePr>
        <p:xfrm>
          <a:off x="219075" y="1124744"/>
          <a:ext cx="8793163" cy="482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4" name="Worksheet" r:id="rId3" imgW="13649257" imgH="6762840" progId="Excel.Sheet.8">
                  <p:link updateAutomatic="1"/>
                </p:oleObj>
              </mc:Choice>
              <mc:Fallback>
                <p:oleObj name="Worksheet" r:id="rId3" imgW="13649257" imgH="676284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075" y="1124744"/>
                        <a:ext cx="8793163" cy="482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31730" y="847745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503527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06905" y="649287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50202" y="69269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62543" y="44624"/>
            <a:ext cx="8898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Нұрлы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қезеңнің экономикалық саясатын жүргізудің және әрі қарай дамудың негізі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31730" y="692696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619356"/>
              </p:ext>
            </p:extLst>
          </p:nvPr>
        </p:nvGraphicFramePr>
        <p:xfrm>
          <a:off x="200025" y="965200"/>
          <a:ext cx="8864600" cy="570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1" name="Worksheet" r:id="rId3" imgW="16354357" imgH="10820490" progId="Excel.Sheet.8">
                  <p:link updateAutomatic="1"/>
                </p:oleObj>
              </mc:Choice>
              <mc:Fallback>
                <p:oleObj name="Worksheet" r:id="rId3" imgW="16354357" imgH="1082049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025" y="965200"/>
                        <a:ext cx="8864600" cy="570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75596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9544" y="0"/>
            <a:ext cx="8229600" cy="764704"/>
          </a:xfrm>
        </p:spPr>
        <p:txBody>
          <a:bodyPr/>
          <a:lstStyle/>
          <a:p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атқарушы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органдарға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нысаналы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трансферттер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01890" y="620688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304232"/>
              </p:ext>
            </p:extLst>
          </p:nvPr>
        </p:nvGraphicFramePr>
        <p:xfrm>
          <a:off x="201613" y="980728"/>
          <a:ext cx="8763000" cy="557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6" name="Worksheet" r:id="rId3" imgW="8191500" imgH="5943600" progId="Excel.Sheet.8">
                  <p:link updateAutomatic="1"/>
                </p:oleObj>
              </mc:Choice>
              <mc:Fallback>
                <p:oleObj name="Worksheet" r:id="rId3" imgW="8191500" imgH="594360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613" y="980728"/>
                        <a:ext cx="8763000" cy="557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41152" y="687016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529742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108" y="43467"/>
            <a:ext cx="8229600" cy="865253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жобалардың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9512" y="908720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008669"/>
              </p:ext>
            </p:extLst>
          </p:nvPr>
        </p:nvGraphicFramePr>
        <p:xfrm>
          <a:off x="153259" y="1196752"/>
          <a:ext cx="8788851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55" name="Worksheet" r:id="rId3" imgW="12430057" imgH="6619965" progId="Excel.Sheet.8">
                  <p:link updateAutomatic="1"/>
                </p:oleObj>
              </mc:Choice>
              <mc:Fallback>
                <p:oleObj name="Worksheet" r:id="rId3" imgW="12430057" imgH="661996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259" y="1196752"/>
                        <a:ext cx="8788851" cy="4968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31730" y="919753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3099845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62598" cy="883356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жобалардың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тізбесі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77423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908720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682074"/>
              </p:ext>
            </p:extLst>
          </p:nvPr>
        </p:nvGraphicFramePr>
        <p:xfrm>
          <a:off x="131361" y="1196752"/>
          <a:ext cx="8810749" cy="5040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8" name="Worksheet" r:id="rId3" imgW="13773285" imgH="6753135" progId="Excel.Sheet.8">
                  <p:link updateAutomatic="1"/>
                </p:oleObj>
              </mc:Choice>
              <mc:Fallback>
                <p:oleObj name="Worksheet" r:id="rId3" imgW="13773285" imgH="675313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361" y="1196752"/>
                        <a:ext cx="8810749" cy="5040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31730" y="919753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405996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0" y="0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	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07340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бюджеттің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параметрлері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79512" y="620688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52504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831730" y="640217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/>
              <a:t>м</a:t>
            </a:r>
            <a:r>
              <a:rPr lang="ru-RU" sz="1200" i="1" dirty="0" smtClean="0"/>
              <a:t>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717781"/>
              </p:ext>
            </p:extLst>
          </p:nvPr>
        </p:nvGraphicFramePr>
        <p:xfrm>
          <a:off x="179513" y="886880"/>
          <a:ext cx="8921912" cy="5775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8" name="Worksheet" r:id="rId4" imgW="10248900" imgH="8763090" progId="Excel.Sheet.8">
                  <p:link updateAutomatic="1"/>
                </p:oleObj>
              </mc:Choice>
              <mc:Fallback>
                <p:oleObj name="Worksheet" r:id="rId4" imgW="10248900" imgH="876309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513" y="886880"/>
                        <a:ext cx="8921912" cy="5775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93820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158"/>
            <a:ext cx="9144000" cy="817562"/>
          </a:xfrm>
        </p:spPr>
        <p:txBody>
          <a:bodyPr/>
          <a:lstStyle/>
          <a:p>
            <a:pPr eaLnBrk="1" hangingPunct="1"/>
            <a:r>
              <a:rPr lang="ru-RU" sz="2400" dirty="0"/>
              <a:t>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жылғы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республикалық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бюджет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кірістері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трансферттер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түсімдерінсіз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болжамының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жоспарға</a:t>
            </a: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қарағанда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өзгеруінің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факторлық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талдауы</a:t>
            </a:r>
            <a:endParaRPr lang="ru-RU" altLang="ru-RU" sz="1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altLang="ru-RU" sz="1200" smtClean="0"/>
              <a:t>	</a:t>
            </a:r>
            <a:endParaRPr lang="ru-RU" altLang="ru-RU" sz="2800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9512" y="105273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5454" y="6492875"/>
            <a:ext cx="2128546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367136"/>
              </p:ext>
            </p:extLst>
          </p:nvPr>
        </p:nvGraphicFramePr>
        <p:xfrm>
          <a:off x="192088" y="1157288"/>
          <a:ext cx="8782050" cy="544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7" name="Worksheet" r:id="rId3" imgW="8782185" imgH="6677115" progId="Excel.Sheet.8">
                  <p:link updateAutomatic="1"/>
                </p:oleObj>
              </mc:Choice>
              <mc:Fallback>
                <p:oleObj name="Worksheet" r:id="rId3" imgW="8782185" imgH="667711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088" y="1157288"/>
                        <a:ext cx="8782050" cy="544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26065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3341688" y="45423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 dirty="0">
                <a:cs typeface="Times New Roman" pitchFamily="18" charset="0"/>
              </a:rPr>
              <a:t>	</a:t>
            </a:r>
            <a:r>
              <a:rPr lang="ru-RU" sz="1100" dirty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92338" y="306896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262389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қысқартудың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бағыттары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512" y="105273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831730" y="1071478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/>
              <a:t>м</a:t>
            </a:r>
            <a:r>
              <a:rPr lang="ru-RU" sz="1200" i="1" dirty="0" smtClean="0"/>
              <a:t>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475377"/>
              </p:ext>
            </p:extLst>
          </p:nvPr>
        </p:nvGraphicFramePr>
        <p:xfrm>
          <a:off x="219182" y="1340768"/>
          <a:ext cx="8722928" cy="4404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4" name="Worksheet" r:id="rId3" imgW="9506085" imgH="3952785" progId="Excel.Sheet.8">
                  <p:link updateAutomatic="1"/>
                </p:oleObj>
              </mc:Choice>
              <mc:Fallback>
                <p:oleObj name="Worksheet" r:id="rId3" imgW="9506085" imgH="3952785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182" y="1340768"/>
                        <a:ext cx="8722928" cy="4404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28465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070394"/>
              </p:ext>
            </p:extLst>
          </p:nvPr>
        </p:nvGraphicFramePr>
        <p:xfrm>
          <a:off x="218951" y="981813"/>
          <a:ext cx="8745537" cy="556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5" name="Worksheet" r:id="rId4" imgW="6658043" imgH="5143500" progId="Excel.Sheet.8">
                  <p:link updateAutomatic="1"/>
                </p:oleObj>
              </mc:Choice>
              <mc:Fallback>
                <p:oleObj name="Worksheet" r:id="rId4" imgW="6658043" imgH="514350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8951" y="981813"/>
                        <a:ext cx="8745537" cy="556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3341688" y="45423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	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43755"/>
            <a:ext cx="90776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бюджеттің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салаға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жұмсалатын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01890" y="69269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856423" y="724173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млн.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1103299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15"/>
          <p:cNvSpPr>
            <a:spLocks noChangeArrowheads="1"/>
          </p:cNvSpPr>
          <p:nvPr/>
        </p:nvSpPr>
        <p:spPr bwMode="auto">
          <a:xfrm>
            <a:off x="3341688" y="45423"/>
            <a:ext cx="1136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 dirty="0">
                <a:cs typeface="Times New Roman" pitchFamily="18" charset="0"/>
              </a:rPr>
              <a:t>	</a:t>
            </a:r>
            <a:r>
              <a:rPr lang="ru-RU" sz="1100" dirty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34779"/>
            <a:ext cx="914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саладағы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шығыстардың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бағыттары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тетіктерді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</a:t>
            </a:r>
            <a:r>
              <a:rPr lang="kk-KZ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әне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01890" y="836712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492874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854108" y="850103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305978"/>
              </p:ext>
            </p:extLst>
          </p:nvPr>
        </p:nvGraphicFramePr>
        <p:xfrm>
          <a:off x="201891" y="1140492"/>
          <a:ext cx="8762598" cy="547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66" name="Worksheet" r:id="rId4" imgW="10506143" imgH="7391490" progId="Excel.Sheet.8">
                  <p:link updateAutomatic="1"/>
                </p:oleObj>
              </mc:Choice>
              <mc:Fallback>
                <p:oleObj name="Worksheet" r:id="rId4" imgW="10506143" imgH="739149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891" y="1140492"/>
                        <a:ext cx="8762598" cy="547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8398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366732"/>
              </p:ext>
            </p:extLst>
          </p:nvPr>
        </p:nvGraphicFramePr>
        <p:xfrm>
          <a:off x="201613" y="908721"/>
          <a:ext cx="8763000" cy="588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93" name="Worksheet" r:id="rId3" imgW="12420600" imgH="7829550" progId="Excel.Sheet.8">
                  <p:link updateAutomatic="1"/>
                </p:oleObj>
              </mc:Choice>
              <mc:Fallback>
                <p:oleObj name="Worksheet" r:id="rId3" imgW="12420600" imgH="782955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613" y="908721"/>
                        <a:ext cx="8763000" cy="5881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04056"/>
          </a:xfrm>
        </p:spPr>
        <p:txBody>
          <a:bodyPr/>
          <a:lstStyle/>
          <a:p>
            <a:pPr>
              <a:defRPr/>
            </a:pP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Жұмыспен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қамтудың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жол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картасы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- 2020" </a:t>
            </a: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</a:t>
            </a:r>
            <a:r>
              <a:rPr lang="kk-KZ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ғдарламасын өзектендіру</a:t>
            </a:r>
            <a:endParaRPr lang="ru-RU" sz="1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10400" y="6480417"/>
            <a:ext cx="2133600" cy="365125"/>
          </a:xfrm>
        </p:spPr>
        <p:txBody>
          <a:bodyPr/>
          <a:lstStyle/>
          <a:p>
            <a:pPr>
              <a:defRPr/>
            </a:pPr>
            <a:fld id="{6E1094CC-CC48-4D92-9516-1D658AA4F0F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01890" y="764704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753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8389" y="83993"/>
            <a:ext cx="8229600" cy="1001685"/>
          </a:xfrm>
        </p:spPr>
        <p:txBody>
          <a:bodyPr/>
          <a:lstStyle/>
          <a:p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жылды</a:t>
            </a:r>
            <a:r>
              <a:rPr lang="kk-KZ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ң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 </a:t>
            </a:r>
            <a:r>
              <a:rPr lang="kk-KZ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қаңтарына ә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леуметтік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саланың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жаңа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бастамаларын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іске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асыру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мерзімдерін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ауыстыру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97151" y="6492875"/>
            <a:ext cx="2133600" cy="365125"/>
          </a:xfrm>
        </p:spPr>
        <p:txBody>
          <a:bodyPr/>
          <a:lstStyle/>
          <a:p>
            <a:pPr>
              <a:defRPr/>
            </a:pPr>
            <a:fld id="{D68EBC56-BF31-499A-876E-8E489A30C3A4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1890" y="1052736"/>
            <a:ext cx="8762598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854108" y="1135777"/>
            <a:ext cx="1110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/>
              <a:t>млрд. те</a:t>
            </a:r>
            <a:r>
              <a:rPr lang="kk-KZ" sz="1200" i="1" dirty="0" smtClean="0"/>
              <a:t>ң</a:t>
            </a:r>
            <a:r>
              <a:rPr lang="ru-RU" sz="1200" i="1" dirty="0" err="1" smtClean="0"/>
              <a:t>ге</a:t>
            </a:r>
            <a:endParaRPr lang="ru-RU" sz="1200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62787"/>
              </p:ext>
            </p:extLst>
          </p:nvPr>
        </p:nvGraphicFramePr>
        <p:xfrm>
          <a:off x="201890" y="1412776"/>
          <a:ext cx="8762723" cy="4364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31" name="Worksheet" r:id="rId3" imgW="9458257" imgH="4629150" progId="Excel.Sheet.8">
                  <p:link updateAutomatic="1"/>
                </p:oleObj>
              </mc:Choice>
              <mc:Fallback>
                <p:oleObj name="Worksheet" r:id="rId3" imgW="9458257" imgH="462915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890" y="1412776"/>
                        <a:ext cx="8762723" cy="43642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58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15809</TotalTime>
  <Words>320</Words>
  <Application>Microsoft Office PowerPoint</Application>
  <PresentationFormat>Экран (4:3)</PresentationFormat>
  <Paragraphs>77</Paragraphs>
  <Slides>24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Связи</vt:lpstr>
      </vt:variant>
      <vt:variant>
        <vt:i4>23</vt:i4>
      </vt:variant>
      <vt:variant>
        <vt:lpstr>Заголовки слайдов</vt:lpstr>
      </vt:variant>
      <vt:variant>
        <vt:i4>24</vt:i4>
      </vt:variant>
    </vt:vector>
  </HeadingPairs>
  <TitlesOfParts>
    <vt:vector size="51" baseType="lpstr">
      <vt:lpstr>Arial</vt:lpstr>
      <vt:lpstr>Calibri</vt:lpstr>
      <vt:lpstr>Times New Roman</vt:lpstr>
      <vt:lpstr>Тема Office</vt:lpstr>
      <vt:lpstr>C:\Users\maman_nb\Desktop\В МАЖИЛИС\16.02.15\Слайды Мажилис 16.02.каз.xls!Макро50!R3C1:R16C31</vt:lpstr>
      <vt:lpstr>C:\Users\maman_nb\Desktop\В МАЖИЛИС\16.02.15\Слайды Мажилис 16.02.каз.xls!Рыжик!R3C1:R35C5</vt:lpstr>
      <vt:lpstr>C:\Users\maman_nb\Desktop\В МАЖИЛИС\16.02.15\Слайды Мажилис 16.02.каз.xls!профактор!R5C1:R13C2</vt:lpstr>
      <vt:lpstr>C:\Users\maman_nb\Desktop\В МАЖИЛИС\16.02.15\Слайды Мажилис 16.02.каз.xls!предложения !R5C1:R10C2</vt:lpstr>
      <vt:lpstr>C:\Users\maman_nb\Desktop\В МАЖИЛИС\16.02.15\Слайды Мажилис 16.02.каз.xls!соц!R4C2:R20C22</vt:lpstr>
      <vt:lpstr>C:\Users\maman_nb\Desktop\В МАЖИЛИС\16.02.15\Слайды Мажилис 16.02.каз.xls!сокращен соц!R13C1:R29C4</vt:lpstr>
      <vt:lpstr>C:\Users\maman_nb\Desktop\В МАЖИЛИС\16.02.15\Слайды Мажилис 16.02.каз.xls!ДКЗ!R2C1:R8C4</vt:lpstr>
      <vt:lpstr>C:\Users\maman_nb\Desktop\В МАЖИЛИС\16.02.15\Слайды Мажилис 16.02.каз.xls!сокращ соц!R4C1:R32C4</vt:lpstr>
      <vt:lpstr>C:\Users\maman_nb\Desktop\В МАЖИЛИС\16.02.15\Слайды Мажилис 16.02.каз.xls!транспорт!R3C1:R21C8</vt:lpstr>
      <vt:lpstr>C:\Users\maman_nb\Desktop\В МАЖИЛИС\16.02.15\Слайды Мажилис 16.02.каз.xls!ДБК!R3C1:R16C8</vt:lpstr>
      <vt:lpstr>C:\Users\maman_nb\Desktop\В МАЖИЛИС\16.02.15\Слайды Мажилис 16.02.каз.xls!ГПИИР!R4C1:R18C6</vt:lpstr>
      <vt:lpstr>C:\Users\maman_nb\Desktop\В МАЖИЛИС\16.02.15\Слайды Мажилис 16.02.каз.xls!агробизнес!R3C2:R29C36</vt:lpstr>
      <vt:lpstr>C:\Users\maman_nb\Desktop\В МАЖИЛИС\16.02.15\Слайды Мажилис 16.02.каз.xls!РР!R5C3:R19C9</vt:lpstr>
      <vt:lpstr>C:\Users\maman_nb\Desktop\В МАЖИЛИС\16.02.15\Слайды Мажилис 16.02.каз.xls!Акбулак!R5C2:R18C8</vt:lpstr>
      <vt:lpstr>C:\Users\maman_nb\Desktop\В МАЖИЛИС\16.02.15\Слайды Мажилис 16.02.каз.xls!ДЖ!R3C1:R22C8</vt:lpstr>
      <vt:lpstr>C:\Users\maman_nb\Desktop\В МАЖИЛИС\16.02.15\Слайды Мажилис 16.02.каз.xls!МСЖС!R5C2:R25C8</vt:lpstr>
      <vt:lpstr>C:\Users\maman_nb\Desktop\В МАЖИЛИС\16.02.15\Слайды Мажилис 16.02.каз.xls!МОНО!R3C1:R12C8</vt:lpstr>
      <vt:lpstr>C:\Users\maman_nb\Desktop\В МАЖИЛИС\16.02.15\Слайды Мажилис 16.02.каз.xls!ФНБ!R3C1:R23C8</vt:lpstr>
      <vt:lpstr>C:\Users\maman_nb\Desktop\В МАЖИЛИС\16.02.15\Слайды Мажилис 16.02.каз.xls!ЭКСПО!R4C1:R13C8</vt:lpstr>
      <vt:lpstr>C:\Users\maman_nb\Desktop\В МАЖИЛИС\16.02.15\Слайды Мажилис 16.02.каз.xls!нурлы наст!R3C1:R22C10</vt:lpstr>
      <vt:lpstr>C:\Users\maman_nb\Desktop\В МАЖИЛИС\16.02.15\Слайды Мажилис 16.02.каз.xls!трансферты!R3C1:R20C6</vt:lpstr>
      <vt:lpstr>C:\Users\maman_nb\Desktop\В МАЖИЛИС\16.02.15\Слайды Мажилис 16.02.каз.xls!Астана!R3C1:R18C7</vt:lpstr>
      <vt:lpstr>C:\Users\maman_nb\Desktop\В МАЖИЛИС\16.02.15\Слайды Мажилис 16.02.каз.xls!Алматы!R3C1:R22C7</vt:lpstr>
      <vt:lpstr>Презентация PowerPoint</vt:lpstr>
      <vt:lpstr>Презентация PowerPoint</vt:lpstr>
      <vt:lpstr>Презентация PowerPoint</vt:lpstr>
      <vt:lpstr> 2015 жылғы республикалық бюджет кірістері (трансферттер түсімдерінсіз)  болжамының жоспарға қарағанда өзгеруінің факторлық талдауы</vt:lpstr>
      <vt:lpstr>Презентация PowerPoint</vt:lpstr>
      <vt:lpstr>Презентация PowerPoint</vt:lpstr>
      <vt:lpstr>Презентация PowerPoint</vt:lpstr>
      <vt:lpstr>"Жұмыспен қамтудың жол картасы - 2020" бағдарламасын өзектендіру</vt:lpstr>
      <vt:lpstr>2016 жылдың 1 қаңтарына әлеуметтік саланың жаңа бастамаларын іске асыру мерзімдерін ауыстыру </vt:lpstr>
      <vt:lpstr>"Қазақстан Республикасы көлік жүйесінің инфрақұрылымын дамытудың және ықпалдастырудың 2020 жылға дейінгі мемлекеттік бағдарламасы"</vt:lpstr>
      <vt:lpstr>"Бизнестің жол картасы 2020"</vt:lpstr>
      <vt:lpstr>"Қазақстан Республикасын индустриялық-инновациялық дамытудың  2015 – 2019 жылдарға арналған мемлекеттік бағдарламасы" (ИИДМБ-2)</vt:lpstr>
      <vt:lpstr>"Агробизнес-2020"</vt:lpstr>
      <vt:lpstr>"Өңірлерді дамытудың 2020 жылға дейінгі бағдарламасы"</vt:lpstr>
      <vt:lpstr>"Ақбұлақ" 2011-2020 жылдарға</vt:lpstr>
      <vt:lpstr>"Қолжетімді тұрғын үй – 2020"</vt:lpstr>
      <vt:lpstr>"2011-2020 жылдары тұрғын үй-комуналдық шаруашылығын жаңғырту"</vt:lpstr>
      <vt:lpstr>Моноқалаларды дамыту іс-шаралары </vt:lpstr>
      <vt:lpstr>"Самұрық-Қазына" ҰӘҚ" АҚ-ның шығыстары </vt:lpstr>
      <vt:lpstr>"ЭКСПО-2017" халықаралық көрмесі</vt:lpstr>
      <vt:lpstr>Презентация PowerPoint</vt:lpstr>
      <vt:lpstr>Жергілікті атқарушы органдарға нысаналы трансферттер </vt:lpstr>
      <vt:lpstr>Астана қаласы бойынша бюджеттік инвестициялық  жобалардың тізбесі </vt:lpstr>
      <vt:lpstr>Алматы қаласы бойынша бюджеттік инвестициялық  жобалардың тізбесі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ЌАЗАЌСТАН РЕСПУБЛИКАСЫ ЭКОНОМИКА ЖЈНЕ БЮДЖЕТТІК ЖОСПАРЛАУ МИНИСТРЛІГІНІЅ КЕЅЕЙТІЛГЕН АЛЌА ОТЫРЫСЫ</dc:title>
  <dc:creator>President</dc:creator>
  <cp:lastModifiedBy>Назым Маман</cp:lastModifiedBy>
  <cp:revision>2275</cp:revision>
  <cp:lastPrinted>2015-02-18T08:39:57Z</cp:lastPrinted>
  <dcterms:created xsi:type="dcterms:W3CDTF">2013-02-11T03:38:41Z</dcterms:created>
  <dcterms:modified xsi:type="dcterms:W3CDTF">2015-02-18T13:27:20Z</dcterms:modified>
</cp:coreProperties>
</file>