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399" r:id="rId2"/>
    <p:sldId id="420" r:id="rId3"/>
    <p:sldId id="431" r:id="rId4"/>
    <p:sldId id="411" r:id="rId5"/>
    <p:sldId id="432" r:id="rId6"/>
    <p:sldId id="423" r:id="rId7"/>
    <p:sldId id="410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F8527AE4-D3F3-4395-866C-65E05C2C7029}">
          <p14:sldIdLst>
            <p14:sldId id="399"/>
            <p14:sldId id="420"/>
            <p14:sldId id="431"/>
            <p14:sldId id="411"/>
            <p14:sldId id="432"/>
            <p14:sldId id="423"/>
            <p14:sldId id="41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9824" autoAdjust="0"/>
  </p:normalViewPr>
  <p:slideViewPr>
    <p:cSldViewPr snapToGrid="0">
      <p:cViewPr>
        <p:scale>
          <a:sx n="80" d="100"/>
          <a:sy n="80" d="100"/>
        </p:scale>
        <p:origin x="-204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4F1D28-1AE7-433B-AA70-774FE181BE2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7D4337-1ECD-4372-8C20-8A38B819338C}">
      <dgm:prSet phldrT="[Текст]"/>
      <dgm:spPr/>
      <dgm:t>
        <a:bodyPr/>
        <a:lstStyle/>
        <a:p>
          <a:r>
            <a:rPr lang="ru-RU" dirty="0" smtClean="0"/>
            <a:t>1 </a:t>
          </a:r>
          <a:r>
            <a:rPr lang="ru-RU" dirty="0" err="1" smtClean="0"/>
            <a:t>кезең</a:t>
          </a:r>
          <a:endParaRPr lang="ru-RU" dirty="0"/>
        </a:p>
      </dgm:t>
    </dgm:pt>
    <dgm:pt modelId="{67EF059F-2E11-439B-97D5-08ADF88A2B83}" type="parTrans" cxnId="{6952C5C0-CE78-4F62-8EF7-ED0EB041F661}">
      <dgm:prSet/>
      <dgm:spPr/>
      <dgm:t>
        <a:bodyPr/>
        <a:lstStyle/>
        <a:p>
          <a:endParaRPr lang="ru-RU"/>
        </a:p>
      </dgm:t>
    </dgm:pt>
    <dgm:pt modelId="{5A46CF20-B0A2-4B43-9543-B75DD271DAC3}" type="sibTrans" cxnId="{6952C5C0-CE78-4F62-8EF7-ED0EB041F661}">
      <dgm:prSet/>
      <dgm:spPr/>
      <dgm:t>
        <a:bodyPr/>
        <a:lstStyle/>
        <a:p>
          <a:endParaRPr lang="ru-RU"/>
        </a:p>
      </dgm:t>
    </dgm:pt>
    <dgm:pt modelId="{62DABECF-59B8-4241-B3D5-A34DAFE0C308}">
      <dgm:prSet phldrT="[Текст]"/>
      <dgm:spPr/>
      <dgm:t>
        <a:bodyPr/>
        <a:lstStyle/>
        <a:p>
          <a:r>
            <a:rPr lang="ru-RU" dirty="0" smtClean="0"/>
            <a:t>3 </a:t>
          </a:r>
          <a:r>
            <a:rPr lang="ru-RU" dirty="0" err="1" smtClean="0"/>
            <a:t>кезең</a:t>
          </a:r>
          <a:endParaRPr lang="ru-RU" dirty="0"/>
        </a:p>
      </dgm:t>
    </dgm:pt>
    <dgm:pt modelId="{3BFF7486-E503-4D66-A727-790C3F27C8EC}" type="parTrans" cxnId="{7A6AC147-1B07-4C9D-BDE2-7CA344533422}">
      <dgm:prSet/>
      <dgm:spPr/>
      <dgm:t>
        <a:bodyPr/>
        <a:lstStyle/>
        <a:p>
          <a:endParaRPr lang="ru-RU"/>
        </a:p>
      </dgm:t>
    </dgm:pt>
    <dgm:pt modelId="{0320DCD4-F34C-46BD-B425-16BBB70F34BD}" type="sibTrans" cxnId="{7A6AC147-1B07-4C9D-BDE2-7CA344533422}">
      <dgm:prSet/>
      <dgm:spPr/>
      <dgm:t>
        <a:bodyPr/>
        <a:lstStyle/>
        <a:p>
          <a:endParaRPr lang="ru-RU"/>
        </a:p>
      </dgm:t>
    </dgm:pt>
    <dgm:pt modelId="{AAFC66B5-FA73-49A9-8182-8B7A2AFD09E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Қ</a:t>
          </a:r>
          <a:r>
            <a:rPr lang="kk-KZ" sz="19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ажетті өңдеуден өткен алтын құрамды шикі затты отандық қуатта аффинаждау</a:t>
          </a:r>
          <a:endParaRPr lang="ru-RU" sz="1800" dirty="0" smtClean="0"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62BD391B-EFE7-4A8D-AB7A-16F633622905}" type="parTrans" cxnId="{3898AA1E-22C6-44C3-BD4E-7C66277058E7}">
      <dgm:prSet/>
      <dgm:spPr/>
      <dgm:t>
        <a:bodyPr/>
        <a:lstStyle/>
        <a:p>
          <a:endParaRPr lang="ru-RU"/>
        </a:p>
      </dgm:t>
    </dgm:pt>
    <dgm:pt modelId="{EA9F9BB4-8586-4C9E-A543-1AA60A845C9A}" type="sibTrans" cxnId="{3898AA1E-22C6-44C3-BD4E-7C66277058E7}">
      <dgm:prSet/>
      <dgm:spPr/>
      <dgm:t>
        <a:bodyPr/>
        <a:lstStyle/>
        <a:p>
          <a:endParaRPr lang="ru-RU"/>
        </a:p>
      </dgm:t>
    </dgm:pt>
    <dgm:pt modelId="{3A765A78-E84B-486A-B804-B9F68C732DAD}">
      <dgm:prSet phldrT="[Текст]"/>
      <dgm:spPr/>
      <dgm:t>
        <a:bodyPr/>
        <a:lstStyle/>
        <a:p>
          <a:r>
            <a:rPr lang="ru-RU" dirty="0" smtClean="0"/>
            <a:t>4 </a:t>
          </a:r>
          <a:r>
            <a:rPr lang="ru-RU" dirty="0" err="1" smtClean="0"/>
            <a:t>кезең</a:t>
          </a:r>
          <a:endParaRPr lang="ru-RU" dirty="0"/>
        </a:p>
      </dgm:t>
    </dgm:pt>
    <dgm:pt modelId="{5C53B4D4-4BEC-43E9-8488-BB5EC3C20ECC}" type="parTrans" cxnId="{496BD7BA-8DD8-4454-9EF7-EF94BA563B9B}">
      <dgm:prSet/>
      <dgm:spPr/>
      <dgm:t>
        <a:bodyPr/>
        <a:lstStyle/>
        <a:p>
          <a:endParaRPr lang="ru-RU"/>
        </a:p>
      </dgm:t>
    </dgm:pt>
    <dgm:pt modelId="{D4842F1F-B0EB-4FE3-89C9-1C3F2CB74EE7}" type="sibTrans" cxnId="{496BD7BA-8DD8-4454-9EF7-EF94BA563B9B}">
      <dgm:prSet/>
      <dgm:spPr/>
      <dgm:t>
        <a:bodyPr/>
        <a:lstStyle/>
        <a:p>
          <a:endParaRPr lang="ru-RU"/>
        </a:p>
      </dgm:t>
    </dgm:pt>
    <dgm:pt modelId="{042658D3-4EEE-421A-AB4A-CC8AAFE41DA8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Ұлттық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Банктің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активтерін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толықтыру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үшін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аффинаждалған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алтынды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сатып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алу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бойынша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мемлекеттік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құқықтың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басымдығын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тарату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endParaRPr lang="ru-RU" sz="1800" dirty="0"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C2DDED54-F0FC-4B2C-BF48-A6B62D7549A5}" type="parTrans" cxnId="{5954DD53-D6FE-449F-B6CF-751D4529DADC}">
      <dgm:prSet/>
      <dgm:spPr/>
      <dgm:t>
        <a:bodyPr/>
        <a:lstStyle/>
        <a:p>
          <a:endParaRPr lang="ru-RU"/>
        </a:p>
      </dgm:t>
    </dgm:pt>
    <dgm:pt modelId="{2B79C0CE-4EB0-4A35-A399-EAD80650D5F2}" type="sibTrans" cxnId="{5954DD53-D6FE-449F-B6CF-751D4529DADC}">
      <dgm:prSet/>
      <dgm:spPr/>
      <dgm:t>
        <a:bodyPr/>
        <a:lstStyle/>
        <a:p>
          <a:endParaRPr lang="ru-RU"/>
        </a:p>
      </dgm:t>
    </dgm:pt>
    <dgm:pt modelId="{8065E021-14A3-43A4-B39B-07B00A943DBC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Шикізатты</a:t>
          </a:r>
          <a:r>
            <a: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өндіру</a:t>
          </a:r>
          <a:r>
            <a: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(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Жер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қойнауы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және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жер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қойнауын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пайдалану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туралы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заңнамамен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реттеледі</a:t>
          </a:r>
          <a:r>
            <a:rPr lang="ru-RU" sz="18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)</a:t>
          </a:r>
          <a:endParaRPr lang="ru-RU" sz="1800" dirty="0"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6BF26BA3-329F-4023-BE5E-774C6E4C54E4}" type="sibTrans" cxnId="{6C92D0CB-F0C1-409E-BC6E-FC4C2BBE26DB}">
      <dgm:prSet/>
      <dgm:spPr/>
      <dgm:t>
        <a:bodyPr/>
        <a:lstStyle/>
        <a:p>
          <a:endParaRPr lang="ru-RU"/>
        </a:p>
      </dgm:t>
    </dgm:pt>
    <dgm:pt modelId="{6FFB6F19-7F3E-4EBD-A392-3877EC1E6B38}" type="parTrans" cxnId="{6C92D0CB-F0C1-409E-BC6E-FC4C2BBE26DB}">
      <dgm:prSet/>
      <dgm:spPr/>
      <dgm:t>
        <a:bodyPr/>
        <a:lstStyle/>
        <a:p>
          <a:endParaRPr lang="ru-RU"/>
        </a:p>
      </dgm:t>
    </dgm:pt>
    <dgm:pt modelId="{A43EECE3-B097-463A-B536-244BDEFB79BF}">
      <dgm:prSet phldrT="[Текст]"/>
      <dgm:spPr/>
      <dgm:t>
        <a:bodyPr/>
        <a:lstStyle/>
        <a:p>
          <a:r>
            <a:rPr lang="ru-RU" dirty="0" smtClean="0"/>
            <a:t>2 </a:t>
          </a:r>
          <a:r>
            <a:rPr lang="ru-RU" dirty="0" err="1" smtClean="0"/>
            <a:t>кезең</a:t>
          </a:r>
          <a:endParaRPr lang="ru-RU" dirty="0"/>
        </a:p>
      </dgm:t>
    </dgm:pt>
    <dgm:pt modelId="{BF80F714-3C44-4E03-9150-8DCA52E3A3F3}" type="parTrans" cxnId="{05C39276-7318-4CB9-8977-6FAC4470B569}">
      <dgm:prSet/>
      <dgm:spPr/>
      <dgm:t>
        <a:bodyPr/>
        <a:lstStyle/>
        <a:p>
          <a:endParaRPr lang="ru-RU"/>
        </a:p>
      </dgm:t>
    </dgm:pt>
    <dgm:pt modelId="{DE1B0578-F2DD-431E-8A0A-AE7348F4DB46}" type="sibTrans" cxnId="{05C39276-7318-4CB9-8977-6FAC4470B569}">
      <dgm:prSet/>
      <dgm:spPr/>
      <dgm:t>
        <a:bodyPr/>
        <a:lstStyle/>
        <a:p>
          <a:endParaRPr lang="ru-RU"/>
        </a:p>
      </dgm:t>
    </dgm:pt>
    <dgm:pt modelId="{934BDFE1-ADF3-4EF0-862A-1BB53A14797D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ҚР </a:t>
          </a:r>
          <a:r>
            <a:rPr lang="ru-RU" sz="1800" dirty="0" err="1" smtClean="0">
              <a:solidFill>
                <a:schemeClr val="tx1"/>
              </a:solidFill>
            </a:rPr>
            <a:t>аумағында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қайта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өңдеудің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мүмкіндігі</a:t>
          </a:r>
          <a:r>
            <a:rPr lang="ru-RU" sz="1800" dirty="0" smtClean="0">
              <a:solidFill>
                <a:schemeClr val="tx1"/>
              </a:solidFill>
            </a:rPr>
            <a:t>/</a:t>
          </a:r>
          <a:r>
            <a:rPr lang="ru-RU" sz="1800" dirty="0" err="1" smtClean="0">
              <a:solidFill>
                <a:schemeClr val="tx1"/>
              </a:solidFill>
            </a:rPr>
            <a:t>мүмкінсіздігі</a:t>
          </a:r>
          <a:r>
            <a:rPr lang="ru-RU" sz="1800" dirty="0" smtClean="0">
              <a:solidFill>
                <a:schemeClr val="tx1"/>
              </a:solidFill>
            </a:rPr>
            <a:t> (</a:t>
          </a:r>
          <a:r>
            <a:rPr lang="ru-RU" sz="1800" dirty="0" err="1" smtClean="0">
              <a:solidFill>
                <a:schemeClr val="tx1"/>
              </a:solidFill>
            </a:rPr>
            <a:t>бағалы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металдарды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өндіру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субъектілерінің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растауы</a:t>
          </a:r>
          <a:r>
            <a:rPr lang="ru-RU" sz="1800" dirty="0" smtClean="0">
              <a:solidFill>
                <a:schemeClr val="tx1"/>
              </a:solidFill>
            </a:rPr>
            <a:t>) - 7 </a:t>
          </a:r>
          <a:r>
            <a:rPr lang="ru-RU" sz="1800" dirty="0" err="1" smtClean="0">
              <a:solidFill>
                <a:schemeClr val="tx1"/>
              </a:solidFill>
            </a:rPr>
            <a:t>жұмыс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күнінен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артық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емес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endParaRPr lang="ru-RU" sz="1800" dirty="0">
            <a:solidFill>
              <a:schemeClr val="tx1"/>
            </a:solidFill>
          </a:endParaRPr>
        </a:p>
      </dgm:t>
    </dgm:pt>
    <dgm:pt modelId="{03C27F6B-03A1-4FFF-AD0E-1E846E27C100}" type="parTrans" cxnId="{3AC6485F-8851-40CD-852A-FEAD9F4F55BE}">
      <dgm:prSet/>
      <dgm:spPr/>
      <dgm:t>
        <a:bodyPr/>
        <a:lstStyle/>
        <a:p>
          <a:endParaRPr lang="ru-RU"/>
        </a:p>
      </dgm:t>
    </dgm:pt>
    <dgm:pt modelId="{6C8C49AC-8563-4472-A2E3-EAE526DFC2D0}" type="sibTrans" cxnId="{3AC6485F-8851-40CD-852A-FEAD9F4F55BE}">
      <dgm:prSet/>
      <dgm:spPr/>
      <dgm:t>
        <a:bodyPr/>
        <a:lstStyle/>
        <a:p>
          <a:endParaRPr lang="ru-RU"/>
        </a:p>
      </dgm:t>
    </dgm:pt>
    <dgm:pt modelId="{1F550C61-5273-4038-9CC3-A51DB8715289}" type="pres">
      <dgm:prSet presAssocID="{104F1D28-1AE7-433B-AA70-774FE181BE2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33FC8E-29F5-4D81-8291-3CBC377EDC2C}" type="pres">
      <dgm:prSet presAssocID="{507D4337-1ECD-4372-8C20-8A38B819338C}" presName="composite" presStyleCnt="0"/>
      <dgm:spPr/>
    </dgm:pt>
    <dgm:pt modelId="{2C48F4B7-ADDA-4928-A722-D315FBCD481E}" type="pres">
      <dgm:prSet presAssocID="{507D4337-1ECD-4372-8C20-8A38B819338C}" presName="parentText" presStyleLbl="alignNode1" presStyleIdx="0" presStyleCnt="4" custScaleX="106963" custLinFactNeighborY="-14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67537D-D897-49EA-A961-5E547415A564}" type="pres">
      <dgm:prSet presAssocID="{507D4337-1ECD-4372-8C20-8A38B819338C}" presName="descendantText" presStyleLbl="alignAcc1" presStyleIdx="0" presStyleCnt="4" custScaleX="97653" custScaleY="100000" custLinFactNeighborX="-1641" custLinFactNeighborY="-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F3C2EC-1C27-4097-8D00-D358EDF40145}" type="pres">
      <dgm:prSet presAssocID="{5A46CF20-B0A2-4B43-9543-B75DD271DAC3}" presName="sp" presStyleCnt="0"/>
      <dgm:spPr/>
    </dgm:pt>
    <dgm:pt modelId="{F9754B6E-B0ED-4ADB-AB53-15203D93AA2C}" type="pres">
      <dgm:prSet presAssocID="{A43EECE3-B097-463A-B536-244BDEFB79BF}" presName="composite" presStyleCnt="0"/>
      <dgm:spPr/>
    </dgm:pt>
    <dgm:pt modelId="{CB6D415F-3D1D-48D3-A811-AB755E3A7545}" type="pres">
      <dgm:prSet presAssocID="{A43EECE3-B097-463A-B536-244BDEFB79BF}" presName="parentText" presStyleLbl="alignNode1" presStyleIdx="1" presStyleCnt="4" custLinFactNeighborX="289" custLinFactNeighborY="-89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9E9D2-E083-44B3-8827-4FFBC42BD671}" type="pres">
      <dgm:prSet presAssocID="{A43EECE3-B097-463A-B536-244BDEFB79BF}" presName="descendantText" presStyleLbl="alignAcc1" presStyleIdx="1" presStyleCnt="4" custLinFactNeighborX="170" custLinFactNeighborY="-12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D61D1-7D77-4ECE-9471-7E4550A615D7}" type="pres">
      <dgm:prSet presAssocID="{DE1B0578-F2DD-431E-8A0A-AE7348F4DB46}" presName="sp" presStyleCnt="0"/>
      <dgm:spPr/>
    </dgm:pt>
    <dgm:pt modelId="{D324EE67-A79B-467A-9437-FCA95D97616F}" type="pres">
      <dgm:prSet presAssocID="{62DABECF-59B8-4241-B3D5-A34DAFE0C308}" presName="composite" presStyleCnt="0"/>
      <dgm:spPr/>
    </dgm:pt>
    <dgm:pt modelId="{2022AEF5-639D-4541-A575-1E7FFE0F664B}" type="pres">
      <dgm:prSet presAssocID="{62DABECF-59B8-4241-B3D5-A34DAFE0C308}" presName="parentText" presStyleLbl="alignNode1" presStyleIdx="2" presStyleCnt="4" custLinFactNeighborX="381" custLinFactNeighborY="-160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E9850-BDF7-4143-9D86-CF988527E815}" type="pres">
      <dgm:prSet presAssocID="{62DABECF-59B8-4241-B3D5-A34DAFE0C308}" presName="descendantText" presStyleLbl="alignAcc1" presStyleIdx="2" presStyleCnt="4" custScaleY="117085" custLinFactNeighborX="178" custLinFactNeighborY="-12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68679D-73EE-4504-8DE6-1529EDE06089}" type="pres">
      <dgm:prSet presAssocID="{0320DCD4-F34C-46BD-B425-16BBB70F34BD}" presName="sp" presStyleCnt="0"/>
      <dgm:spPr/>
    </dgm:pt>
    <dgm:pt modelId="{6537514F-706B-4984-80AD-737F08CE9B58}" type="pres">
      <dgm:prSet presAssocID="{3A765A78-E84B-486A-B804-B9F68C732DAD}" presName="composite" presStyleCnt="0"/>
      <dgm:spPr/>
    </dgm:pt>
    <dgm:pt modelId="{6115CA23-096C-4E08-8087-7BEE490E1A3F}" type="pres">
      <dgm:prSet presAssocID="{3A765A78-E84B-486A-B804-B9F68C732DAD}" presName="parentText" presStyleLbl="alignNode1" presStyleIdx="3" presStyleCnt="4" custLinFactNeighborX="1432" custLinFactNeighborY="-188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189DDD-F201-44C8-AF75-8898F0E6B970}" type="pres">
      <dgm:prSet presAssocID="{3A765A78-E84B-486A-B804-B9F68C732DAD}" presName="descendantText" presStyleLbl="alignAcc1" presStyleIdx="3" presStyleCnt="4" custLinFactNeighborX="26" custLinFactNeighborY="-25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A2BB73-BF62-458B-BF07-CECEF2DF3225}" type="presOf" srcId="{A43EECE3-B097-463A-B536-244BDEFB79BF}" destId="{CB6D415F-3D1D-48D3-A811-AB755E3A7545}" srcOrd="0" destOrd="0" presId="urn:microsoft.com/office/officeart/2005/8/layout/chevron2"/>
    <dgm:cxn modelId="{E7FFBC5A-DE93-4117-BD83-4C46B9DC6845}" type="presOf" srcId="{934BDFE1-ADF3-4EF0-862A-1BB53A14797D}" destId="{A549E9D2-E083-44B3-8827-4FFBC42BD671}" srcOrd="0" destOrd="0" presId="urn:microsoft.com/office/officeart/2005/8/layout/chevron2"/>
    <dgm:cxn modelId="{65E2DEE1-52DF-4A1F-B1BB-66E99F16C3E0}" type="presOf" srcId="{507D4337-1ECD-4372-8C20-8A38B819338C}" destId="{2C48F4B7-ADDA-4928-A722-D315FBCD481E}" srcOrd="0" destOrd="0" presId="urn:microsoft.com/office/officeart/2005/8/layout/chevron2"/>
    <dgm:cxn modelId="{05C39276-7318-4CB9-8977-6FAC4470B569}" srcId="{104F1D28-1AE7-433B-AA70-774FE181BE2D}" destId="{A43EECE3-B097-463A-B536-244BDEFB79BF}" srcOrd="1" destOrd="0" parTransId="{BF80F714-3C44-4E03-9150-8DCA52E3A3F3}" sibTransId="{DE1B0578-F2DD-431E-8A0A-AE7348F4DB46}"/>
    <dgm:cxn modelId="{0E915084-8BE4-4943-BF50-DC2A36F2E8DA}" type="presOf" srcId="{3A765A78-E84B-486A-B804-B9F68C732DAD}" destId="{6115CA23-096C-4E08-8087-7BEE490E1A3F}" srcOrd="0" destOrd="0" presId="urn:microsoft.com/office/officeart/2005/8/layout/chevron2"/>
    <dgm:cxn modelId="{6952C5C0-CE78-4F62-8EF7-ED0EB041F661}" srcId="{104F1D28-1AE7-433B-AA70-774FE181BE2D}" destId="{507D4337-1ECD-4372-8C20-8A38B819338C}" srcOrd="0" destOrd="0" parTransId="{67EF059F-2E11-439B-97D5-08ADF88A2B83}" sibTransId="{5A46CF20-B0A2-4B43-9543-B75DD271DAC3}"/>
    <dgm:cxn modelId="{3AC6485F-8851-40CD-852A-FEAD9F4F55BE}" srcId="{A43EECE3-B097-463A-B536-244BDEFB79BF}" destId="{934BDFE1-ADF3-4EF0-862A-1BB53A14797D}" srcOrd="0" destOrd="0" parTransId="{03C27F6B-03A1-4FFF-AD0E-1E846E27C100}" sibTransId="{6C8C49AC-8563-4472-A2E3-EAE526DFC2D0}"/>
    <dgm:cxn modelId="{3898AA1E-22C6-44C3-BD4E-7C66277058E7}" srcId="{62DABECF-59B8-4241-B3D5-A34DAFE0C308}" destId="{AAFC66B5-FA73-49A9-8182-8B7A2AFD09E2}" srcOrd="0" destOrd="0" parTransId="{62BD391B-EFE7-4A8D-AB7A-16F633622905}" sibTransId="{EA9F9BB4-8586-4C9E-A543-1AA60A845C9A}"/>
    <dgm:cxn modelId="{6C92D0CB-F0C1-409E-BC6E-FC4C2BBE26DB}" srcId="{507D4337-1ECD-4372-8C20-8A38B819338C}" destId="{8065E021-14A3-43A4-B39B-07B00A943DBC}" srcOrd="0" destOrd="0" parTransId="{6FFB6F19-7F3E-4EBD-A392-3877EC1E6B38}" sibTransId="{6BF26BA3-329F-4023-BE5E-774C6E4C54E4}"/>
    <dgm:cxn modelId="{26D5C380-AAFA-4365-89B4-B4C997F620F5}" type="presOf" srcId="{8065E021-14A3-43A4-B39B-07B00A943DBC}" destId="{9F67537D-D897-49EA-A961-5E547415A564}" srcOrd="0" destOrd="0" presId="urn:microsoft.com/office/officeart/2005/8/layout/chevron2"/>
    <dgm:cxn modelId="{B9599199-EFC1-4334-A774-4E27AD98D88C}" type="presOf" srcId="{042658D3-4EEE-421A-AB4A-CC8AAFE41DA8}" destId="{38189DDD-F201-44C8-AF75-8898F0E6B970}" srcOrd="0" destOrd="0" presId="urn:microsoft.com/office/officeart/2005/8/layout/chevron2"/>
    <dgm:cxn modelId="{496BD7BA-8DD8-4454-9EF7-EF94BA563B9B}" srcId="{104F1D28-1AE7-433B-AA70-774FE181BE2D}" destId="{3A765A78-E84B-486A-B804-B9F68C732DAD}" srcOrd="3" destOrd="0" parTransId="{5C53B4D4-4BEC-43E9-8488-BB5EC3C20ECC}" sibTransId="{D4842F1F-B0EB-4FE3-89C9-1C3F2CB74EE7}"/>
    <dgm:cxn modelId="{D20AE976-D1C8-4190-AAC8-6CC431D47B4E}" type="presOf" srcId="{62DABECF-59B8-4241-B3D5-A34DAFE0C308}" destId="{2022AEF5-639D-4541-A575-1E7FFE0F664B}" srcOrd="0" destOrd="0" presId="urn:microsoft.com/office/officeart/2005/8/layout/chevron2"/>
    <dgm:cxn modelId="{7A6AC147-1B07-4C9D-BDE2-7CA344533422}" srcId="{104F1D28-1AE7-433B-AA70-774FE181BE2D}" destId="{62DABECF-59B8-4241-B3D5-A34DAFE0C308}" srcOrd="2" destOrd="0" parTransId="{3BFF7486-E503-4D66-A727-790C3F27C8EC}" sibTransId="{0320DCD4-F34C-46BD-B425-16BBB70F34BD}"/>
    <dgm:cxn modelId="{38BF05A1-0FA8-4489-96CD-6186F98FA4F2}" type="presOf" srcId="{AAFC66B5-FA73-49A9-8182-8B7A2AFD09E2}" destId="{95EE9850-BDF7-4143-9D86-CF988527E815}" srcOrd="0" destOrd="0" presId="urn:microsoft.com/office/officeart/2005/8/layout/chevron2"/>
    <dgm:cxn modelId="{2CC7625B-2A16-49EE-8161-5BEBA80D9CA0}" type="presOf" srcId="{104F1D28-1AE7-433B-AA70-774FE181BE2D}" destId="{1F550C61-5273-4038-9CC3-A51DB8715289}" srcOrd="0" destOrd="0" presId="urn:microsoft.com/office/officeart/2005/8/layout/chevron2"/>
    <dgm:cxn modelId="{5954DD53-D6FE-449F-B6CF-751D4529DADC}" srcId="{3A765A78-E84B-486A-B804-B9F68C732DAD}" destId="{042658D3-4EEE-421A-AB4A-CC8AAFE41DA8}" srcOrd="0" destOrd="0" parTransId="{C2DDED54-F0FC-4B2C-BF48-A6B62D7549A5}" sibTransId="{2B79C0CE-4EB0-4A35-A399-EAD80650D5F2}"/>
    <dgm:cxn modelId="{CDEE6BC0-B5BB-4D3A-8DD7-1AF3824DB1CA}" type="presParOf" srcId="{1F550C61-5273-4038-9CC3-A51DB8715289}" destId="{5E33FC8E-29F5-4D81-8291-3CBC377EDC2C}" srcOrd="0" destOrd="0" presId="urn:microsoft.com/office/officeart/2005/8/layout/chevron2"/>
    <dgm:cxn modelId="{C08961BB-0797-410D-A9AB-647E154F5483}" type="presParOf" srcId="{5E33FC8E-29F5-4D81-8291-3CBC377EDC2C}" destId="{2C48F4B7-ADDA-4928-A722-D315FBCD481E}" srcOrd="0" destOrd="0" presId="urn:microsoft.com/office/officeart/2005/8/layout/chevron2"/>
    <dgm:cxn modelId="{598ECF22-9831-4436-8454-E7DF507862CB}" type="presParOf" srcId="{5E33FC8E-29F5-4D81-8291-3CBC377EDC2C}" destId="{9F67537D-D897-49EA-A961-5E547415A564}" srcOrd="1" destOrd="0" presId="urn:microsoft.com/office/officeart/2005/8/layout/chevron2"/>
    <dgm:cxn modelId="{18184239-FFC8-4D1B-8F55-F149223E6E92}" type="presParOf" srcId="{1F550C61-5273-4038-9CC3-A51DB8715289}" destId="{46F3C2EC-1C27-4097-8D00-D358EDF40145}" srcOrd="1" destOrd="0" presId="urn:microsoft.com/office/officeart/2005/8/layout/chevron2"/>
    <dgm:cxn modelId="{2687FD4B-7E60-41B6-A786-3872965DD459}" type="presParOf" srcId="{1F550C61-5273-4038-9CC3-A51DB8715289}" destId="{F9754B6E-B0ED-4ADB-AB53-15203D93AA2C}" srcOrd="2" destOrd="0" presId="urn:microsoft.com/office/officeart/2005/8/layout/chevron2"/>
    <dgm:cxn modelId="{0465AC88-146A-447C-B613-5E39552FA267}" type="presParOf" srcId="{F9754B6E-B0ED-4ADB-AB53-15203D93AA2C}" destId="{CB6D415F-3D1D-48D3-A811-AB755E3A7545}" srcOrd="0" destOrd="0" presId="urn:microsoft.com/office/officeart/2005/8/layout/chevron2"/>
    <dgm:cxn modelId="{A21DA4E9-DB65-4137-A955-502E387DAFF5}" type="presParOf" srcId="{F9754B6E-B0ED-4ADB-AB53-15203D93AA2C}" destId="{A549E9D2-E083-44B3-8827-4FFBC42BD671}" srcOrd="1" destOrd="0" presId="urn:microsoft.com/office/officeart/2005/8/layout/chevron2"/>
    <dgm:cxn modelId="{3A327B20-65FC-4ECB-915F-35B6CA1A6458}" type="presParOf" srcId="{1F550C61-5273-4038-9CC3-A51DB8715289}" destId="{CDFD61D1-7D77-4ECE-9471-7E4550A615D7}" srcOrd="3" destOrd="0" presId="urn:microsoft.com/office/officeart/2005/8/layout/chevron2"/>
    <dgm:cxn modelId="{0CCAB739-91D0-4C36-8AF4-BFA2EF1815A3}" type="presParOf" srcId="{1F550C61-5273-4038-9CC3-A51DB8715289}" destId="{D324EE67-A79B-467A-9437-FCA95D97616F}" srcOrd="4" destOrd="0" presId="urn:microsoft.com/office/officeart/2005/8/layout/chevron2"/>
    <dgm:cxn modelId="{05FDFDE8-88DF-4D75-90B8-71918F9DF63F}" type="presParOf" srcId="{D324EE67-A79B-467A-9437-FCA95D97616F}" destId="{2022AEF5-639D-4541-A575-1E7FFE0F664B}" srcOrd="0" destOrd="0" presId="urn:microsoft.com/office/officeart/2005/8/layout/chevron2"/>
    <dgm:cxn modelId="{0A9A6857-AC16-4C9E-ABB8-69A11DC46F8E}" type="presParOf" srcId="{D324EE67-A79B-467A-9437-FCA95D97616F}" destId="{95EE9850-BDF7-4143-9D86-CF988527E815}" srcOrd="1" destOrd="0" presId="urn:microsoft.com/office/officeart/2005/8/layout/chevron2"/>
    <dgm:cxn modelId="{A28CF593-FBA8-406B-9A97-A89EB5AAD1CC}" type="presParOf" srcId="{1F550C61-5273-4038-9CC3-A51DB8715289}" destId="{9A68679D-73EE-4504-8DE6-1529EDE06089}" srcOrd="5" destOrd="0" presId="urn:microsoft.com/office/officeart/2005/8/layout/chevron2"/>
    <dgm:cxn modelId="{0DD228DE-4D3C-4AA5-A87E-83DDAFD24973}" type="presParOf" srcId="{1F550C61-5273-4038-9CC3-A51DB8715289}" destId="{6537514F-706B-4984-80AD-737F08CE9B58}" srcOrd="6" destOrd="0" presId="urn:microsoft.com/office/officeart/2005/8/layout/chevron2"/>
    <dgm:cxn modelId="{6E069AA1-3312-4816-B536-2365ACBA5A77}" type="presParOf" srcId="{6537514F-706B-4984-80AD-737F08CE9B58}" destId="{6115CA23-096C-4E08-8087-7BEE490E1A3F}" srcOrd="0" destOrd="0" presId="urn:microsoft.com/office/officeart/2005/8/layout/chevron2"/>
    <dgm:cxn modelId="{29F261A7-392B-4EFD-B738-4A07B712E60D}" type="presParOf" srcId="{6537514F-706B-4984-80AD-737F08CE9B58}" destId="{38189DDD-F201-44C8-AF75-8898F0E6B9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F4B7-ADDA-4928-A722-D315FBCD481E}">
      <dsp:nvSpPr>
        <dsp:cNvPr id="0" name=""/>
        <dsp:cNvSpPr/>
      </dsp:nvSpPr>
      <dsp:spPr>
        <a:xfrm rot="5400000">
          <a:off x="-170774" y="170774"/>
          <a:ext cx="1359348" cy="10178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 </a:t>
          </a:r>
          <a:r>
            <a:rPr lang="ru-RU" sz="2200" kern="1200" dirty="0" err="1" smtClean="0"/>
            <a:t>кезең</a:t>
          </a:r>
          <a:endParaRPr lang="ru-RU" sz="2200" kern="1200" dirty="0"/>
        </a:p>
      </dsp:txBody>
      <dsp:txXfrm rot="-5400000">
        <a:off x="0" y="508900"/>
        <a:ext cx="1017800" cy="341548"/>
      </dsp:txXfrm>
    </dsp:sp>
    <dsp:sp modelId="{9F67537D-D897-49EA-A961-5E547415A564}">
      <dsp:nvSpPr>
        <dsp:cNvPr id="0" name=""/>
        <dsp:cNvSpPr/>
      </dsp:nvSpPr>
      <dsp:spPr>
        <a:xfrm rot="5400000">
          <a:off x="3827024" y="-2867641"/>
          <a:ext cx="883576" cy="66317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9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Шикізатты</a:t>
          </a:r>
          <a:r>
            <a:rPr lang="ru-RU" sz="19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өндіру</a:t>
          </a:r>
          <a:r>
            <a:rPr lang="ru-RU" sz="19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(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Жер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қойнауы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және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жер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қойнауын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пайдалану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туралы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заңнамамен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реттеледі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)</a:t>
          </a:r>
          <a:endParaRPr lang="ru-RU" sz="1800" kern="1200" dirty="0"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 rot="-5400000">
        <a:off x="952923" y="49593"/>
        <a:ext cx="6588646" cy="797310"/>
      </dsp:txXfrm>
    </dsp:sp>
    <dsp:sp modelId="{CB6D415F-3D1D-48D3-A811-AB755E3A7545}">
      <dsp:nvSpPr>
        <dsp:cNvPr id="0" name=""/>
        <dsp:cNvSpPr/>
      </dsp:nvSpPr>
      <dsp:spPr>
        <a:xfrm rot="5400000">
          <a:off x="-201152" y="1305321"/>
          <a:ext cx="1359348" cy="9515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 </a:t>
          </a:r>
          <a:r>
            <a:rPr lang="ru-RU" sz="2200" kern="1200" dirty="0" err="1" smtClean="0"/>
            <a:t>кезең</a:t>
          </a:r>
          <a:endParaRPr lang="ru-RU" sz="2200" kern="1200" dirty="0"/>
        </a:p>
      </dsp:txBody>
      <dsp:txXfrm rot="-5400000">
        <a:off x="2750" y="1577191"/>
        <a:ext cx="951544" cy="407804"/>
      </dsp:txXfrm>
    </dsp:sp>
    <dsp:sp modelId="{A549E9D2-E083-44B3-8827-4FFBC42BD671}">
      <dsp:nvSpPr>
        <dsp:cNvPr id="0" name=""/>
        <dsp:cNvSpPr/>
      </dsp:nvSpPr>
      <dsp:spPr>
        <a:xfrm rot="5400000">
          <a:off x="3905339" y="-1842325"/>
          <a:ext cx="883576" cy="67911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</a:rPr>
            <a:t>ҚР </a:t>
          </a:r>
          <a:r>
            <a:rPr lang="ru-RU" sz="1800" kern="1200" dirty="0" err="1" smtClean="0">
              <a:solidFill>
                <a:schemeClr val="tx1"/>
              </a:solidFill>
            </a:rPr>
            <a:t>аумағында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қайта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өңдеудің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мүмкіндігі</a:t>
          </a:r>
          <a:r>
            <a:rPr lang="ru-RU" sz="1800" kern="1200" dirty="0" smtClean="0">
              <a:solidFill>
                <a:schemeClr val="tx1"/>
              </a:solidFill>
            </a:rPr>
            <a:t>/</a:t>
          </a:r>
          <a:r>
            <a:rPr lang="ru-RU" sz="1800" kern="1200" dirty="0" err="1" smtClean="0">
              <a:solidFill>
                <a:schemeClr val="tx1"/>
              </a:solidFill>
            </a:rPr>
            <a:t>мүмкінсіздігі</a:t>
          </a:r>
          <a:r>
            <a:rPr lang="ru-RU" sz="1800" kern="1200" dirty="0" smtClean="0">
              <a:solidFill>
                <a:schemeClr val="tx1"/>
              </a:solidFill>
            </a:rPr>
            <a:t> (</a:t>
          </a:r>
          <a:r>
            <a:rPr lang="ru-RU" sz="1800" kern="1200" dirty="0" err="1" smtClean="0">
              <a:solidFill>
                <a:schemeClr val="tx1"/>
              </a:solidFill>
            </a:rPr>
            <a:t>бағалы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металдарды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өндіру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субъектілерінің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растауы</a:t>
          </a:r>
          <a:r>
            <a:rPr lang="ru-RU" sz="1800" kern="1200" dirty="0" smtClean="0">
              <a:solidFill>
                <a:schemeClr val="tx1"/>
              </a:solidFill>
            </a:rPr>
            <a:t>) - 7 </a:t>
          </a:r>
          <a:r>
            <a:rPr lang="ru-RU" sz="1800" kern="1200" dirty="0" err="1" smtClean="0">
              <a:solidFill>
                <a:schemeClr val="tx1"/>
              </a:solidFill>
            </a:rPr>
            <a:t>жұмыс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күнінен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артық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емес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endParaRPr lang="ru-RU" sz="1800" kern="1200" dirty="0">
            <a:solidFill>
              <a:schemeClr val="tx1"/>
            </a:solidFill>
          </a:endParaRPr>
        </a:p>
      </dsp:txBody>
      <dsp:txXfrm rot="-5400000">
        <a:off x="951544" y="1154603"/>
        <a:ext cx="6748034" cy="797310"/>
      </dsp:txXfrm>
    </dsp:sp>
    <dsp:sp modelId="{2022AEF5-639D-4541-A575-1E7FFE0F664B}">
      <dsp:nvSpPr>
        <dsp:cNvPr id="0" name=""/>
        <dsp:cNvSpPr/>
      </dsp:nvSpPr>
      <dsp:spPr>
        <a:xfrm rot="5400000">
          <a:off x="-200276" y="2501284"/>
          <a:ext cx="1359348" cy="9515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 </a:t>
          </a:r>
          <a:r>
            <a:rPr lang="ru-RU" sz="2200" kern="1200" dirty="0" err="1" smtClean="0"/>
            <a:t>кезең</a:t>
          </a:r>
          <a:endParaRPr lang="ru-RU" sz="2200" kern="1200" dirty="0"/>
        </a:p>
      </dsp:txBody>
      <dsp:txXfrm rot="-5400000">
        <a:off x="3626" y="2773154"/>
        <a:ext cx="951544" cy="407804"/>
      </dsp:txXfrm>
    </dsp:sp>
    <dsp:sp modelId="{95EE9850-BDF7-4143-9D86-CF988527E815}">
      <dsp:nvSpPr>
        <dsp:cNvPr id="0" name=""/>
        <dsp:cNvSpPr/>
      </dsp:nvSpPr>
      <dsp:spPr>
        <a:xfrm rot="5400000">
          <a:off x="3829860" y="-550911"/>
          <a:ext cx="1034535" cy="67911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9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Қ</a:t>
          </a:r>
          <a:r>
            <a:rPr lang="kk-KZ" sz="1900" kern="12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ажетті өңдеуден өткен алтын құрамды шикі затты отандық қуатта аффинаждау</a:t>
          </a:r>
          <a:endParaRPr lang="ru-RU" sz="1800" kern="1200" dirty="0" smtClean="0"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 rot="-5400000">
        <a:off x="951544" y="2377907"/>
        <a:ext cx="6740665" cy="933531"/>
      </dsp:txXfrm>
    </dsp:sp>
    <dsp:sp modelId="{6115CA23-096C-4E08-8087-7BEE490E1A3F}">
      <dsp:nvSpPr>
        <dsp:cNvPr id="0" name=""/>
        <dsp:cNvSpPr/>
      </dsp:nvSpPr>
      <dsp:spPr>
        <a:xfrm rot="5400000">
          <a:off x="-190276" y="3680017"/>
          <a:ext cx="1359348" cy="9515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4 </a:t>
          </a:r>
          <a:r>
            <a:rPr lang="ru-RU" sz="2200" kern="1200" dirty="0" err="1" smtClean="0"/>
            <a:t>кезең</a:t>
          </a:r>
          <a:endParaRPr lang="ru-RU" sz="2200" kern="1200" dirty="0"/>
        </a:p>
      </dsp:txBody>
      <dsp:txXfrm rot="-5400000">
        <a:off x="13626" y="3951887"/>
        <a:ext cx="951544" cy="407804"/>
      </dsp:txXfrm>
    </dsp:sp>
    <dsp:sp modelId="{38189DDD-F201-44C8-AF75-8898F0E6B970}">
      <dsp:nvSpPr>
        <dsp:cNvPr id="0" name=""/>
        <dsp:cNvSpPr/>
      </dsp:nvSpPr>
      <dsp:spPr>
        <a:xfrm rot="5400000">
          <a:off x="3905339" y="550149"/>
          <a:ext cx="883576" cy="67911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Ұлттық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Банктің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активтерін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толықтыру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үшін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аффинаждалған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алтынды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сатып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алу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бойынша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мемлекеттік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құқықтың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басымдығын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+mn-lt"/>
              <a:cs typeface="Times New Roman" pitchFamily="18" charset="0"/>
            </a:rPr>
            <a:t>тарату</a:t>
          </a:r>
          <a:r>
            <a:rPr lang="ru-RU" sz="18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endParaRPr lang="ru-RU" sz="1800" kern="1200" dirty="0"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 rot="-5400000">
        <a:off x="951544" y="3547078"/>
        <a:ext cx="6748034" cy="797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1799" cy="497365"/>
          </a:xfrm>
          <a:prstGeom prst="rect">
            <a:avLst/>
          </a:prstGeom>
        </p:spPr>
        <p:txBody>
          <a:bodyPr vert="horz" lIns="91856" tIns="45928" rIns="91856" bIns="4592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799" cy="497365"/>
          </a:xfrm>
          <a:prstGeom prst="rect">
            <a:avLst/>
          </a:prstGeom>
        </p:spPr>
        <p:txBody>
          <a:bodyPr vert="horz" lIns="91856" tIns="45928" rIns="91856" bIns="45928" rtlCol="0"/>
          <a:lstStyle>
            <a:lvl1pPr algn="r">
              <a:defRPr sz="1200"/>
            </a:lvl1pPr>
          </a:lstStyle>
          <a:p>
            <a:fld id="{7B2AFDA5-AC76-4188-BEFD-F6BB57CCA606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4563" y="747713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6" tIns="45928" rIns="91856" bIns="4592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9"/>
            <a:ext cx="5486400" cy="4476275"/>
          </a:xfrm>
          <a:prstGeom prst="rect">
            <a:avLst/>
          </a:prstGeom>
        </p:spPr>
        <p:txBody>
          <a:bodyPr vert="horz" lIns="91856" tIns="45928" rIns="91856" bIns="4592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799" cy="497365"/>
          </a:xfrm>
          <a:prstGeom prst="rect">
            <a:avLst/>
          </a:prstGeom>
        </p:spPr>
        <p:txBody>
          <a:bodyPr vert="horz" lIns="91856" tIns="45928" rIns="91856" bIns="4592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7"/>
            <a:ext cx="2971799" cy="497365"/>
          </a:xfrm>
          <a:prstGeom prst="rect">
            <a:avLst/>
          </a:prstGeom>
        </p:spPr>
        <p:txBody>
          <a:bodyPr vert="horz" lIns="91856" tIns="45928" rIns="91856" bIns="45928" rtlCol="0" anchor="b"/>
          <a:lstStyle>
            <a:lvl1pPr algn="r">
              <a:defRPr sz="1200"/>
            </a:lvl1pPr>
          </a:lstStyle>
          <a:p>
            <a:fld id="{7D81E2A8-8EAF-4E2B-B4FE-7BDC28CCC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420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EA02-DB99-4648-8BA3-92C462A9E6C0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74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53E5B-4666-4CBC-8AB5-0962D36AA971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7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0D8F-AB8F-4CC1-AE15-8CBE735B87DC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10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D666-CC33-4804-8B9C-253FB36B8CA0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81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8533-90C8-46B3-BB17-D39A1BCA309B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0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6144-589A-4877-AC4A-5E799226CE11}" type="datetime1">
              <a:rPr lang="ru-RU" smtClean="0"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47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835C4-20DE-4103-86BB-B3B3B0894EA6}" type="datetime1">
              <a:rPr lang="ru-RU" smtClean="0"/>
              <a:t>22.01.2015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24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9B4D-9FD4-4F86-BD55-CBE9871EFAA4}" type="datetime1">
              <a:rPr lang="ru-RU" smtClean="0"/>
              <a:t>22.01.2015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1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68B0-9650-4C01-BDBB-35455D384FF3}" type="datetime1">
              <a:rPr lang="ru-RU" smtClean="0"/>
              <a:t>22.01.2015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92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0D6C9-09EE-4872-97E9-51DC9BBC57E2}" type="datetime1">
              <a:rPr lang="ru-RU" smtClean="0"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0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6196-65E9-4131-8F81-5DB88DB449FF}" type="datetime1">
              <a:rPr lang="ru-RU" smtClean="0"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09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77DBE-AFAC-43ED-8881-BF3BF102CF46}" type="datetime1">
              <a:rPr lang="ru-RU" smtClean="0"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4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5805264"/>
            <a:ext cx="3024336" cy="43204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Астана, 2015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жыл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7490" y="2472540"/>
            <a:ext cx="810906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2200" b="1" dirty="0" smtClean="0">
                <a:cs typeface="Arial" pitchFamily="34" charset="0"/>
              </a:rPr>
              <a:t>««</a:t>
            </a:r>
            <a:r>
              <a:rPr lang="ru-RU" sz="2200" b="1" dirty="0" err="1">
                <a:cs typeface="Arial" pitchFamily="34" charset="0"/>
              </a:rPr>
              <a:t>Бағалы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металдар</a:t>
            </a:r>
            <a:r>
              <a:rPr lang="ru-RU" sz="2200" b="1" dirty="0">
                <a:cs typeface="Arial" pitchFamily="34" charset="0"/>
              </a:rPr>
              <a:t> мен </a:t>
            </a:r>
            <a:r>
              <a:rPr lang="ru-RU" sz="2200" b="1" dirty="0" err="1">
                <a:cs typeface="Arial" pitchFamily="34" charset="0"/>
              </a:rPr>
              <a:t>асыл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тастар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туралы</a:t>
            </a:r>
            <a:r>
              <a:rPr lang="ru-RU" sz="2200" b="1" dirty="0">
                <a:cs typeface="Arial" pitchFamily="34" charset="0"/>
              </a:rPr>
              <a:t>» </a:t>
            </a:r>
            <a:r>
              <a:rPr lang="ru-RU" sz="2200" b="1" dirty="0" err="1">
                <a:cs typeface="Arial" pitchFamily="34" charset="0"/>
              </a:rPr>
              <a:t>және</a:t>
            </a:r>
            <a:r>
              <a:rPr lang="ru-RU" sz="2200" b="1" dirty="0">
                <a:cs typeface="Arial" pitchFamily="34" charset="0"/>
              </a:rPr>
              <a:t> «</a:t>
            </a:r>
            <a:r>
              <a:rPr lang="ru-RU" sz="2200" b="1" dirty="0" err="1">
                <a:cs typeface="Arial" pitchFamily="34" charset="0"/>
              </a:rPr>
              <a:t>Қазақстан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Республикасының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кейбір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заңнамалық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актілеріне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бағалы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металдар</a:t>
            </a:r>
            <a:r>
              <a:rPr lang="ru-RU" sz="2200" b="1" dirty="0">
                <a:cs typeface="Arial" pitchFamily="34" charset="0"/>
              </a:rPr>
              <a:t> мен </a:t>
            </a:r>
            <a:r>
              <a:rPr lang="ru-RU" sz="2200" b="1" dirty="0" err="1">
                <a:cs typeface="Arial" pitchFamily="34" charset="0"/>
              </a:rPr>
              <a:t>асыл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тастар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мәселелері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бойынша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өзгерістер</a:t>
            </a:r>
            <a:r>
              <a:rPr lang="ru-RU" sz="2200" b="1" dirty="0">
                <a:cs typeface="Arial" pitchFamily="34" charset="0"/>
              </a:rPr>
              <a:t> мен </a:t>
            </a:r>
            <a:r>
              <a:rPr lang="ru-RU" sz="2200" b="1" dirty="0" err="1">
                <a:cs typeface="Arial" pitchFamily="34" charset="0"/>
              </a:rPr>
              <a:t>толықтырулар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енгізу</a:t>
            </a:r>
            <a:r>
              <a:rPr lang="ru-RU" sz="2200" b="1" dirty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туралы</a:t>
            </a:r>
            <a:r>
              <a:rPr lang="ru-RU" sz="2200" b="1" dirty="0">
                <a:cs typeface="Arial" pitchFamily="34" charset="0"/>
              </a:rPr>
              <a:t>» </a:t>
            </a:r>
            <a:r>
              <a:rPr lang="ru-RU" sz="2200" b="1" dirty="0" err="1" smtClean="0">
                <a:cs typeface="Arial" pitchFamily="34" charset="0"/>
              </a:rPr>
              <a:t>Қазақстан</a:t>
            </a:r>
            <a:r>
              <a:rPr lang="ru-RU" sz="2200" b="1" dirty="0" smtClean="0">
                <a:cs typeface="Arial" pitchFamily="34" charset="0"/>
              </a:rPr>
              <a:t> </a:t>
            </a:r>
            <a:r>
              <a:rPr lang="ru-RU" sz="2200" b="1" dirty="0" err="1" smtClean="0">
                <a:cs typeface="Arial" pitchFamily="34" charset="0"/>
              </a:rPr>
              <a:t>Республикасының</a:t>
            </a:r>
            <a:r>
              <a:rPr lang="ru-RU" sz="2200" b="1" dirty="0" smtClean="0">
                <a:cs typeface="Arial" pitchFamily="34" charset="0"/>
              </a:rPr>
              <a:t> </a:t>
            </a:r>
            <a:r>
              <a:rPr lang="ru-RU" sz="2200" b="1" dirty="0" err="1" smtClean="0">
                <a:cs typeface="Arial" pitchFamily="34" charset="0"/>
              </a:rPr>
              <a:t>Заң</a:t>
            </a:r>
            <a:r>
              <a:rPr lang="ru-RU" sz="2200" b="1" dirty="0" smtClean="0">
                <a:cs typeface="Arial" pitchFamily="34" charset="0"/>
              </a:rPr>
              <a:t> </a:t>
            </a:r>
            <a:r>
              <a:rPr lang="ru-RU" sz="2200" b="1" dirty="0" err="1">
                <a:cs typeface="Arial" pitchFamily="34" charset="0"/>
              </a:rPr>
              <a:t>жобалары</a:t>
            </a:r>
            <a:r>
              <a:rPr lang="ru-RU" sz="2200" b="1" dirty="0">
                <a:cs typeface="Arial" pitchFamily="34" charset="0"/>
              </a:rPr>
              <a:t> </a:t>
            </a:r>
          </a:p>
        </p:txBody>
      </p:sp>
      <p:sp>
        <p:nvSpPr>
          <p:cNvPr id="5" name="Title 14"/>
          <p:cNvSpPr txBox="1">
            <a:spLocks/>
          </p:cNvSpPr>
          <p:nvPr/>
        </p:nvSpPr>
        <p:spPr>
          <a:xfrm>
            <a:off x="899592" y="1000108"/>
            <a:ext cx="7704856" cy="6715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all" spc="-6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Қазақстан</a:t>
            </a:r>
            <a:r>
              <a:rPr kumimoji="0" lang="ru-RU" sz="1800" b="1" i="0" u="none" strike="noStrike" kern="1200" cap="all" spc="-6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1800" b="1" i="0" u="none" strike="noStrike" kern="1200" cap="all" spc="-60" normalizeH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Республикасы</a:t>
            </a:r>
            <a:r>
              <a:rPr kumimoji="0" lang="ru-RU" sz="1800" b="1" i="0" u="none" strike="noStrike" kern="1200" cap="all" spc="-6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1800" b="1" i="0" u="none" strike="noStrike" kern="1200" cap="all" spc="-60" normalizeH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Инвестициялар</a:t>
            </a:r>
            <a:r>
              <a:rPr kumimoji="0" lang="ru-RU" sz="1800" b="1" i="0" u="none" strike="noStrike" kern="1200" cap="all" spc="-6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1800" b="1" i="0" u="none" strike="noStrike" kern="1200" cap="all" spc="-60" normalizeH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және</a:t>
            </a:r>
            <a:r>
              <a:rPr kumimoji="0" lang="ru-RU" sz="1800" b="1" i="0" u="none" strike="noStrike" kern="1200" cap="all" spc="-6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даму </a:t>
            </a:r>
            <a:r>
              <a:rPr kumimoji="0" lang="ru-RU" sz="1800" b="1" i="0" u="none" strike="noStrike" kern="1200" cap="all" spc="-60" normalizeH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министрлігі</a:t>
            </a:r>
            <a:endParaRPr kumimoji="0" lang="en-US" sz="1800" b="1" i="0" u="none" strike="noStrike" kern="1200" cap="all" spc="-6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Picture 15" descr="55px-Coat_of_arms_of_Kazakhstan.sv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7029" y="146050"/>
            <a:ext cx="769942" cy="769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633849" y="6289978"/>
            <a:ext cx="1983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ИДМ</a:t>
            </a:r>
            <a:endParaRPr lang="ru-RU" sz="20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1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t>2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2" name="Заголовок 3"/>
          <p:cNvSpPr txBox="1">
            <a:spLocks/>
          </p:cNvSpPr>
          <p:nvPr/>
        </p:nvSpPr>
        <p:spPr>
          <a:xfrm>
            <a:off x="424111" y="224266"/>
            <a:ext cx="8108329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55600" indent="273050"/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73933" y="644691"/>
            <a:ext cx="7980218" cy="74332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Негізі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8769" y="2695699"/>
            <a:ext cx="2493817" cy="16506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lang="ru-RU" b="1" dirty="0"/>
              <a:t>2013 </a:t>
            </a:r>
            <a:r>
              <a:rPr lang="ru-RU" b="1" dirty="0" smtClean="0"/>
              <a:t>ж.15 </a:t>
            </a:r>
            <a:r>
              <a:rPr lang="ru-RU" b="1" dirty="0" err="1" smtClean="0"/>
              <a:t>ақпандағы</a:t>
            </a:r>
            <a:r>
              <a:rPr lang="ru-RU" b="1" dirty="0" smtClean="0"/>
              <a:t> </a:t>
            </a:r>
            <a:r>
              <a:rPr lang="ru-RU" b="1" dirty="0"/>
              <a:t>№ </a:t>
            </a:r>
            <a:r>
              <a:rPr lang="ru-RU" b="1" dirty="0" smtClean="0"/>
              <a:t>173-2 </a:t>
            </a:r>
            <a:r>
              <a:rPr lang="ru-RU" b="1" dirty="0" err="1" smtClean="0"/>
              <a:t>Мемлекет</a:t>
            </a:r>
            <a:r>
              <a:rPr lang="ru-RU" b="1" dirty="0" smtClean="0"/>
              <a:t>  </a:t>
            </a:r>
            <a:r>
              <a:rPr lang="ru-RU" b="1" dirty="0" err="1" smtClean="0"/>
              <a:t>Басшысының</a:t>
            </a:r>
            <a:r>
              <a:rPr lang="ru-RU" b="1" dirty="0" smtClean="0"/>
              <a:t> </a:t>
            </a:r>
            <a:r>
              <a:rPr lang="ru-RU" b="1" dirty="0" err="1" smtClean="0"/>
              <a:t>тапсырмасы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93174" y="1852552"/>
            <a:ext cx="5756574" cy="2137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1793173" y="2105888"/>
            <a:ext cx="285008" cy="439387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4536373" y="2066305"/>
            <a:ext cx="285008" cy="439387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2" name="Стрелка вниз 21"/>
          <p:cNvSpPr/>
          <p:nvPr/>
        </p:nvSpPr>
        <p:spPr>
          <a:xfrm>
            <a:off x="7264739" y="2105888"/>
            <a:ext cx="285008" cy="439387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00200" y="1435839"/>
            <a:ext cx="157358" cy="416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424551" y="2669968"/>
            <a:ext cx="2493817" cy="16506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lang="ru-RU" b="1" dirty="0" smtClean="0"/>
              <a:t>2010 </a:t>
            </a:r>
            <a:r>
              <a:rPr lang="ru-RU" b="1" dirty="0" err="1" smtClean="0"/>
              <a:t>жылғы</a:t>
            </a:r>
            <a:r>
              <a:rPr lang="ru-RU" b="1" dirty="0" smtClean="0"/>
              <a:t>                          19 </a:t>
            </a:r>
            <a:r>
              <a:rPr lang="ru-RU" b="1" dirty="0" err="1" smtClean="0"/>
              <a:t>наурыздағы</a:t>
            </a:r>
            <a:endParaRPr lang="ru-RU" b="1" dirty="0" smtClean="0"/>
          </a:p>
          <a:p>
            <a:r>
              <a:rPr lang="ru-RU" b="1" dirty="0" smtClean="0"/>
              <a:t>№ 958 ҮИИД МБ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60334" y="2669969"/>
            <a:ext cx="2493817" cy="16506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just"/>
            <a:r>
              <a:rPr lang="ru-RU" b="1" dirty="0" err="1"/>
              <a:t>Еуразиялық</a:t>
            </a:r>
            <a:r>
              <a:rPr lang="ru-RU" b="1" dirty="0"/>
              <a:t> </a:t>
            </a:r>
            <a:r>
              <a:rPr lang="ru-RU" b="1" dirty="0" err="1"/>
              <a:t>экономикалық</a:t>
            </a:r>
            <a:r>
              <a:rPr lang="ru-RU" b="1" dirty="0"/>
              <a:t> </a:t>
            </a:r>
            <a:r>
              <a:rPr lang="ru-RU" b="1" dirty="0" err="1"/>
              <a:t>одақтың</a:t>
            </a:r>
            <a:r>
              <a:rPr lang="ru-RU" b="1" dirty="0"/>
              <a:t> </a:t>
            </a:r>
            <a:r>
              <a:rPr lang="ru-RU" b="1" dirty="0" err="1"/>
              <a:t>нормаларымен</a:t>
            </a:r>
            <a:r>
              <a:rPr lang="ru-RU" b="1" dirty="0"/>
              <a:t> </a:t>
            </a:r>
            <a:r>
              <a:rPr lang="ru-RU" b="1" dirty="0" err="1"/>
              <a:t>үйлестіру</a:t>
            </a:r>
            <a:endParaRPr lang="ru-RU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06042" y="5248892"/>
            <a:ext cx="7730837" cy="79564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just"/>
            <a:r>
              <a:rPr lang="ru-RU" i="1" dirty="0" err="1"/>
              <a:t>М</a:t>
            </a:r>
            <a:r>
              <a:rPr lang="ru-RU" i="1" dirty="0" err="1" smtClean="0"/>
              <a:t>емлекеттік</a:t>
            </a:r>
            <a:r>
              <a:rPr lang="ru-RU" i="1" dirty="0" smtClean="0"/>
              <a:t> </a:t>
            </a:r>
            <a:r>
              <a:rPr lang="ru-RU" i="1" dirty="0" err="1"/>
              <a:t>саясатты</a:t>
            </a:r>
            <a:r>
              <a:rPr lang="ru-RU" i="1" dirty="0"/>
              <a:t> </a:t>
            </a:r>
            <a:r>
              <a:rPr lang="ru-RU" i="1" dirty="0" err="1" smtClean="0"/>
              <a:t>анықтау</a:t>
            </a:r>
            <a:r>
              <a:rPr lang="ru-RU" i="1" dirty="0" smtClean="0"/>
              <a:t> </a:t>
            </a:r>
            <a:r>
              <a:rPr lang="ru-RU" i="1" dirty="0" err="1" smtClean="0"/>
              <a:t>үшін</a:t>
            </a:r>
            <a:r>
              <a:rPr lang="ru-RU" i="1" dirty="0" smtClean="0"/>
              <a:t> </a:t>
            </a:r>
            <a:r>
              <a:rPr lang="ru-RU" i="1" dirty="0" err="1" smtClean="0"/>
              <a:t>бағалы</a:t>
            </a:r>
            <a:r>
              <a:rPr lang="ru-RU" i="1" dirty="0" smtClean="0"/>
              <a:t> </a:t>
            </a:r>
            <a:r>
              <a:rPr lang="ru-RU" i="1" dirty="0" err="1"/>
              <a:t>металдар</a:t>
            </a:r>
            <a:r>
              <a:rPr lang="ru-RU" i="1" dirty="0"/>
              <a:t> мен </a:t>
            </a:r>
            <a:r>
              <a:rPr lang="ru-RU" i="1" dirty="0" err="1"/>
              <a:t>асыл</a:t>
            </a:r>
            <a:r>
              <a:rPr lang="ru-RU" i="1" dirty="0"/>
              <a:t> </a:t>
            </a:r>
            <a:r>
              <a:rPr lang="ru-RU" i="1" dirty="0" err="1"/>
              <a:t>тастардың</a:t>
            </a:r>
            <a:r>
              <a:rPr lang="ru-RU" i="1" dirty="0"/>
              <a:t> </a:t>
            </a:r>
            <a:r>
              <a:rPr lang="ru-RU" i="1" dirty="0" err="1"/>
              <a:t>айналым</a:t>
            </a:r>
            <a:r>
              <a:rPr lang="ru-RU" i="1" dirty="0"/>
              <a:t> </a:t>
            </a:r>
            <a:r>
              <a:rPr lang="ru-RU" i="1" dirty="0" err="1" smtClean="0"/>
              <a:t>салаларын</a:t>
            </a:r>
            <a:r>
              <a:rPr lang="ru-RU" i="1" dirty="0" smtClean="0"/>
              <a:t> </a:t>
            </a:r>
            <a:r>
              <a:rPr lang="ru-RU" i="1" dirty="0" err="1" smtClean="0"/>
              <a:t>реттейтін</a:t>
            </a:r>
            <a:r>
              <a:rPr lang="ru-RU" i="1" dirty="0" smtClean="0"/>
              <a:t> </a:t>
            </a:r>
            <a:r>
              <a:rPr lang="ru-RU" i="1" dirty="0" err="1"/>
              <a:t>арнайы</a:t>
            </a:r>
            <a:r>
              <a:rPr lang="ru-RU" i="1" dirty="0"/>
              <a:t> </a:t>
            </a:r>
            <a:r>
              <a:rPr lang="ru-RU" i="1" dirty="0" err="1"/>
              <a:t>заңды</a:t>
            </a:r>
            <a:r>
              <a:rPr lang="ru-RU" i="1" dirty="0"/>
              <a:t> </a:t>
            </a:r>
            <a:r>
              <a:rPr lang="ru-RU" i="1" dirty="0" err="1"/>
              <a:t>қабылдау</a:t>
            </a:r>
            <a:r>
              <a:rPr lang="ru-RU" i="1" dirty="0"/>
              <a:t> </a:t>
            </a:r>
            <a:r>
              <a:rPr lang="ru-RU" i="1" dirty="0" err="1"/>
              <a:t>қажеттілігі</a:t>
            </a:r>
            <a:r>
              <a:rPr lang="ru-RU" i="1" dirty="0"/>
              <a:t> </a:t>
            </a:r>
            <a:r>
              <a:rPr lang="ru-RU" i="1" dirty="0" err="1"/>
              <a:t>туындайды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82649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208" y="642774"/>
            <a:ext cx="2464130" cy="81789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Нысанасы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::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019797" cy="1131125"/>
          </a:xfrm>
        </p:spPr>
        <p:txBody>
          <a:bodyPr>
            <a:normAutofit/>
          </a:bodyPr>
          <a:lstStyle/>
          <a:p>
            <a:pPr marL="808038" indent="177800"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4082" y="1661326"/>
            <a:ext cx="80336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buClr>
                <a:srgbClr val="0000C6"/>
              </a:buClr>
              <a:buSzPct val="100000"/>
              <a:buFont typeface="Wingdings" pitchFamily="2" charset="2"/>
              <a:buChar char="Ø"/>
              <a:tabLst>
                <a:tab pos="266700" algn="l"/>
              </a:tabLst>
            </a:pPr>
            <a:r>
              <a:rPr lang="ru-RU" altLang="ru-RU" dirty="0" err="1">
                <a:latin typeface="Arial Narrow" pitchFamily="34" charset="0"/>
              </a:rPr>
              <a:t>Бағалы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металдар</a:t>
            </a:r>
            <a:r>
              <a:rPr lang="ru-RU" altLang="ru-RU" dirty="0">
                <a:latin typeface="Arial Narrow" pitchFamily="34" charset="0"/>
              </a:rPr>
              <a:t> мен </a:t>
            </a:r>
            <a:r>
              <a:rPr lang="ru-RU" altLang="ru-RU" dirty="0" err="1">
                <a:latin typeface="Arial Narrow" pitchFamily="34" charset="0"/>
              </a:rPr>
              <a:t>асыл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тастардың</a:t>
            </a:r>
            <a:r>
              <a:rPr lang="ru-RU" altLang="ru-RU" dirty="0">
                <a:latin typeface="Arial Narrow" pitchFamily="34" charset="0"/>
              </a:rPr>
              <a:t>, </a:t>
            </a:r>
            <a:r>
              <a:rPr lang="ru-RU" altLang="ru-RU" dirty="0" err="1">
                <a:latin typeface="Arial Narrow" pitchFamily="34" charset="0"/>
              </a:rPr>
              <a:t>бағалы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металдар</a:t>
            </a:r>
            <a:r>
              <a:rPr lang="ru-RU" altLang="ru-RU" dirty="0">
                <a:latin typeface="Arial Narrow" pitchFamily="34" charset="0"/>
              </a:rPr>
              <a:t> мен </a:t>
            </a:r>
            <a:r>
              <a:rPr lang="ru-RU" altLang="ru-RU" dirty="0" err="1">
                <a:latin typeface="Arial Narrow" pitchFamily="34" charset="0"/>
              </a:rPr>
              <a:t>асыл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тастардан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жасалған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зергерлік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бұйымдардың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өндіру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айналым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саласының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қоғамдық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қатынасын</a:t>
            </a:r>
            <a:r>
              <a:rPr lang="ru-RU" altLang="ru-RU" dirty="0">
                <a:latin typeface="Arial Narrow" pitchFamily="34" charset="0"/>
              </a:rPr>
              <a:t>, </a:t>
            </a:r>
            <a:r>
              <a:rPr lang="ru-RU" altLang="ru-RU" dirty="0" err="1">
                <a:latin typeface="Arial Narrow" pitchFamily="34" charset="0"/>
              </a:rPr>
              <a:t>құрамында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бағалы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металдар</a:t>
            </a:r>
            <a:r>
              <a:rPr lang="ru-RU" altLang="ru-RU" dirty="0">
                <a:latin typeface="Arial Narrow" pitchFamily="34" charset="0"/>
              </a:rPr>
              <a:t> бар </a:t>
            </a:r>
            <a:r>
              <a:rPr lang="ru-RU" altLang="ru-RU" dirty="0" err="1">
                <a:latin typeface="Arial Narrow" pitchFamily="34" charset="0"/>
              </a:rPr>
              <a:t>шикізат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тауарларын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әкелуді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әкетуді</a:t>
            </a:r>
            <a:r>
              <a:rPr lang="ru-RU" altLang="ru-RU" dirty="0">
                <a:latin typeface="Arial Narrow" pitchFamily="34" charset="0"/>
              </a:rPr>
              <a:t>, </a:t>
            </a:r>
            <a:r>
              <a:rPr lang="ru-RU" altLang="ru-RU" dirty="0" err="1">
                <a:latin typeface="Arial Narrow" pitchFamily="34" charset="0"/>
              </a:rPr>
              <a:t>бағалы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металдар</a:t>
            </a:r>
            <a:r>
              <a:rPr lang="ru-RU" altLang="ru-RU" dirty="0">
                <a:latin typeface="Arial Narrow" pitchFamily="34" charset="0"/>
              </a:rPr>
              <a:t> мен </a:t>
            </a:r>
            <a:r>
              <a:rPr lang="ru-RU" altLang="ru-RU" dirty="0" err="1">
                <a:latin typeface="Arial Narrow" pitchFamily="34" charset="0"/>
              </a:rPr>
              <a:t>асыл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тастарды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әкелуді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әкетуді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бақылау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мемлекеттік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реттеу</a:t>
            </a:r>
            <a:endParaRPr lang="ru-RU" altLang="ru-RU" dirty="0">
              <a:latin typeface="Arial Narrow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54082" y="3407746"/>
            <a:ext cx="2464130" cy="8178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Мақсаты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: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5956" y="4426298"/>
            <a:ext cx="8033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buClr>
                <a:srgbClr val="0000C6"/>
              </a:buClr>
              <a:buSzPct val="100000"/>
              <a:buFont typeface="Wingdings" pitchFamily="2" charset="2"/>
              <a:buChar char="Ø"/>
              <a:tabLst>
                <a:tab pos="266700" algn="l"/>
              </a:tabLst>
            </a:pPr>
            <a:r>
              <a:rPr lang="ru-RU" altLang="ru-RU" dirty="0" err="1">
                <a:latin typeface="Arial Narrow" pitchFamily="34" charset="0"/>
              </a:rPr>
              <a:t>бағалы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металдармен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тастармен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операциялар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жасау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саласындағы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қоғамдық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қатынастарды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реттеудің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бірыңғай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заңнамалық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негізін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қалыптастыру</a:t>
            </a:r>
            <a:r>
              <a:rPr lang="ru-RU" altLang="ru-RU" dirty="0">
                <a:latin typeface="Arial Narrow" pitchFamily="34" charset="0"/>
              </a:rPr>
              <a:t>, </a:t>
            </a:r>
            <a:r>
              <a:rPr lang="ru-RU" altLang="ru-RU" dirty="0" err="1">
                <a:latin typeface="Arial Narrow" pitchFamily="34" charset="0"/>
              </a:rPr>
              <a:t>ұлттық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заңнамалардың</a:t>
            </a:r>
            <a:r>
              <a:rPr lang="ru-RU" altLang="ru-RU" dirty="0">
                <a:latin typeface="Arial Narrow" pitchFamily="34" charset="0"/>
              </a:rPr>
              <a:t> ЕЭО </a:t>
            </a:r>
            <a:r>
              <a:rPr lang="ru-RU" altLang="ru-RU" dirty="0" err="1">
                <a:latin typeface="Arial Narrow" pitchFamily="34" charset="0"/>
              </a:rPr>
              <a:t>нормаларымен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үйлестіру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және</a:t>
            </a:r>
            <a:r>
              <a:rPr lang="ru-RU" altLang="ru-RU" dirty="0">
                <a:latin typeface="Arial Narrow" pitchFamily="34" charset="0"/>
              </a:rPr>
              <a:t> ҚР </a:t>
            </a:r>
            <a:r>
              <a:rPr lang="ru-RU" altLang="ru-RU" dirty="0" err="1">
                <a:latin typeface="Arial Narrow" pitchFamily="34" charset="0"/>
              </a:rPr>
              <a:t>зергерлік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кәсіпкерлікті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дамыту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үшін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жағдай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жасау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болып</a:t>
            </a:r>
            <a:r>
              <a:rPr lang="ru-RU" altLang="ru-RU" dirty="0">
                <a:latin typeface="Arial Narrow" pitchFamily="34" charset="0"/>
              </a:rPr>
              <a:t> </a:t>
            </a:r>
            <a:r>
              <a:rPr lang="ru-RU" altLang="ru-RU" dirty="0" err="1">
                <a:latin typeface="Arial Narrow" pitchFamily="34" charset="0"/>
              </a:rPr>
              <a:t>табылады</a:t>
            </a:r>
            <a:r>
              <a:rPr lang="ru-RU" altLang="ru-RU" dirty="0">
                <a:latin typeface="Arial Narrow" pitchFamily="34" charset="0"/>
              </a:rPr>
              <a:t>. </a:t>
            </a:r>
          </a:p>
        </p:txBody>
      </p:sp>
      <p:sp>
        <p:nvSpPr>
          <p:cNvPr id="11" name="Номер слайда 3"/>
          <p:cNvSpPr txBox="1">
            <a:spLocks/>
          </p:cNvSpPr>
          <p:nvPr/>
        </p:nvSpPr>
        <p:spPr>
          <a:xfrm>
            <a:off x="6812478" y="63510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pPr/>
              <a:t>3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69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617029" y="4738255"/>
            <a:ext cx="2778826" cy="1626919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793174" y="237795"/>
            <a:ext cx="5902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Заң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жобаларының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негізгі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дәрежелері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585848" y="850859"/>
            <a:ext cx="8250795" cy="2045108"/>
            <a:chOff x="1524000" y="2951479"/>
            <a:chExt cx="6123481" cy="1852265"/>
          </a:xfrm>
          <a:solidFill>
            <a:schemeClr val="accent1">
              <a:tint val="20000"/>
            </a:schemeClr>
          </a:solidFill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1524000" y="2951479"/>
              <a:ext cx="1015999" cy="827263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sz="40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2600960" y="2951480"/>
              <a:ext cx="5019040" cy="827262"/>
            </a:xfrm>
            <a:custGeom>
              <a:avLst/>
              <a:gdLst>
                <a:gd name="connsiteX0" fmla="*/ 0 w 5019040"/>
                <a:gd name="connsiteY0" fmla="*/ 169367 h 1015999"/>
                <a:gd name="connsiteX1" fmla="*/ 169367 w 5019040"/>
                <a:gd name="connsiteY1" fmla="*/ 0 h 1015999"/>
                <a:gd name="connsiteX2" fmla="*/ 4849673 w 5019040"/>
                <a:gd name="connsiteY2" fmla="*/ 0 h 1015999"/>
                <a:gd name="connsiteX3" fmla="*/ 5019040 w 5019040"/>
                <a:gd name="connsiteY3" fmla="*/ 169367 h 1015999"/>
                <a:gd name="connsiteX4" fmla="*/ 5019040 w 5019040"/>
                <a:gd name="connsiteY4" fmla="*/ 846632 h 1015999"/>
                <a:gd name="connsiteX5" fmla="*/ 4849673 w 5019040"/>
                <a:gd name="connsiteY5" fmla="*/ 1015999 h 1015999"/>
                <a:gd name="connsiteX6" fmla="*/ 169367 w 5019040"/>
                <a:gd name="connsiteY6" fmla="*/ 1015999 h 1015999"/>
                <a:gd name="connsiteX7" fmla="*/ 0 w 5019040"/>
                <a:gd name="connsiteY7" fmla="*/ 846632 h 1015999"/>
                <a:gd name="connsiteX8" fmla="*/ 0 w 5019040"/>
                <a:gd name="connsiteY8" fmla="*/ 169367 h 10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19040" h="1015999">
                  <a:moveTo>
                    <a:pt x="0" y="169367"/>
                  </a:moveTo>
                  <a:cubicBezTo>
                    <a:pt x="0" y="75828"/>
                    <a:pt x="75828" y="0"/>
                    <a:pt x="169367" y="0"/>
                  </a:cubicBezTo>
                  <a:lnTo>
                    <a:pt x="4849673" y="0"/>
                  </a:lnTo>
                  <a:cubicBezTo>
                    <a:pt x="4943212" y="0"/>
                    <a:pt x="5019040" y="75828"/>
                    <a:pt x="5019040" y="169367"/>
                  </a:cubicBezTo>
                  <a:lnTo>
                    <a:pt x="5019040" y="846632"/>
                  </a:lnTo>
                  <a:cubicBezTo>
                    <a:pt x="5019040" y="940171"/>
                    <a:pt x="4943212" y="1015999"/>
                    <a:pt x="4849673" y="1015999"/>
                  </a:cubicBezTo>
                  <a:lnTo>
                    <a:pt x="169367" y="1015999"/>
                  </a:lnTo>
                  <a:cubicBezTo>
                    <a:pt x="75828" y="1015999"/>
                    <a:pt x="0" y="940171"/>
                    <a:pt x="0" y="846632"/>
                  </a:cubicBezTo>
                  <a:lnTo>
                    <a:pt x="0" y="16936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7190" tIns="277190" rIns="277190" bIns="27719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200" kern="1200" dirty="0"/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524000" y="3894436"/>
              <a:ext cx="1015999" cy="909307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sz="40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Полилиния 55"/>
            <p:cNvSpPr/>
            <p:nvPr/>
          </p:nvSpPr>
          <p:spPr>
            <a:xfrm>
              <a:off x="2628441" y="3863421"/>
              <a:ext cx="5019040" cy="940323"/>
            </a:xfrm>
            <a:custGeom>
              <a:avLst/>
              <a:gdLst>
                <a:gd name="connsiteX0" fmla="*/ 0 w 5019040"/>
                <a:gd name="connsiteY0" fmla="*/ 169367 h 1015999"/>
                <a:gd name="connsiteX1" fmla="*/ 169367 w 5019040"/>
                <a:gd name="connsiteY1" fmla="*/ 0 h 1015999"/>
                <a:gd name="connsiteX2" fmla="*/ 4849673 w 5019040"/>
                <a:gd name="connsiteY2" fmla="*/ 0 h 1015999"/>
                <a:gd name="connsiteX3" fmla="*/ 5019040 w 5019040"/>
                <a:gd name="connsiteY3" fmla="*/ 169367 h 1015999"/>
                <a:gd name="connsiteX4" fmla="*/ 5019040 w 5019040"/>
                <a:gd name="connsiteY4" fmla="*/ 846632 h 1015999"/>
                <a:gd name="connsiteX5" fmla="*/ 4849673 w 5019040"/>
                <a:gd name="connsiteY5" fmla="*/ 1015999 h 1015999"/>
                <a:gd name="connsiteX6" fmla="*/ 169367 w 5019040"/>
                <a:gd name="connsiteY6" fmla="*/ 1015999 h 1015999"/>
                <a:gd name="connsiteX7" fmla="*/ 0 w 5019040"/>
                <a:gd name="connsiteY7" fmla="*/ 846632 h 1015999"/>
                <a:gd name="connsiteX8" fmla="*/ 0 w 5019040"/>
                <a:gd name="connsiteY8" fmla="*/ 169367 h 10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19040" h="1015999">
                  <a:moveTo>
                    <a:pt x="0" y="169367"/>
                  </a:moveTo>
                  <a:cubicBezTo>
                    <a:pt x="0" y="75828"/>
                    <a:pt x="75828" y="0"/>
                    <a:pt x="169367" y="0"/>
                  </a:cubicBezTo>
                  <a:lnTo>
                    <a:pt x="4849673" y="0"/>
                  </a:lnTo>
                  <a:cubicBezTo>
                    <a:pt x="4943212" y="0"/>
                    <a:pt x="5019040" y="75828"/>
                    <a:pt x="5019040" y="169367"/>
                  </a:cubicBezTo>
                  <a:lnTo>
                    <a:pt x="5019040" y="846632"/>
                  </a:lnTo>
                  <a:cubicBezTo>
                    <a:pt x="5019040" y="940171"/>
                    <a:pt x="4943212" y="1015999"/>
                    <a:pt x="4849673" y="1015999"/>
                  </a:cubicBezTo>
                  <a:lnTo>
                    <a:pt x="169367" y="1015999"/>
                  </a:lnTo>
                  <a:cubicBezTo>
                    <a:pt x="75828" y="1015999"/>
                    <a:pt x="0" y="940171"/>
                    <a:pt x="0" y="846632"/>
                  </a:cubicBezTo>
                  <a:lnTo>
                    <a:pt x="0" y="16936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7190" tIns="277190" rIns="277190" bIns="27719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200" kern="1200"/>
            </a:p>
          </p:txBody>
        </p:sp>
      </p:grpSp>
      <p:sp>
        <p:nvSpPr>
          <p:cNvPr id="59" name="Скругленный прямоугольник 58"/>
          <p:cNvSpPr/>
          <p:nvPr/>
        </p:nvSpPr>
        <p:spPr>
          <a:xfrm>
            <a:off x="585848" y="3035466"/>
            <a:ext cx="1368960" cy="1175657"/>
          </a:xfrm>
          <a:prstGeom prst="roundRect">
            <a:avLst>
              <a:gd name="adj" fmla="val 16670"/>
            </a:avLst>
          </a:pr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Полилиния 59"/>
          <p:cNvSpPr/>
          <p:nvPr/>
        </p:nvSpPr>
        <p:spPr>
          <a:xfrm>
            <a:off x="2099210" y="3030849"/>
            <a:ext cx="6688611" cy="1180274"/>
          </a:xfrm>
          <a:custGeom>
            <a:avLst/>
            <a:gdLst>
              <a:gd name="connsiteX0" fmla="*/ 0 w 5019040"/>
              <a:gd name="connsiteY0" fmla="*/ 169367 h 1015999"/>
              <a:gd name="connsiteX1" fmla="*/ 169367 w 5019040"/>
              <a:gd name="connsiteY1" fmla="*/ 0 h 1015999"/>
              <a:gd name="connsiteX2" fmla="*/ 4849673 w 5019040"/>
              <a:gd name="connsiteY2" fmla="*/ 0 h 1015999"/>
              <a:gd name="connsiteX3" fmla="*/ 5019040 w 5019040"/>
              <a:gd name="connsiteY3" fmla="*/ 169367 h 1015999"/>
              <a:gd name="connsiteX4" fmla="*/ 5019040 w 5019040"/>
              <a:gd name="connsiteY4" fmla="*/ 846632 h 1015999"/>
              <a:gd name="connsiteX5" fmla="*/ 4849673 w 5019040"/>
              <a:gd name="connsiteY5" fmla="*/ 1015999 h 1015999"/>
              <a:gd name="connsiteX6" fmla="*/ 169367 w 5019040"/>
              <a:gd name="connsiteY6" fmla="*/ 1015999 h 1015999"/>
              <a:gd name="connsiteX7" fmla="*/ 0 w 5019040"/>
              <a:gd name="connsiteY7" fmla="*/ 846632 h 1015999"/>
              <a:gd name="connsiteX8" fmla="*/ 0 w 5019040"/>
              <a:gd name="connsiteY8" fmla="*/ 169367 h 10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19040" h="1015999">
                <a:moveTo>
                  <a:pt x="0" y="169367"/>
                </a:moveTo>
                <a:cubicBezTo>
                  <a:pt x="0" y="75828"/>
                  <a:pt x="75828" y="0"/>
                  <a:pt x="169367" y="0"/>
                </a:cubicBezTo>
                <a:lnTo>
                  <a:pt x="4849673" y="0"/>
                </a:lnTo>
                <a:cubicBezTo>
                  <a:pt x="4943212" y="0"/>
                  <a:pt x="5019040" y="75828"/>
                  <a:pt x="5019040" y="169367"/>
                </a:cubicBezTo>
                <a:lnTo>
                  <a:pt x="5019040" y="846632"/>
                </a:lnTo>
                <a:cubicBezTo>
                  <a:pt x="5019040" y="940171"/>
                  <a:pt x="4943212" y="1015999"/>
                  <a:pt x="4849673" y="1015999"/>
                </a:cubicBezTo>
                <a:lnTo>
                  <a:pt x="169367" y="1015999"/>
                </a:lnTo>
                <a:cubicBezTo>
                  <a:pt x="75828" y="1015999"/>
                  <a:pt x="0" y="940171"/>
                  <a:pt x="0" y="846632"/>
                </a:cubicBezTo>
                <a:lnTo>
                  <a:pt x="0" y="169367"/>
                </a:lnTo>
                <a:close/>
              </a:path>
            </a:pathLst>
          </a:cu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7190" tIns="277190" rIns="277190" bIns="277190" numCol="1" spcCol="1270" anchor="ctr" anchorCtr="0">
            <a:noAutofit/>
          </a:bodyPr>
          <a:lstStyle/>
          <a:p>
            <a:pPr lvl="0"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 smtClean="0">
                <a:solidFill>
                  <a:schemeClr val="tx1"/>
                </a:solidFill>
              </a:rPr>
              <a:t>Басқа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елдің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аумағында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қайта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өңделген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тазартылған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алтынның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импорттаушы-иесімен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Ұлттық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банкке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ұсыну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міндеті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бекітілді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5999" y="837515"/>
            <a:ext cx="6513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Құрамында</a:t>
            </a:r>
            <a:r>
              <a:rPr lang="ru-RU" b="1" dirty="0" smtClean="0"/>
              <a:t> </a:t>
            </a:r>
            <a:r>
              <a:rPr lang="ru-RU" b="1" dirty="0" err="1" smtClean="0"/>
              <a:t>бағалы</a:t>
            </a:r>
            <a:r>
              <a:rPr lang="ru-RU" b="1" dirty="0" smtClean="0"/>
              <a:t> </a:t>
            </a:r>
            <a:r>
              <a:rPr lang="ru-RU" b="1" dirty="0" err="1" smtClean="0"/>
              <a:t>металы</a:t>
            </a:r>
            <a:r>
              <a:rPr lang="ru-RU" b="1" dirty="0" smtClean="0"/>
              <a:t> бар </a:t>
            </a:r>
            <a:r>
              <a:rPr lang="ru-RU" b="1" dirty="0" err="1" smtClean="0"/>
              <a:t>шикізат</a:t>
            </a:r>
            <a:r>
              <a:rPr lang="ru-RU" b="1" dirty="0" smtClean="0"/>
              <a:t> </a:t>
            </a:r>
            <a:r>
              <a:rPr lang="ru-RU" b="1" dirty="0" err="1" smtClean="0"/>
              <a:t>тауарлары</a:t>
            </a:r>
            <a:r>
              <a:rPr lang="ru-RU" b="1" dirty="0" smtClean="0"/>
              <a:t> </a:t>
            </a:r>
            <a:r>
              <a:rPr lang="ru-RU" b="1" dirty="0" err="1" smtClean="0"/>
              <a:t>отандық</a:t>
            </a:r>
            <a:r>
              <a:rPr lang="ru-RU" b="1" dirty="0" smtClean="0"/>
              <a:t> </a:t>
            </a:r>
            <a:r>
              <a:rPr lang="ru-RU" b="1" dirty="0" err="1" smtClean="0"/>
              <a:t>қайта</a:t>
            </a:r>
            <a:r>
              <a:rPr lang="ru-RU" b="1" dirty="0" smtClean="0"/>
              <a:t> </a:t>
            </a:r>
            <a:r>
              <a:rPr lang="ru-RU" b="1" dirty="0" err="1" smtClean="0"/>
              <a:t>өңдеу</a:t>
            </a:r>
            <a:r>
              <a:rPr lang="ru-RU" b="1" dirty="0" smtClean="0"/>
              <a:t> </a:t>
            </a:r>
            <a:r>
              <a:rPr lang="ru-RU" b="1" dirty="0" err="1" smtClean="0"/>
              <a:t>зауыттарында</a:t>
            </a:r>
            <a:r>
              <a:rPr lang="ru-RU" b="1" dirty="0" smtClean="0"/>
              <a:t> </a:t>
            </a:r>
            <a:r>
              <a:rPr lang="ru-RU" b="1" dirty="0" err="1" smtClean="0"/>
              <a:t>қайта</a:t>
            </a:r>
            <a:r>
              <a:rPr lang="ru-RU" b="1" dirty="0" smtClean="0"/>
              <a:t> </a:t>
            </a:r>
            <a:r>
              <a:rPr lang="ru-RU" b="1" dirty="0" err="1" smtClean="0"/>
              <a:t>өңдеу</a:t>
            </a:r>
            <a:r>
              <a:rPr lang="ru-RU" b="1" dirty="0" smtClean="0"/>
              <a:t> не/</a:t>
            </a:r>
            <a:r>
              <a:rPr lang="ru-RU" b="1" dirty="0" err="1" smtClean="0"/>
              <a:t>немесе</a:t>
            </a:r>
            <a:r>
              <a:rPr lang="ru-RU" b="1" dirty="0" smtClean="0"/>
              <a:t> </a:t>
            </a:r>
            <a:r>
              <a:rPr lang="ru-RU" b="1" dirty="0" err="1" smtClean="0"/>
              <a:t>аффинаждау</a:t>
            </a:r>
            <a:r>
              <a:rPr lang="ru-RU" b="1" dirty="0" smtClean="0"/>
              <a:t> </a:t>
            </a:r>
            <a:r>
              <a:rPr lang="ru-RU" b="1" dirty="0" err="1" smtClean="0"/>
              <a:t>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міндетті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22089" y="1954060"/>
            <a:ext cx="6614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Бағалы</a:t>
            </a:r>
            <a:r>
              <a:rPr lang="ru-RU" b="1" dirty="0" smtClean="0"/>
              <a:t> </a:t>
            </a:r>
            <a:r>
              <a:rPr lang="ru-RU" b="1" dirty="0" err="1"/>
              <a:t>металдар</a:t>
            </a:r>
            <a:r>
              <a:rPr lang="ru-RU" b="1" dirty="0"/>
              <a:t> мен </a:t>
            </a:r>
            <a:r>
              <a:rPr lang="ru-RU" b="1" dirty="0" err="1"/>
              <a:t>асыл</a:t>
            </a:r>
            <a:r>
              <a:rPr lang="ru-RU" b="1" dirty="0"/>
              <a:t> </a:t>
            </a:r>
            <a:r>
              <a:rPr lang="ru-RU" b="1" dirty="0" err="1" smtClean="0"/>
              <a:t>тастардан</a:t>
            </a:r>
            <a:r>
              <a:rPr lang="ru-RU" b="1" dirty="0" smtClean="0"/>
              <a:t> </a:t>
            </a:r>
            <a:r>
              <a:rPr lang="ru-RU" b="1" dirty="0" err="1" smtClean="0"/>
              <a:t>жасалған</a:t>
            </a:r>
            <a:r>
              <a:rPr lang="ru-RU" b="1" dirty="0" smtClean="0"/>
              <a:t> </a:t>
            </a:r>
            <a:r>
              <a:rPr lang="ru-RU" b="1" dirty="0" err="1" smtClean="0"/>
              <a:t>бұйымдарды</a:t>
            </a:r>
            <a:r>
              <a:rPr lang="ru-RU" b="1" dirty="0" smtClean="0"/>
              <a:t> </a:t>
            </a:r>
            <a:r>
              <a:rPr lang="ru-RU" b="1" dirty="0" err="1" smtClean="0"/>
              <a:t>уәкілетті</a:t>
            </a:r>
            <a:r>
              <a:rPr lang="ru-RU" b="1" dirty="0" smtClean="0"/>
              <a:t> </a:t>
            </a:r>
            <a:r>
              <a:rPr lang="ru-RU" b="1" dirty="0" err="1" smtClean="0"/>
              <a:t>ұйымдарда</a:t>
            </a:r>
            <a:r>
              <a:rPr lang="ru-RU" b="1" dirty="0" smtClean="0"/>
              <a:t> </a:t>
            </a:r>
            <a:r>
              <a:rPr lang="ru-RU" b="1" dirty="0" err="1" smtClean="0"/>
              <a:t>таңбалауға</a:t>
            </a:r>
            <a:r>
              <a:rPr lang="ru-RU" b="1" dirty="0" smtClean="0"/>
              <a:t> </a:t>
            </a:r>
            <a:r>
              <a:rPr lang="ru-RU" b="1" dirty="0" err="1" smtClean="0"/>
              <a:t>және</a:t>
            </a:r>
            <a:r>
              <a:rPr lang="ru-RU" b="1" dirty="0" smtClean="0"/>
              <a:t> </a:t>
            </a:r>
            <a:r>
              <a:rPr lang="ru-RU" b="1" dirty="0" err="1" smtClean="0"/>
              <a:t>сынамалауға</a:t>
            </a:r>
            <a:r>
              <a:rPr lang="ru-RU" b="1" dirty="0" smtClean="0"/>
              <a:t> </a:t>
            </a:r>
            <a:r>
              <a:rPr lang="ru-RU" b="1" dirty="0" err="1" smtClean="0"/>
              <a:t>міндетті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85848" y="4334494"/>
            <a:ext cx="1368960" cy="1217220"/>
          </a:xfrm>
          <a:prstGeom prst="roundRect">
            <a:avLst>
              <a:gd name="adj" fmla="val 16670"/>
            </a:avLst>
          </a:pr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2099210" y="4334494"/>
            <a:ext cx="6638142" cy="1217220"/>
          </a:xfrm>
          <a:custGeom>
            <a:avLst/>
            <a:gdLst>
              <a:gd name="connsiteX0" fmla="*/ 0 w 5019040"/>
              <a:gd name="connsiteY0" fmla="*/ 169367 h 1015999"/>
              <a:gd name="connsiteX1" fmla="*/ 169367 w 5019040"/>
              <a:gd name="connsiteY1" fmla="*/ 0 h 1015999"/>
              <a:gd name="connsiteX2" fmla="*/ 4849673 w 5019040"/>
              <a:gd name="connsiteY2" fmla="*/ 0 h 1015999"/>
              <a:gd name="connsiteX3" fmla="*/ 5019040 w 5019040"/>
              <a:gd name="connsiteY3" fmla="*/ 169367 h 1015999"/>
              <a:gd name="connsiteX4" fmla="*/ 5019040 w 5019040"/>
              <a:gd name="connsiteY4" fmla="*/ 846632 h 1015999"/>
              <a:gd name="connsiteX5" fmla="*/ 4849673 w 5019040"/>
              <a:gd name="connsiteY5" fmla="*/ 1015999 h 1015999"/>
              <a:gd name="connsiteX6" fmla="*/ 169367 w 5019040"/>
              <a:gd name="connsiteY6" fmla="*/ 1015999 h 1015999"/>
              <a:gd name="connsiteX7" fmla="*/ 0 w 5019040"/>
              <a:gd name="connsiteY7" fmla="*/ 846632 h 1015999"/>
              <a:gd name="connsiteX8" fmla="*/ 0 w 5019040"/>
              <a:gd name="connsiteY8" fmla="*/ 169367 h 10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19040" h="1015999">
                <a:moveTo>
                  <a:pt x="0" y="169367"/>
                </a:moveTo>
                <a:cubicBezTo>
                  <a:pt x="0" y="75828"/>
                  <a:pt x="75828" y="0"/>
                  <a:pt x="169367" y="0"/>
                </a:cubicBezTo>
                <a:lnTo>
                  <a:pt x="4849673" y="0"/>
                </a:lnTo>
                <a:cubicBezTo>
                  <a:pt x="4943212" y="0"/>
                  <a:pt x="5019040" y="75828"/>
                  <a:pt x="5019040" y="169367"/>
                </a:cubicBezTo>
                <a:lnTo>
                  <a:pt x="5019040" y="846632"/>
                </a:lnTo>
                <a:cubicBezTo>
                  <a:pt x="5019040" y="940171"/>
                  <a:pt x="4943212" y="1015999"/>
                  <a:pt x="4849673" y="1015999"/>
                </a:cubicBezTo>
                <a:lnTo>
                  <a:pt x="169367" y="1015999"/>
                </a:lnTo>
                <a:cubicBezTo>
                  <a:pt x="75828" y="1015999"/>
                  <a:pt x="0" y="940171"/>
                  <a:pt x="0" y="846632"/>
                </a:cubicBezTo>
                <a:lnTo>
                  <a:pt x="0" y="169367"/>
                </a:lnTo>
                <a:close/>
              </a:path>
            </a:pathLst>
          </a:cu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7190" tIns="277190" rIns="277190" bIns="277190" numCol="1" spcCol="1270" anchor="ctr" anchorCtr="0">
            <a:noAutofit/>
          </a:bodyPr>
          <a:lstStyle/>
          <a:p>
            <a:pPr lvl="0"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 smtClean="0">
                <a:solidFill>
                  <a:schemeClr val="tx1"/>
                </a:solidFill>
              </a:rPr>
              <a:t>Аффинажды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алтын </a:t>
            </a:r>
            <a:r>
              <a:rPr lang="ru-RU" b="1" dirty="0" err="1">
                <a:solidFill>
                  <a:schemeClr val="tx1"/>
                </a:solidFill>
              </a:rPr>
              <a:t>нарығын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дамыту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мақсатында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Қазақстан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Республикасының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аумағында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барлық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іске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асырылатын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инвестициялық</a:t>
            </a:r>
            <a:r>
              <a:rPr lang="ru-RU" b="1" dirty="0">
                <a:solidFill>
                  <a:schemeClr val="tx1"/>
                </a:solidFill>
              </a:rPr>
              <a:t> алтын </a:t>
            </a:r>
            <a:r>
              <a:rPr lang="ru-RU" b="1" dirty="0" err="1">
                <a:solidFill>
                  <a:schemeClr val="tx1"/>
                </a:solidFill>
              </a:rPr>
              <a:t>қолданыстағы</a:t>
            </a:r>
            <a:r>
              <a:rPr lang="ru-RU" b="1" dirty="0">
                <a:solidFill>
                  <a:schemeClr val="tx1"/>
                </a:solidFill>
              </a:rPr>
              <a:t> 32 </a:t>
            </a:r>
            <a:r>
              <a:rPr lang="ru-RU" b="1" dirty="0" err="1">
                <a:solidFill>
                  <a:schemeClr val="tx1"/>
                </a:solidFill>
              </a:rPr>
              <a:t>тройскалық</a:t>
            </a:r>
            <a:r>
              <a:rPr lang="ru-RU" b="1" dirty="0">
                <a:solidFill>
                  <a:schemeClr val="tx1"/>
                </a:solidFill>
              </a:rPr>
              <a:t> унция </a:t>
            </a:r>
            <a:r>
              <a:rPr lang="ru-RU" b="1" dirty="0" err="1">
                <a:solidFill>
                  <a:schemeClr val="tx1"/>
                </a:solidFill>
              </a:rPr>
              <a:t>салмағы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бойынша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шектеуді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алып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тастау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жолымен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қосымша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құн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салығынан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босатылады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85848" y="5735782"/>
            <a:ext cx="1368960" cy="857331"/>
          </a:xfrm>
          <a:prstGeom prst="roundRect">
            <a:avLst>
              <a:gd name="adj" fmla="val 16670"/>
            </a:avLst>
          </a:pr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2161472" y="5735782"/>
            <a:ext cx="6638142" cy="857331"/>
          </a:xfrm>
          <a:custGeom>
            <a:avLst/>
            <a:gdLst>
              <a:gd name="connsiteX0" fmla="*/ 0 w 5019040"/>
              <a:gd name="connsiteY0" fmla="*/ 169367 h 1015999"/>
              <a:gd name="connsiteX1" fmla="*/ 169367 w 5019040"/>
              <a:gd name="connsiteY1" fmla="*/ 0 h 1015999"/>
              <a:gd name="connsiteX2" fmla="*/ 4849673 w 5019040"/>
              <a:gd name="connsiteY2" fmla="*/ 0 h 1015999"/>
              <a:gd name="connsiteX3" fmla="*/ 5019040 w 5019040"/>
              <a:gd name="connsiteY3" fmla="*/ 169367 h 1015999"/>
              <a:gd name="connsiteX4" fmla="*/ 5019040 w 5019040"/>
              <a:gd name="connsiteY4" fmla="*/ 846632 h 1015999"/>
              <a:gd name="connsiteX5" fmla="*/ 4849673 w 5019040"/>
              <a:gd name="connsiteY5" fmla="*/ 1015999 h 1015999"/>
              <a:gd name="connsiteX6" fmla="*/ 169367 w 5019040"/>
              <a:gd name="connsiteY6" fmla="*/ 1015999 h 1015999"/>
              <a:gd name="connsiteX7" fmla="*/ 0 w 5019040"/>
              <a:gd name="connsiteY7" fmla="*/ 846632 h 1015999"/>
              <a:gd name="connsiteX8" fmla="*/ 0 w 5019040"/>
              <a:gd name="connsiteY8" fmla="*/ 169367 h 10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19040" h="1015999">
                <a:moveTo>
                  <a:pt x="0" y="169367"/>
                </a:moveTo>
                <a:cubicBezTo>
                  <a:pt x="0" y="75828"/>
                  <a:pt x="75828" y="0"/>
                  <a:pt x="169367" y="0"/>
                </a:cubicBezTo>
                <a:lnTo>
                  <a:pt x="4849673" y="0"/>
                </a:lnTo>
                <a:cubicBezTo>
                  <a:pt x="4943212" y="0"/>
                  <a:pt x="5019040" y="75828"/>
                  <a:pt x="5019040" y="169367"/>
                </a:cubicBezTo>
                <a:lnTo>
                  <a:pt x="5019040" y="846632"/>
                </a:lnTo>
                <a:cubicBezTo>
                  <a:pt x="5019040" y="940171"/>
                  <a:pt x="4943212" y="1015999"/>
                  <a:pt x="4849673" y="1015999"/>
                </a:cubicBezTo>
                <a:lnTo>
                  <a:pt x="169367" y="1015999"/>
                </a:lnTo>
                <a:cubicBezTo>
                  <a:pt x="75828" y="1015999"/>
                  <a:pt x="0" y="940171"/>
                  <a:pt x="0" y="846632"/>
                </a:cubicBezTo>
                <a:lnTo>
                  <a:pt x="0" y="169367"/>
                </a:lnTo>
                <a:close/>
              </a:path>
            </a:pathLst>
          </a:custGeom>
          <a:solidFill>
            <a:schemeClr val="accent1">
              <a:tint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7190" tIns="277190" rIns="277190" bIns="277190" numCol="1" spcCol="1270" anchor="ctr" anchorCtr="0">
            <a:noAutofit/>
          </a:bodyPr>
          <a:lstStyle/>
          <a:p>
            <a:pPr lvl="0"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 smtClean="0">
                <a:solidFill>
                  <a:schemeClr val="tx1"/>
                </a:solidFill>
              </a:rPr>
              <a:t>Бағалы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металдарды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қаржылық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жинақ</a:t>
            </a:r>
            <a:r>
              <a:rPr lang="ru-RU" b="1" dirty="0">
                <a:solidFill>
                  <a:schemeClr val="tx1"/>
                </a:solidFill>
              </a:rPr>
              <a:t> пен инвестиция </a:t>
            </a:r>
            <a:r>
              <a:rPr lang="ru-RU" b="1" dirty="0" err="1">
                <a:solidFill>
                  <a:schemeClr val="tx1"/>
                </a:solidFill>
              </a:rPr>
              <a:t>құралы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ретінде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қолдану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2" name="Номер слайда 3"/>
          <p:cNvSpPr txBox="1">
            <a:spLocks/>
          </p:cNvSpPr>
          <p:nvPr/>
        </p:nvSpPr>
        <p:spPr>
          <a:xfrm>
            <a:off x="6895605" y="637812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pPr/>
              <a:t>4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5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3"/>
          <p:cNvSpPr txBox="1">
            <a:spLocks/>
          </p:cNvSpPr>
          <p:nvPr/>
        </p:nvSpPr>
        <p:spPr bwMode="auto">
          <a:xfrm>
            <a:off x="352425" y="333375"/>
            <a:ext cx="8540750" cy="533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2000" b="1" dirty="0" smtClean="0">
              <a:cs typeface="Arial" charset="0"/>
            </a:endParaRPr>
          </a:p>
          <a:p>
            <a:pPr algn="ctr" eaLnBrk="1" hangingPunct="1"/>
            <a:endParaRPr lang="ru-RU" sz="2000" b="1" dirty="0">
              <a:cs typeface="Arial" charset="0"/>
            </a:endParaRPr>
          </a:p>
          <a:p>
            <a:pPr algn="ctr" eaLnBrk="1" hangingPunct="1"/>
            <a:r>
              <a:rPr lang="ru-RU" sz="2000" b="1" dirty="0" err="1" smtClean="0">
                <a:cs typeface="Arial" charset="0"/>
              </a:rPr>
              <a:t>Заң</a:t>
            </a:r>
            <a:r>
              <a:rPr lang="ru-RU" sz="2000" b="1" dirty="0" smtClean="0">
                <a:cs typeface="Arial" charset="0"/>
              </a:rPr>
              <a:t> </a:t>
            </a:r>
            <a:r>
              <a:rPr lang="ru-RU" sz="2000" b="1" dirty="0" err="1" smtClean="0">
                <a:cs typeface="Arial" charset="0"/>
              </a:rPr>
              <a:t>жобаларын</a:t>
            </a:r>
            <a:r>
              <a:rPr lang="ru-RU" sz="2000" b="1" dirty="0" smtClean="0">
                <a:cs typeface="Arial" charset="0"/>
              </a:rPr>
              <a:t> </a:t>
            </a:r>
            <a:r>
              <a:rPr lang="ru-RU" sz="2000" b="1" dirty="0" err="1" smtClean="0">
                <a:cs typeface="Arial" charset="0"/>
              </a:rPr>
              <a:t>әске</a:t>
            </a:r>
            <a:r>
              <a:rPr lang="ru-RU" sz="2000" b="1" dirty="0" smtClean="0">
                <a:cs typeface="Arial" charset="0"/>
              </a:rPr>
              <a:t> </a:t>
            </a:r>
            <a:r>
              <a:rPr lang="ru-RU" sz="2000" b="1" dirty="0" err="1" smtClean="0">
                <a:cs typeface="Arial" charset="0"/>
              </a:rPr>
              <a:t>асыру</a:t>
            </a:r>
            <a:r>
              <a:rPr lang="ru-RU" sz="2000" b="1" dirty="0" smtClean="0">
                <a:cs typeface="Arial" charset="0"/>
              </a:rPr>
              <a:t> </a:t>
            </a:r>
            <a:r>
              <a:rPr lang="ru-RU" sz="2000" b="1" dirty="0" err="1" smtClean="0">
                <a:cs typeface="Arial" charset="0"/>
              </a:rPr>
              <a:t>механизмі</a:t>
            </a:r>
            <a:endParaRPr lang="ru-RU" sz="1600" dirty="0">
              <a:cs typeface="Arial" charset="0"/>
            </a:endParaRPr>
          </a:p>
          <a:p>
            <a:pPr algn="ctr" eaLnBrk="1" hangingPunct="1"/>
            <a:endParaRPr lang="ru-RU" sz="1600" dirty="0" smtClean="0">
              <a:cs typeface="Arial" charset="0"/>
            </a:endParaRPr>
          </a:p>
          <a:p>
            <a:pPr algn="ctr" eaLnBrk="1" hangingPunct="1"/>
            <a:endParaRPr lang="ru-RU" sz="1600" dirty="0">
              <a:cs typeface="Arial" charset="0"/>
            </a:endParaRPr>
          </a:p>
          <a:p>
            <a:pPr algn="ctr" eaLnBrk="1" hangingPunct="1"/>
            <a:endParaRPr lang="ru-RU" sz="1600" dirty="0">
              <a:cs typeface="Arial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42044314"/>
              </p:ext>
            </p:extLst>
          </p:nvPr>
        </p:nvGraphicFramePr>
        <p:xfrm>
          <a:off x="522514" y="1171368"/>
          <a:ext cx="7742712" cy="5098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00701" y="627322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t>5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5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3"/>
          <p:cNvSpPr txBox="1">
            <a:spLocks/>
          </p:cNvSpPr>
          <p:nvPr/>
        </p:nvSpPr>
        <p:spPr bwMode="auto">
          <a:xfrm>
            <a:off x="352425" y="333375"/>
            <a:ext cx="8540750" cy="61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 err="1" smtClean="0">
                <a:latin typeface="+mn-lt"/>
                <a:cs typeface="Arial" charset="0"/>
              </a:rPr>
              <a:t>Заңжобасына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ілеспелерге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сәйкес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өзгертулерге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жататын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заңнамалық</a:t>
            </a:r>
            <a:r>
              <a:rPr lang="ru-RU" sz="2400" b="1" dirty="0" smtClean="0">
                <a:latin typeface="+mn-lt"/>
                <a:cs typeface="Arial" charset="0"/>
              </a:rPr>
              <a:t> </a:t>
            </a:r>
            <a:r>
              <a:rPr lang="ru-RU" sz="2400" b="1" dirty="0" err="1" smtClean="0">
                <a:latin typeface="+mn-lt"/>
                <a:cs typeface="Arial" charset="0"/>
              </a:rPr>
              <a:t>актілер</a:t>
            </a:r>
            <a:endParaRPr lang="ru-RU" sz="2400" dirty="0">
              <a:latin typeface="+mn-lt"/>
              <a:cs typeface="Arial" charset="0"/>
            </a:endParaRPr>
          </a:p>
        </p:txBody>
      </p:sp>
      <p:sp>
        <p:nvSpPr>
          <p:cNvPr id="34" name="Прямоугольник с двумя скругленными соседними углами 33"/>
          <p:cNvSpPr/>
          <p:nvPr/>
        </p:nvSpPr>
        <p:spPr>
          <a:xfrm rot="5400000">
            <a:off x="2620035" y="-797418"/>
            <a:ext cx="4005528" cy="7968343"/>
          </a:xfrm>
          <a:prstGeom prst="round2Same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TextBox 11"/>
          <p:cNvSpPr txBox="1"/>
          <p:nvPr/>
        </p:nvSpPr>
        <p:spPr>
          <a:xfrm>
            <a:off x="902524" y="1197499"/>
            <a:ext cx="70301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Келесідей</a:t>
            </a:r>
            <a:r>
              <a:rPr lang="ru-RU" b="1" dirty="0" smtClean="0"/>
              <a:t> </a:t>
            </a:r>
            <a:r>
              <a:rPr lang="ru-RU" b="1" dirty="0" err="1" smtClean="0"/>
              <a:t>заңнамалық</a:t>
            </a:r>
            <a:r>
              <a:rPr lang="ru-RU" b="1" dirty="0" smtClean="0"/>
              <a:t> </a:t>
            </a:r>
            <a:r>
              <a:rPr lang="ru-RU" b="1" dirty="0" err="1" smtClean="0"/>
              <a:t>актілерге</a:t>
            </a:r>
            <a:r>
              <a:rPr lang="ru-RU" b="1" dirty="0" smtClean="0"/>
              <a:t> </a:t>
            </a:r>
            <a:r>
              <a:rPr lang="ru-RU" b="1" dirty="0" err="1" smtClean="0"/>
              <a:t>түзетулер</a:t>
            </a:r>
            <a:r>
              <a:rPr lang="ru-RU" b="1" dirty="0" smtClean="0"/>
              <a:t> </a:t>
            </a:r>
            <a:r>
              <a:rPr lang="ru-RU" b="1" dirty="0" err="1" smtClean="0"/>
              <a:t>енгізу</a:t>
            </a:r>
            <a:r>
              <a:rPr lang="ru-RU" b="1" dirty="0" smtClean="0"/>
              <a:t> </a:t>
            </a:r>
            <a:r>
              <a:rPr lang="ru-RU" b="1" dirty="0" err="1" smtClean="0"/>
              <a:t>болжанады</a:t>
            </a:r>
            <a:r>
              <a:rPr lang="ru-RU" b="1" dirty="0" smtClean="0"/>
              <a:t>:</a:t>
            </a:r>
          </a:p>
          <a:p>
            <a:endParaRPr lang="ru-RU" b="1" dirty="0" smtClean="0"/>
          </a:p>
          <a:p>
            <a:pPr marL="342900" indent="-342900">
              <a:buAutoNum type="arabicParenR"/>
            </a:pPr>
            <a:r>
              <a:rPr lang="ru-RU" dirty="0" err="1" smtClean="0"/>
              <a:t>Қазақстан</a:t>
            </a:r>
            <a:r>
              <a:rPr lang="ru-RU" dirty="0" smtClean="0"/>
              <a:t> </a:t>
            </a:r>
            <a:r>
              <a:rPr lang="ru-RU" dirty="0" err="1" smtClean="0"/>
              <a:t>Республикасының</a:t>
            </a:r>
            <a:r>
              <a:rPr lang="ru-RU" dirty="0"/>
              <a:t> «."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бюджетке</a:t>
            </a:r>
            <a:r>
              <a:rPr lang="ru-RU" dirty="0"/>
              <a:t> </a:t>
            </a:r>
            <a:r>
              <a:rPr lang="ru-RU" dirty="0" err="1" smtClean="0"/>
              <a:t>төленетін</a:t>
            </a:r>
            <a:endParaRPr lang="ru-RU" dirty="0"/>
          </a:p>
          <a:p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/>
              <a:t>да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төлемдер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" </a:t>
            </a:r>
            <a:r>
              <a:rPr lang="ru-RU" dirty="0" smtClean="0"/>
              <a:t>2008 </a:t>
            </a:r>
            <a:r>
              <a:rPr lang="ru-RU" dirty="0" err="1" smtClean="0"/>
              <a:t>жылғы</a:t>
            </a:r>
            <a:r>
              <a:rPr lang="ru-RU" dirty="0" smtClean="0"/>
              <a:t> 10 </a:t>
            </a:r>
            <a:r>
              <a:rPr lang="ru-RU" dirty="0" err="1" smtClean="0"/>
              <a:t>желтоқсандағы</a:t>
            </a:r>
            <a:r>
              <a:rPr lang="ru-RU" dirty="0" smtClean="0"/>
              <a:t> </a:t>
            </a:r>
            <a:r>
              <a:rPr lang="ru-RU" dirty="0" err="1" smtClean="0"/>
              <a:t>кодексі</a:t>
            </a:r>
            <a:r>
              <a:rPr lang="ru-RU" dirty="0" smtClean="0"/>
              <a:t> (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кодексі</a:t>
            </a:r>
            <a:r>
              <a:rPr lang="ru-RU" dirty="0" smtClean="0"/>
              <a:t>);</a:t>
            </a:r>
          </a:p>
          <a:p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) </a:t>
            </a:r>
            <a:r>
              <a:rPr lang="ru-RU" dirty="0" err="1" smtClean="0"/>
              <a:t>Қазақстан</a:t>
            </a:r>
            <a:r>
              <a:rPr lang="ru-RU" dirty="0" smtClean="0"/>
              <a:t> </a:t>
            </a:r>
            <a:r>
              <a:rPr lang="ru-RU" dirty="0" err="1" smtClean="0"/>
              <a:t>Республикасының</a:t>
            </a:r>
            <a:r>
              <a:rPr lang="ru-RU" dirty="0" smtClean="0"/>
              <a:t> «</a:t>
            </a:r>
            <a:r>
              <a:rPr lang="ru-RU" dirty="0" err="1" smtClean="0"/>
              <a:t>Қазақстан</a:t>
            </a:r>
            <a:r>
              <a:rPr lang="ru-RU" dirty="0" smtClean="0"/>
              <a:t> </a:t>
            </a:r>
            <a:r>
              <a:rPr lang="ru-RU" dirty="0" err="1" smtClean="0"/>
              <a:t>Республикасының</a:t>
            </a:r>
            <a:r>
              <a:rPr lang="ru-RU" dirty="0" smtClean="0"/>
              <a:t> </a:t>
            </a:r>
            <a:r>
              <a:rPr lang="ru-RU" dirty="0" err="1" smtClean="0"/>
              <a:t>Ұлттық</a:t>
            </a:r>
            <a:r>
              <a:rPr lang="ru-RU" dirty="0" smtClean="0"/>
              <a:t> </a:t>
            </a:r>
            <a:r>
              <a:rPr lang="ru-RU" dirty="0" err="1" smtClean="0"/>
              <a:t>банкі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» 1995 </a:t>
            </a:r>
            <a:r>
              <a:rPr lang="ru-RU" dirty="0" err="1" smtClean="0"/>
              <a:t>жылғы</a:t>
            </a:r>
            <a:r>
              <a:rPr lang="ru-RU" dirty="0" smtClean="0"/>
              <a:t> 30 </a:t>
            </a:r>
            <a:r>
              <a:rPr lang="ru-RU" dirty="0" err="1" smtClean="0"/>
              <a:t>наурыздағы</a:t>
            </a:r>
            <a:r>
              <a:rPr lang="ru-RU" dirty="0" smtClean="0"/>
              <a:t> </a:t>
            </a:r>
            <a:r>
              <a:rPr lang="ru-RU" dirty="0" err="1" smtClean="0"/>
              <a:t>заңы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) </a:t>
            </a:r>
            <a:r>
              <a:rPr lang="ru-RU" dirty="0" err="1" smtClean="0"/>
              <a:t>Қазақстан</a:t>
            </a:r>
            <a:r>
              <a:rPr lang="ru-RU" dirty="0" smtClean="0"/>
              <a:t> </a:t>
            </a:r>
            <a:r>
              <a:rPr lang="ru-RU" dirty="0" err="1" smtClean="0"/>
              <a:t>Республикасының</a:t>
            </a:r>
            <a:r>
              <a:rPr lang="ru-RU" dirty="0" smtClean="0"/>
              <a:t> «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бақылау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қадағалау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» 2011 </a:t>
            </a:r>
            <a:r>
              <a:rPr lang="ru-RU" dirty="0" err="1" smtClean="0"/>
              <a:t>жылғы</a:t>
            </a:r>
            <a:r>
              <a:rPr lang="ru-RU" dirty="0" smtClean="0"/>
              <a:t> 6 </a:t>
            </a:r>
            <a:r>
              <a:rPr lang="ru-RU" dirty="0" err="1" smtClean="0"/>
              <a:t>қаңтардағы</a:t>
            </a:r>
            <a:r>
              <a:rPr lang="ru-RU" dirty="0" smtClean="0"/>
              <a:t> </a:t>
            </a:r>
            <a:r>
              <a:rPr lang="ru-RU" dirty="0" err="1" smtClean="0"/>
              <a:t>заңы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/>
              <a:t>4) </a:t>
            </a:r>
            <a:r>
              <a:rPr lang="ru-RU" dirty="0" err="1" smtClean="0"/>
              <a:t>Қазақстан</a:t>
            </a:r>
            <a:r>
              <a:rPr lang="ru-RU" dirty="0" smtClean="0"/>
              <a:t> </a:t>
            </a:r>
            <a:r>
              <a:rPr lang="ru-RU" dirty="0" err="1" smtClean="0"/>
              <a:t>Республикасының</a:t>
            </a:r>
            <a:r>
              <a:rPr lang="ru-RU" dirty="0" smtClean="0"/>
              <a:t> «</a:t>
            </a:r>
            <a:r>
              <a:rPr lang="ru-RU" dirty="0" err="1"/>
              <a:t>Рұқсаттар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хабарламалар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 smtClean="0"/>
              <a:t>» 2014 </a:t>
            </a:r>
            <a:r>
              <a:rPr lang="ru-RU" dirty="0" err="1" smtClean="0"/>
              <a:t>жылғы</a:t>
            </a:r>
            <a:r>
              <a:rPr lang="ru-RU" dirty="0" smtClean="0"/>
              <a:t> 16 </a:t>
            </a:r>
            <a:r>
              <a:rPr lang="ru-RU" dirty="0" err="1" smtClean="0"/>
              <a:t>мамырдағы</a:t>
            </a:r>
            <a:r>
              <a:rPr lang="ru-RU" dirty="0" smtClean="0"/>
              <a:t> </a:t>
            </a:r>
            <a:r>
              <a:rPr lang="ru-RU" dirty="0" err="1" smtClean="0"/>
              <a:t>заңы</a:t>
            </a:r>
            <a:endParaRPr lang="ru-RU" dirty="0" smtClean="0"/>
          </a:p>
          <a:p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8627" y="5332022"/>
            <a:ext cx="7968344" cy="11875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just"/>
            <a:r>
              <a:rPr lang="ru-RU" b="1" dirty="0" err="1" smtClean="0"/>
              <a:t>Заңжобалары</a:t>
            </a:r>
            <a:r>
              <a:rPr lang="ru-RU" b="1" dirty="0" smtClean="0"/>
              <a:t> </a:t>
            </a:r>
            <a:r>
              <a:rPr lang="ru-RU" b="1" dirty="0" err="1" smtClean="0"/>
              <a:t>барлық</a:t>
            </a:r>
            <a:r>
              <a:rPr lang="ru-RU" b="1" dirty="0" smtClean="0"/>
              <a:t> </a:t>
            </a:r>
            <a:r>
              <a:rPr lang="ru-RU" b="1" dirty="0" err="1" smtClean="0"/>
              <a:t>мүдделі</a:t>
            </a:r>
            <a:r>
              <a:rPr lang="ru-RU" b="1" dirty="0" smtClean="0"/>
              <a:t> </a:t>
            </a:r>
            <a:r>
              <a:rPr lang="ru-RU" b="1" dirty="0" err="1" smtClean="0"/>
              <a:t>мемлекеттік</a:t>
            </a:r>
            <a:r>
              <a:rPr lang="ru-RU" b="1" dirty="0" smtClean="0"/>
              <a:t> </a:t>
            </a:r>
            <a:r>
              <a:rPr lang="ru-RU" b="1" dirty="0" err="1" smtClean="0"/>
              <a:t>органдармен</a:t>
            </a:r>
            <a:r>
              <a:rPr lang="ru-RU" b="1" dirty="0" smtClean="0"/>
              <a:t>, </a:t>
            </a:r>
            <a:r>
              <a:rPr lang="ru-RU" b="1" dirty="0" err="1" smtClean="0"/>
              <a:t>Ұлттық</a:t>
            </a:r>
            <a:r>
              <a:rPr lang="ru-RU" b="1" dirty="0" smtClean="0"/>
              <a:t> </a:t>
            </a:r>
            <a:r>
              <a:rPr lang="ru-RU" b="1" dirty="0" err="1" smtClean="0"/>
              <a:t>банкпен</a:t>
            </a:r>
            <a:r>
              <a:rPr lang="ru-RU" b="1" dirty="0" smtClean="0"/>
              <a:t>, </a:t>
            </a:r>
            <a:r>
              <a:rPr lang="ru-RU" b="1" dirty="0" err="1" smtClean="0"/>
              <a:t>Қазақстан</a:t>
            </a:r>
            <a:r>
              <a:rPr lang="ru-RU" b="1" dirty="0" smtClean="0"/>
              <a:t> </a:t>
            </a:r>
            <a:r>
              <a:rPr lang="ru-RU" b="1" dirty="0" err="1" smtClean="0"/>
              <a:t>Республикасы</a:t>
            </a:r>
            <a:r>
              <a:rPr lang="ru-RU" b="1" dirty="0" smtClean="0"/>
              <a:t> Премьер-</a:t>
            </a:r>
            <a:r>
              <a:rPr lang="ru-RU" b="1" dirty="0" err="1" smtClean="0"/>
              <a:t>Министрі</a:t>
            </a:r>
            <a:r>
              <a:rPr lang="ru-RU" b="1" dirty="0" smtClean="0"/>
              <a:t> </a:t>
            </a:r>
            <a:r>
              <a:rPr lang="ru-RU" b="1" dirty="0" err="1" smtClean="0"/>
              <a:t>Кеңсесінің</a:t>
            </a:r>
            <a:r>
              <a:rPr lang="ru-RU" b="1" dirty="0" smtClean="0"/>
              <a:t> </a:t>
            </a:r>
            <a:r>
              <a:rPr lang="ru-RU" b="1" dirty="0" err="1" smtClean="0"/>
              <a:t>және</a:t>
            </a:r>
            <a:r>
              <a:rPr lang="ru-RU" b="1" dirty="0" smtClean="0"/>
              <a:t> Президент </a:t>
            </a:r>
            <a:r>
              <a:rPr lang="ru-RU" b="1" dirty="0" err="1" smtClean="0"/>
              <a:t>Әкімшілігінің</a:t>
            </a:r>
            <a:r>
              <a:rPr lang="ru-RU" b="1" dirty="0" smtClean="0"/>
              <a:t> </a:t>
            </a:r>
            <a:r>
              <a:rPr lang="ru-RU" b="1" dirty="0" err="1" smtClean="0"/>
              <a:t>құрылымдық</a:t>
            </a:r>
            <a:r>
              <a:rPr lang="ru-RU" b="1" dirty="0" smtClean="0"/>
              <a:t> </a:t>
            </a:r>
            <a:r>
              <a:rPr lang="ru-RU" b="1" dirty="0" err="1" smtClean="0"/>
              <a:t>бөлімдерімен</a:t>
            </a:r>
            <a:r>
              <a:rPr lang="ru-RU" b="1" dirty="0" smtClean="0"/>
              <a:t> </a:t>
            </a:r>
            <a:r>
              <a:rPr lang="ru-RU" b="1" dirty="0" err="1" smtClean="0"/>
              <a:t>келісілген</a:t>
            </a:r>
            <a:endParaRPr lang="ru-RU" b="1" dirty="0"/>
          </a:p>
        </p:txBody>
      </p:sp>
      <p:sp>
        <p:nvSpPr>
          <p:cNvPr id="2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65917" y="633699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t>6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5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ыңдағандарыңызға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2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 algn="just">
          <a:lnSpc>
            <a:spcPct val="150000"/>
          </a:lnSpc>
          <a:defRPr b="1" dirty="0"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3865</TotalTime>
  <Words>436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Нысанасы::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предоставления права недропользования по ТПИ</dc:title>
  <dc:creator>Токтабаев Тимур Серикович</dc:creator>
  <cp:lastModifiedBy>a_abdihamitova</cp:lastModifiedBy>
  <cp:revision>461</cp:revision>
  <cp:lastPrinted>2015-01-20T03:00:00Z</cp:lastPrinted>
  <dcterms:created xsi:type="dcterms:W3CDTF">2012-06-30T15:48:23Z</dcterms:created>
  <dcterms:modified xsi:type="dcterms:W3CDTF">2015-01-22T10:19:54Z</dcterms:modified>
</cp:coreProperties>
</file>