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23"/>
  </p:notesMasterIdLst>
  <p:handoutMasterIdLst>
    <p:handoutMasterId r:id="rId24"/>
  </p:handoutMasterIdLst>
  <p:sldIdLst>
    <p:sldId id="256" r:id="rId5"/>
    <p:sldId id="351" r:id="rId6"/>
    <p:sldId id="352" r:id="rId7"/>
    <p:sldId id="353" r:id="rId8"/>
    <p:sldId id="344" r:id="rId9"/>
    <p:sldId id="345" r:id="rId10"/>
    <p:sldId id="332" r:id="rId11"/>
    <p:sldId id="334" r:id="rId12"/>
    <p:sldId id="341" r:id="rId13"/>
    <p:sldId id="350" r:id="rId14"/>
    <p:sldId id="347" r:id="rId15"/>
    <p:sldId id="348" r:id="rId16"/>
    <p:sldId id="354" r:id="rId17"/>
    <p:sldId id="358" r:id="rId18"/>
    <p:sldId id="359" r:id="rId19"/>
    <p:sldId id="360" r:id="rId20"/>
    <p:sldId id="346" r:id="rId21"/>
    <p:sldId id="314" r:id="rId22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48" autoAdjust="0"/>
    <p:restoredTop sz="94660"/>
  </p:normalViewPr>
  <p:slideViewPr>
    <p:cSldViewPr>
      <p:cViewPr>
        <p:scale>
          <a:sx n="70" d="100"/>
          <a:sy n="70" d="100"/>
        </p:scale>
        <p:origin x="-57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Барлығы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9525" cap="flat" cmpd="sng" algn="ctr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Century Gothic" panose="020B0502020202020204" pitchFamily="34" charset="0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2009</c:v>
                </c:pt>
                <c:pt idx="1">
                  <c:v>2010</c:v>
                </c:pt>
                <c:pt idx="2">
                  <c:v>2013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705</c:v>
                </c:pt>
                <c:pt idx="1">
                  <c:v>465</c:v>
                </c:pt>
                <c:pt idx="2">
                  <c:v>390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Оның ішінде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solidFill>
                <a:schemeClr val="accent2">
                  <a:lumMod val="40000"/>
                  <a:lumOff val="60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Century Gothic" panose="020B0502020202020204" pitchFamily="34" charset="0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2009</c:v>
                </c:pt>
                <c:pt idx="1">
                  <c:v>2010</c:v>
                </c:pt>
                <c:pt idx="2">
                  <c:v>2013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159</c:v>
                </c:pt>
                <c:pt idx="1">
                  <c:v>323</c:v>
                </c:pt>
                <c:pt idx="2">
                  <c:v>241</c:v>
                </c:pt>
              </c:numCache>
            </c:numRef>
          </c:val>
        </c:ser>
        <c:overlap val="100"/>
        <c:axId val="100304384"/>
        <c:axId val="100305920"/>
      </c:barChart>
      <c:catAx>
        <c:axId val="10030438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>
                <a:latin typeface="Century Gothic" panose="020B0502020202020204" pitchFamily="34" charset="0"/>
              </a:defRPr>
            </a:pPr>
            <a:endParaRPr lang="ru-RU"/>
          </a:p>
        </c:txPr>
        <c:crossAx val="100305920"/>
        <c:crosses val="autoZero"/>
        <c:auto val="1"/>
        <c:lblAlgn val="ctr"/>
        <c:lblOffset val="100"/>
      </c:catAx>
      <c:valAx>
        <c:axId val="100305920"/>
        <c:scaling>
          <c:orientation val="minMax"/>
        </c:scaling>
        <c:delete val="1"/>
        <c:axPos val="l"/>
        <c:numFmt formatCode="General" sourceLinked="1"/>
        <c:tickLblPos val="none"/>
        <c:crossAx val="100304384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400">
              <a:latin typeface="Century Gothic" panose="020B0502020202020204" pitchFamily="34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image" Target="../media/image14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image" Target="../media/image1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CF123A-6C5C-4276-90C7-FA539A53F206}" type="doc">
      <dgm:prSet loTypeId="urn:microsoft.com/office/officeart/2005/8/layout/hProcess10#1" loCatId="pictur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BB179B53-83B3-48A5-841E-8AE7826D3FC9}">
      <dgm:prSet phldrT="[Текст]" custT="1"/>
      <dgm:spPr/>
      <dgm:t>
        <a:bodyPr/>
        <a:lstStyle/>
        <a:p>
          <a:pPr algn="ctr"/>
          <a:r>
            <a:rPr lang="kk-KZ" sz="1400" noProof="0" dirty="0" smtClean="0">
              <a:latin typeface="Arial" panose="020B0604020202020204" pitchFamily="34" charset="0"/>
              <a:cs typeface="Arial" panose="020B0604020202020204" pitchFamily="34" charset="0"/>
            </a:rPr>
            <a:t>Оқулықтарды жеткізудің қолданыстағы тәртібіне, соның ішінде «Қазпошта» АҚ қызметіне талдау жасалды</a:t>
          </a:r>
          <a:endParaRPr lang="kk-KZ" sz="14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7040C6-F36B-4B40-86C1-C3C5F041948A}" type="parTrans" cxnId="{4303AC68-AA3E-47FD-933E-64C9B3A58B2A}">
      <dgm:prSet/>
      <dgm:spPr/>
      <dgm:t>
        <a:bodyPr/>
        <a:lstStyle/>
        <a:p>
          <a:pPr algn="ctr"/>
          <a:endParaRPr lang="ru-RU"/>
        </a:p>
      </dgm:t>
    </dgm:pt>
    <dgm:pt modelId="{E81AA0BD-B4C4-4244-AEDA-1C0F521D3AD7}" type="sibTrans" cxnId="{4303AC68-AA3E-47FD-933E-64C9B3A58B2A}">
      <dgm:prSet/>
      <dgm:spPr/>
      <dgm:t>
        <a:bodyPr/>
        <a:lstStyle/>
        <a:p>
          <a:pPr algn="ctr"/>
          <a:endParaRPr lang="ru-RU"/>
        </a:p>
      </dgm:t>
    </dgm:pt>
    <dgm:pt modelId="{9261426C-57EF-4EAB-B45F-B7F99DEF98B8}">
      <dgm:prSet phldrT="[Текст]" custT="1"/>
      <dgm:spPr/>
      <dgm:t>
        <a:bodyPr/>
        <a:lstStyle/>
        <a:p>
          <a:pPr algn="ctr"/>
          <a:r>
            <a:rPr lang="kk-KZ" sz="1400" b="0" noProof="0" dirty="0" smtClean="0">
              <a:latin typeface="Arial" panose="020B0604020202020204" pitchFamily="34" charset="0"/>
              <a:cs typeface="Arial" panose="020B0604020202020204" pitchFamily="34" charset="0"/>
            </a:rPr>
            <a:t>Оқулық жеткізушілерінің арнайы көлік, қойма және штат сынды </a:t>
          </a:r>
          <a:r>
            <a:rPr lang="kk-KZ" sz="1400" b="0" noProof="0" dirty="0" err="1" smtClean="0">
              <a:latin typeface="Arial" panose="020B0604020202020204" pitchFamily="34" charset="0"/>
              <a:cs typeface="Arial" panose="020B0604020202020204" pitchFamily="34" charset="0"/>
            </a:rPr>
            <a:t>сипаттамала-рына</a:t>
          </a:r>
          <a:r>
            <a:rPr lang="kk-KZ" sz="1400" b="0" noProof="0" dirty="0" smtClean="0">
              <a:latin typeface="Arial" panose="020B0604020202020204" pitchFamily="34" charset="0"/>
              <a:cs typeface="Arial" panose="020B0604020202020204" pitchFamily="34" charset="0"/>
            </a:rPr>
            <a:t> талаптар күшейтілді</a:t>
          </a:r>
          <a:endParaRPr lang="kk-KZ" sz="1400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3E2266-CD2A-4265-85B9-0811CA5DF12B}" type="parTrans" cxnId="{8BCEB469-9701-42B4-BFED-5FF3DD1B0805}">
      <dgm:prSet/>
      <dgm:spPr/>
      <dgm:t>
        <a:bodyPr/>
        <a:lstStyle/>
        <a:p>
          <a:pPr algn="ctr"/>
          <a:endParaRPr lang="ru-RU"/>
        </a:p>
      </dgm:t>
    </dgm:pt>
    <dgm:pt modelId="{7C352628-21AD-482C-B44D-5CE803729606}" type="sibTrans" cxnId="{8BCEB469-9701-42B4-BFED-5FF3DD1B0805}">
      <dgm:prSet/>
      <dgm:spPr/>
      <dgm:t>
        <a:bodyPr/>
        <a:lstStyle/>
        <a:p>
          <a:pPr algn="ctr"/>
          <a:endParaRPr lang="ru-RU"/>
        </a:p>
      </dgm:t>
    </dgm:pt>
    <dgm:pt modelId="{95B0867F-15E2-42B8-87D8-9ED6F8DC7717}">
      <dgm:prSet phldrT="[Текст]"/>
      <dgm:spPr/>
      <dgm:t>
        <a:bodyPr/>
        <a:lstStyle/>
        <a:p>
          <a:pPr algn="ctr"/>
          <a:r>
            <a:rPr lang="kk-KZ" b="0" noProof="0" dirty="0" smtClean="0">
              <a:latin typeface="Arial" panose="020B0604020202020204" pitchFamily="34" charset="0"/>
              <a:cs typeface="Arial" panose="020B0604020202020204" pitchFamily="34" charset="0"/>
            </a:rPr>
            <a:t>Қолданылған шаралар оқулықтарды дер кезінде жеткізуді қамтамасыз етеді</a:t>
          </a:r>
          <a:endParaRPr lang="kk-KZ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731968-F99C-4AB7-B6AE-006B94C9AE4F}" type="parTrans" cxnId="{B04CB123-5603-4DF3-8132-B4582658E308}">
      <dgm:prSet/>
      <dgm:spPr/>
      <dgm:t>
        <a:bodyPr/>
        <a:lstStyle/>
        <a:p>
          <a:pPr algn="ctr"/>
          <a:endParaRPr lang="ru-RU"/>
        </a:p>
      </dgm:t>
    </dgm:pt>
    <dgm:pt modelId="{79F90166-07F7-4832-BB12-BFC74F9BA086}" type="sibTrans" cxnId="{B04CB123-5603-4DF3-8132-B4582658E308}">
      <dgm:prSet/>
      <dgm:spPr/>
      <dgm:t>
        <a:bodyPr/>
        <a:lstStyle/>
        <a:p>
          <a:pPr algn="ctr"/>
          <a:endParaRPr lang="ru-RU"/>
        </a:p>
      </dgm:t>
    </dgm:pt>
    <dgm:pt modelId="{E567A566-CB61-4F5C-A2A6-B251130B2111}" type="pres">
      <dgm:prSet presAssocID="{4ECF123A-6C5C-4276-90C7-FA539A53F20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2DBB3F-9F80-4DFA-AF8C-8227BFDB0F00}" type="pres">
      <dgm:prSet presAssocID="{BB179B53-83B3-48A5-841E-8AE7826D3FC9}" presName="composite" presStyleCnt="0"/>
      <dgm:spPr/>
      <dgm:t>
        <a:bodyPr/>
        <a:lstStyle/>
        <a:p>
          <a:endParaRPr lang="ru-RU"/>
        </a:p>
      </dgm:t>
    </dgm:pt>
    <dgm:pt modelId="{BE8F2EB2-87EB-4E3C-AFFB-BAE496D069A4}" type="pres">
      <dgm:prSet presAssocID="{BB179B53-83B3-48A5-841E-8AE7826D3FC9}" presName="imagSh" presStyleLbl="b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 l="-18000" r="-18000"/>
          </a:stretch>
        </a:blipFill>
      </dgm:spPr>
      <dgm:t>
        <a:bodyPr/>
        <a:lstStyle/>
        <a:p>
          <a:endParaRPr lang="ru-RU"/>
        </a:p>
      </dgm:t>
    </dgm:pt>
    <dgm:pt modelId="{C1D3F32F-4698-4222-BBED-C399D7B47A84}" type="pres">
      <dgm:prSet presAssocID="{BB179B53-83B3-48A5-841E-8AE7826D3FC9}" presName="txNode" presStyleLbl="node1" presStyleIdx="0" presStyleCnt="3" custLinFactNeighborX="289" custLinFactNeighborY="-1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93D8DC-AD7B-4E4F-B2D6-40D2F6F7B62F}" type="pres">
      <dgm:prSet presAssocID="{E81AA0BD-B4C4-4244-AEDA-1C0F521D3AD7}" presName="sibTrans" presStyleLbl="sibTrans2D1" presStyleIdx="0" presStyleCnt="2"/>
      <dgm:spPr/>
      <dgm:t>
        <a:bodyPr/>
        <a:lstStyle/>
        <a:p>
          <a:endParaRPr lang="ru-RU"/>
        </a:p>
      </dgm:t>
    </dgm:pt>
    <dgm:pt modelId="{18D7E937-80FE-4070-8340-E20E1CE8C73D}" type="pres">
      <dgm:prSet presAssocID="{E81AA0BD-B4C4-4244-AEDA-1C0F521D3AD7}" presName="connTx" presStyleLbl="sibTrans2D1" presStyleIdx="0" presStyleCnt="2"/>
      <dgm:spPr/>
      <dgm:t>
        <a:bodyPr/>
        <a:lstStyle/>
        <a:p>
          <a:endParaRPr lang="ru-RU"/>
        </a:p>
      </dgm:t>
    </dgm:pt>
    <dgm:pt modelId="{6BD62CF5-10F2-4BE9-AF46-56E78C931B5B}" type="pres">
      <dgm:prSet presAssocID="{9261426C-57EF-4EAB-B45F-B7F99DEF98B8}" presName="composite" presStyleCnt="0"/>
      <dgm:spPr/>
      <dgm:t>
        <a:bodyPr/>
        <a:lstStyle/>
        <a:p>
          <a:endParaRPr lang="ru-RU"/>
        </a:p>
      </dgm:t>
    </dgm:pt>
    <dgm:pt modelId="{289A9D60-8CF6-4417-9392-A734E9396569}" type="pres">
      <dgm:prSet presAssocID="{9261426C-57EF-4EAB-B45F-B7F99DEF98B8}" presName="imagSh" presStyleLbl="b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</dgm:spPr>
      <dgm:t>
        <a:bodyPr/>
        <a:lstStyle/>
        <a:p>
          <a:endParaRPr lang="ru-RU"/>
        </a:p>
      </dgm:t>
    </dgm:pt>
    <dgm:pt modelId="{65DCEE52-4C77-4783-B52C-356D32D8DB5B}" type="pres">
      <dgm:prSet presAssocID="{9261426C-57EF-4EAB-B45F-B7F99DEF98B8}" presName="tx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50B963-E284-4B1E-AFFD-41070329B857}" type="pres">
      <dgm:prSet presAssocID="{7C352628-21AD-482C-B44D-5CE803729606}" presName="sibTrans" presStyleLbl="sibTrans2D1" presStyleIdx="1" presStyleCnt="2"/>
      <dgm:spPr/>
      <dgm:t>
        <a:bodyPr/>
        <a:lstStyle/>
        <a:p>
          <a:endParaRPr lang="ru-RU"/>
        </a:p>
      </dgm:t>
    </dgm:pt>
    <dgm:pt modelId="{64646E7A-F920-4D2D-B56C-EEFA89F18AC5}" type="pres">
      <dgm:prSet presAssocID="{7C352628-21AD-482C-B44D-5CE803729606}" presName="connTx" presStyleLbl="sibTrans2D1" presStyleIdx="1" presStyleCnt="2"/>
      <dgm:spPr/>
      <dgm:t>
        <a:bodyPr/>
        <a:lstStyle/>
        <a:p>
          <a:endParaRPr lang="ru-RU"/>
        </a:p>
      </dgm:t>
    </dgm:pt>
    <dgm:pt modelId="{28FE70CD-DBE2-4281-AE32-74E0B7CBD15B}" type="pres">
      <dgm:prSet presAssocID="{95B0867F-15E2-42B8-87D8-9ED6F8DC7717}" presName="composite" presStyleCnt="0"/>
      <dgm:spPr/>
      <dgm:t>
        <a:bodyPr/>
        <a:lstStyle/>
        <a:p>
          <a:endParaRPr lang="ru-RU"/>
        </a:p>
      </dgm:t>
    </dgm:pt>
    <dgm:pt modelId="{F69A94B3-68E9-4223-8969-0A8A8970C1EA}" type="pres">
      <dgm:prSet presAssocID="{95B0867F-15E2-42B8-87D8-9ED6F8DC7717}" presName="imagSh" presStyleLbl="b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 l="-35000" r="-35000"/>
          </a:stretch>
        </a:blipFill>
      </dgm:spPr>
      <dgm:t>
        <a:bodyPr/>
        <a:lstStyle/>
        <a:p>
          <a:endParaRPr lang="ru-RU"/>
        </a:p>
      </dgm:t>
    </dgm:pt>
    <dgm:pt modelId="{8D64DC43-3942-4BB5-8D27-4DFEC615B1A1}" type="pres">
      <dgm:prSet presAssocID="{95B0867F-15E2-42B8-87D8-9ED6F8DC7717}" presName="tx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1BF859D-BE03-4CEF-8444-BC6B8E51CA94}" type="presOf" srcId="{BB179B53-83B3-48A5-841E-8AE7826D3FC9}" destId="{C1D3F32F-4698-4222-BBED-C399D7B47A84}" srcOrd="0" destOrd="0" presId="urn:microsoft.com/office/officeart/2005/8/layout/hProcess10#1"/>
    <dgm:cxn modelId="{55FE3F2B-E5C1-4B88-AF50-B39BD9073596}" type="presOf" srcId="{7C352628-21AD-482C-B44D-5CE803729606}" destId="{4650B963-E284-4B1E-AFFD-41070329B857}" srcOrd="0" destOrd="0" presId="urn:microsoft.com/office/officeart/2005/8/layout/hProcess10#1"/>
    <dgm:cxn modelId="{2E68BCE8-7985-42C4-945F-CBBC9D51C711}" type="presOf" srcId="{E81AA0BD-B4C4-4244-AEDA-1C0F521D3AD7}" destId="{5C93D8DC-AD7B-4E4F-B2D6-40D2F6F7B62F}" srcOrd="0" destOrd="0" presId="urn:microsoft.com/office/officeart/2005/8/layout/hProcess10#1"/>
    <dgm:cxn modelId="{CC67DD13-5ABF-4BC6-AA0B-B620CCD98286}" type="presOf" srcId="{7C352628-21AD-482C-B44D-5CE803729606}" destId="{64646E7A-F920-4D2D-B56C-EEFA89F18AC5}" srcOrd="1" destOrd="0" presId="urn:microsoft.com/office/officeart/2005/8/layout/hProcess10#1"/>
    <dgm:cxn modelId="{B0E4C3D4-3279-4DD6-86E7-EEB464F3CC99}" type="presOf" srcId="{95B0867F-15E2-42B8-87D8-9ED6F8DC7717}" destId="{8D64DC43-3942-4BB5-8D27-4DFEC615B1A1}" srcOrd="0" destOrd="0" presId="urn:microsoft.com/office/officeart/2005/8/layout/hProcess10#1"/>
    <dgm:cxn modelId="{436D26A8-FB68-4A97-ABA7-03640815A3E0}" type="presOf" srcId="{4ECF123A-6C5C-4276-90C7-FA539A53F206}" destId="{E567A566-CB61-4F5C-A2A6-B251130B2111}" srcOrd="0" destOrd="0" presId="urn:microsoft.com/office/officeart/2005/8/layout/hProcess10#1"/>
    <dgm:cxn modelId="{EDB4D4BF-2D28-4B16-A86F-727B9E228115}" type="presOf" srcId="{E81AA0BD-B4C4-4244-AEDA-1C0F521D3AD7}" destId="{18D7E937-80FE-4070-8340-E20E1CE8C73D}" srcOrd="1" destOrd="0" presId="urn:microsoft.com/office/officeart/2005/8/layout/hProcess10#1"/>
    <dgm:cxn modelId="{4303AC68-AA3E-47FD-933E-64C9B3A58B2A}" srcId="{4ECF123A-6C5C-4276-90C7-FA539A53F206}" destId="{BB179B53-83B3-48A5-841E-8AE7826D3FC9}" srcOrd="0" destOrd="0" parTransId="{DA7040C6-F36B-4B40-86C1-C3C5F041948A}" sibTransId="{E81AA0BD-B4C4-4244-AEDA-1C0F521D3AD7}"/>
    <dgm:cxn modelId="{FA275403-F9C1-4FFC-955D-B8C5D492CCE6}" type="presOf" srcId="{9261426C-57EF-4EAB-B45F-B7F99DEF98B8}" destId="{65DCEE52-4C77-4783-B52C-356D32D8DB5B}" srcOrd="0" destOrd="0" presId="urn:microsoft.com/office/officeart/2005/8/layout/hProcess10#1"/>
    <dgm:cxn modelId="{8BCEB469-9701-42B4-BFED-5FF3DD1B0805}" srcId="{4ECF123A-6C5C-4276-90C7-FA539A53F206}" destId="{9261426C-57EF-4EAB-B45F-B7F99DEF98B8}" srcOrd="1" destOrd="0" parTransId="{DE3E2266-CD2A-4265-85B9-0811CA5DF12B}" sibTransId="{7C352628-21AD-482C-B44D-5CE803729606}"/>
    <dgm:cxn modelId="{B04CB123-5603-4DF3-8132-B4582658E308}" srcId="{4ECF123A-6C5C-4276-90C7-FA539A53F206}" destId="{95B0867F-15E2-42B8-87D8-9ED6F8DC7717}" srcOrd="2" destOrd="0" parTransId="{FB731968-F99C-4AB7-B6AE-006B94C9AE4F}" sibTransId="{79F90166-07F7-4832-BB12-BFC74F9BA086}"/>
    <dgm:cxn modelId="{2BFB6B85-2980-47E6-848D-21A08729F733}" type="presParOf" srcId="{E567A566-CB61-4F5C-A2A6-B251130B2111}" destId="{232DBB3F-9F80-4DFA-AF8C-8227BFDB0F00}" srcOrd="0" destOrd="0" presId="urn:microsoft.com/office/officeart/2005/8/layout/hProcess10#1"/>
    <dgm:cxn modelId="{76563CDB-354F-4E96-9B82-01324771C060}" type="presParOf" srcId="{232DBB3F-9F80-4DFA-AF8C-8227BFDB0F00}" destId="{BE8F2EB2-87EB-4E3C-AFFB-BAE496D069A4}" srcOrd="0" destOrd="0" presId="urn:microsoft.com/office/officeart/2005/8/layout/hProcess10#1"/>
    <dgm:cxn modelId="{9CAE80FB-BC9D-4C86-AA48-AB38CA889F5E}" type="presParOf" srcId="{232DBB3F-9F80-4DFA-AF8C-8227BFDB0F00}" destId="{C1D3F32F-4698-4222-BBED-C399D7B47A84}" srcOrd="1" destOrd="0" presId="urn:microsoft.com/office/officeart/2005/8/layout/hProcess10#1"/>
    <dgm:cxn modelId="{91B84235-419D-410E-9669-9B6FC46855C8}" type="presParOf" srcId="{E567A566-CB61-4F5C-A2A6-B251130B2111}" destId="{5C93D8DC-AD7B-4E4F-B2D6-40D2F6F7B62F}" srcOrd="1" destOrd="0" presId="urn:microsoft.com/office/officeart/2005/8/layout/hProcess10#1"/>
    <dgm:cxn modelId="{5849C7A4-EAB2-4ACB-8636-41633C052C9B}" type="presParOf" srcId="{5C93D8DC-AD7B-4E4F-B2D6-40D2F6F7B62F}" destId="{18D7E937-80FE-4070-8340-E20E1CE8C73D}" srcOrd="0" destOrd="0" presId="urn:microsoft.com/office/officeart/2005/8/layout/hProcess10#1"/>
    <dgm:cxn modelId="{4F64C833-A342-4F63-B1B7-245FAFC84BB2}" type="presParOf" srcId="{E567A566-CB61-4F5C-A2A6-B251130B2111}" destId="{6BD62CF5-10F2-4BE9-AF46-56E78C931B5B}" srcOrd="2" destOrd="0" presId="urn:microsoft.com/office/officeart/2005/8/layout/hProcess10#1"/>
    <dgm:cxn modelId="{D08D4860-68A2-49DE-805B-D56D0427E8CC}" type="presParOf" srcId="{6BD62CF5-10F2-4BE9-AF46-56E78C931B5B}" destId="{289A9D60-8CF6-4417-9392-A734E9396569}" srcOrd="0" destOrd="0" presId="urn:microsoft.com/office/officeart/2005/8/layout/hProcess10#1"/>
    <dgm:cxn modelId="{2761441A-92D4-4B5D-8467-C1E3137D31DE}" type="presParOf" srcId="{6BD62CF5-10F2-4BE9-AF46-56E78C931B5B}" destId="{65DCEE52-4C77-4783-B52C-356D32D8DB5B}" srcOrd="1" destOrd="0" presId="urn:microsoft.com/office/officeart/2005/8/layout/hProcess10#1"/>
    <dgm:cxn modelId="{59091F1A-A6D9-4CA4-802A-BBAF74549AD3}" type="presParOf" srcId="{E567A566-CB61-4F5C-A2A6-B251130B2111}" destId="{4650B963-E284-4B1E-AFFD-41070329B857}" srcOrd="3" destOrd="0" presId="urn:microsoft.com/office/officeart/2005/8/layout/hProcess10#1"/>
    <dgm:cxn modelId="{32531410-B149-4F2F-8BE4-AC65ED5A4D9D}" type="presParOf" srcId="{4650B963-E284-4B1E-AFFD-41070329B857}" destId="{64646E7A-F920-4D2D-B56C-EEFA89F18AC5}" srcOrd="0" destOrd="0" presId="urn:microsoft.com/office/officeart/2005/8/layout/hProcess10#1"/>
    <dgm:cxn modelId="{A53DAF5D-E927-4C9C-875B-4752F04B085F}" type="presParOf" srcId="{E567A566-CB61-4F5C-A2A6-B251130B2111}" destId="{28FE70CD-DBE2-4281-AE32-74E0B7CBD15B}" srcOrd="4" destOrd="0" presId="urn:microsoft.com/office/officeart/2005/8/layout/hProcess10#1"/>
    <dgm:cxn modelId="{FD501C91-F355-4B01-AD36-E337DDE36602}" type="presParOf" srcId="{28FE70CD-DBE2-4281-AE32-74E0B7CBD15B}" destId="{F69A94B3-68E9-4223-8969-0A8A8970C1EA}" srcOrd="0" destOrd="0" presId="urn:microsoft.com/office/officeart/2005/8/layout/hProcess10#1"/>
    <dgm:cxn modelId="{177F86C3-35AE-401A-AB97-A2713C920733}" type="presParOf" srcId="{28FE70CD-DBE2-4281-AE32-74E0B7CBD15B}" destId="{8D64DC43-3942-4BB5-8D27-4DFEC615B1A1}" srcOrd="1" destOrd="0" presId="urn:microsoft.com/office/officeart/2005/8/layout/hProcess10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827D3D-D6BF-4B60-849E-FF643CA1D729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F68F22E1-1E5E-4AFE-AD12-73E4C301CA37}">
      <dgm:prSet phldrT="[Текст]" custT="1"/>
      <dgm:spPr/>
      <dgm:t>
        <a:bodyPr/>
        <a:lstStyle/>
        <a:p>
          <a:pPr algn="ctr"/>
          <a:r>
            <a:rPr lang="kk-KZ" sz="1800" b="0" i="0" u="none" strike="noStrike" noProof="0" dirty="0" smtClean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rPr>
            <a:t>Білім беру ұйымдарын оқулықпен қамтамасыз ету тетігі әзірленді</a:t>
          </a:r>
          <a:endParaRPr lang="kk-KZ" sz="18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DC9FEF-8BCB-4336-B718-BA5DE938CB28}" type="parTrans" cxnId="{54B73F88-0CD8-4D52-B392-697CE1DDACC0}">
      <dgm:prSet/>
      <dgm:spPr/>
      <dgm:t>
        <a:bodyPr/>
        <a:lstStyle/>
        <a:p>
          <a:endParaRPr lang="ru-RU" sz="1800">
            <a:latin typeface="Century Gothic" panose="020B0502020202020204" pitchFamily="34" charset="0"/>
          </a:endParaRPr>
        </a:p>
      </dgm:t>
    </dgm:pt>
    <dgm:pt modelId="{EFB50280-6B0D-495A-ADC5-895E41D3CC63}" type="sibTrans" cxnId="{54B73F88-0CD8-4D52-B392-697CE1DDACC0}">
      <dgm:prSet/>
      <dgm:spPr/>
      <dgm:t>
        <a:bodyPr/>
        <a:lstStyle/>
        <a:p>
          <a:endParaRPr lang="ru-RU" sz="1800">
            <a:latin typeface="Century Gothic" panose="020B0502020202020204" pitchFamily="34" charset="0"/>
          </a:endParaRPr>
        </a:p>
      </dgm:t>
    </dgm:pt>
    <dgm:pt modelId="{8DEBE6D9-E119-4B1F-B9D3-D314FDF483EA}">
      <dgm:prSet phldrT="[Текст]" custT="1"/>
      <dgm:spPr/>
      <dgm:t>
        <a:bodyPr/>
        <a:lstStyle/>
        <a:p>
          <a:pPr algn="ctr"/>
          <a:r>
            <a:rPr lang="kk-KZ" sz="1800" noProof="0" dirty="0" smtClean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rPr>
            <a:t>Білім алушылардың оқулықпен қамтамасыз ету үдерісі, мерзімдер мен орындаушылар регламенттелді</a:t>
          </a:r>
          <a:endParaRPr lang="kk-KZ" sz="18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11A5774-7B36-4A19-B68B-37FB3F2234BF}" type="parTrans" cxnId="{8A59B7B6-8187-44BE-85BC-0AFF56029690}">
      <dgm:prSet/>
      <dgm:spPr/>
      <dgm:t>
        <a:bodyPr/>
        <a:lstStyle/>
        <a:p>
          <a:endParaRPr lang="ru-RU" sz="1800">
            <a:latin typeface="Century Gothic" panose="020B0502020202020204" pitchFamily="34" charset="0"/>
          </a:endParaRPr>
        </a:p>
      </dgm:t>
    </dgm:pt>
    <dgm:pt modelId="{CF573B6A-BA0B-4606-AD66-CC57E0DC4D38}" type="sibTrans" cxnId="{8A59B7B6-8187-44BE-85BC-0AFF56029690}">
      <dgm:prSet/>
      <dgm:spPr/>
      <dgm:t>
        <a:bodyPr/>
        <a:lstStyle/>
        <a:p>
          <a:endParaRPr lang="ru-RU" sz="1800">
            <a:latin typeface="Century Gothic" panose="020B0502020202020204" pitchFamily="34" charset="0"/>
          </a:endParaRPr>
        </a:p>
      </dgm:t>
    </dgm:pt>
    <dgm:pt modelId="{68680A02-A4E6-400C-9051-5C6253C1FD64}">
      <dgm:prSet phldrT="[Текст]" custT="1"/>
      <dgm:spPr/>
      <dgm:t>
        <a:bodyPr/>
        <a:lstStyle/>
        <a:p>
          <a:pPr algn="ctr"/>
          <a:r>
            <a:rPr lang="kk-KZ" sz="1800" noProof="0" dirty="0" smtClean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rPr>
            <a:t>Оқулық қажеттілігін болжау әдістемесі, оқулықпен қамтамасыз ету және мектеп кітапханаларының қорын қалыптастыру тәртібі әзірленуде</a:t>
          </a:r>
          <a:endParaRPr lang="kk-KZ" sz="18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2D700D-B107-45DB-BC79-781A20ADBA8B}" type="parTrans" cxnId="{098E7629-819F-4FBE-92BF-ADF0A65CAE8E}">
      <dgm:prSet/>
      <dgm:spPr/>
      <dgm:t>
        <a:bodyPr/>
        <a:lstStyle/>
        <a:p>
          <a:endParaRPr lang="ru-RU" sz="1800">
            <a:latin typeface="Century Gothic" panose="020B0502020202020204" pitchFamily="34" charset="0"/>
          </a:endParaRPr>
        </a:p>
      </dgm:t>
    </dgm:pt>
    <dgm:pt modelId="{599BC05C-DAB6-49BC-B5A2-CD2D6240D65D}" type="sibTrans" cxnId="{098E7629-819F-4FBE-92BF-ADF0A65CAE8E}">
      <dgm:prSet/>
      <dgm:spPr/>
      <dgm:t>
        <a:bodyPr/>
        <a:lstStyle/>
        <a:p>
          <a:endParaRPr lang="ru-RU" sz="1800">
            <a:latin typeface="Century Gothic" panose="020B0502020202020204" pitchFamily="34" charset="0"/>
          </a:endParaRPr>
        </a:p>
      </dgm:t>
    </dgm:pt>
    <dgm:pt modelId="{D9D4A4BE-69A4-48A1-A80D-EEE4A0666DAD}">
      <dgm:prSet custT="1"/>
      <dgm:spPr/>
      <dgm:t>
        <a:bodyPr/>
        <a:lstStyle/>
        <a:p>
          <a:pPr algn="ctr"/>
          <a:r>
            <a:rPr lang="kk-KZ" sz="1800" b="0" noProof="0" dirty="0" smtClean="0">
              <a:latin typeface="Arial" panose="020B0604020202020204" pitchFamily="34" charset="0"/>
              <a:cs typeface="Arial" panose="020B0604020202020204" pitchFamily="34" charset="0"/>
            </a:rPr>
            <a:t>Әкімдіктер оқулықтарды сатып алу жөніндегі өтінімдерін баспаларға тапсырды</a:t>
          </a:r>
          <a:endParaRPr lang="kk-KZ" sz="1800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F6078C-8900-4310-815B-BDBA6A5BC373}" type="parTrans" cxnId="{3AE2A270-C168-405C-BF69-01742156106C}">
      <dgm:prSet/>
      <dgm:spPr/>
      <dgm:t>
        <a:bodyPr/>
        <a:lstStyle/>
        <a:p>
          <a:endParaRPr lang="ru-RU" sz="1800">
            <a:latin typeface="Century Gothic" panose="020B0502020202020204" pitchFamily="34" charset="0"/>
          </a:endParaRPr>
        </a:p>
      </dgm:t>
    </dgm:pt>
    <dgm:pt modelId="{6008DA72-C8D9-4EAB-9B64-7A4E3D7EF95F}" type="sibTrans" cxnId="{3AE2A270-C168-405C-BF69-01742156106C}">
      <dgm:prSet/>
      <dgm:spPr/>
      <dgm:t>
        <a:bodyPr/>
        <a:lstStyle/>
        <a:p>
          <a:endParaRPr lang="ru-RU" sz="1800">
            <a:latin typeface="Century Gothic" panose="020B0502020202020204" pitchFamily="34" charset="0"/>
          </a:endParaRPr>
        </a:p>
      </dgm:t>
    </dgm:pt>
    <dgm:pt modelId="{3CA2381E-02BA-4DE2-8060-B4AF3FE46B01}" type="pres">
      <dgm:prSet presAssocID="{AF827D3D-D6BF-4B60-849E-FF643CA1D72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66FB5A57-D026-470C-BFDC-862D19DE67C8}" type="pres">
      <dgm:prSet presAssocID="{AF827D3D-D6BF-4B60-849E-FF643CA1D729}" presName="Name1" presStyleCnt="0"/>
      <dgm:spPr/>
      <dgm:t>
        <a:bodyPr/>
        <a:lstStyle/>
        <a:p>
          <a:endParaRPr lang="ru-RU"/>
        </a:p>
      </dgm:t>
    </dgm:pt>
    <dgm:pt modelId="{BDC870C0-90F3-4334-A2C6-264F54AFBC22}" type="pres">
      <dgm:prSet presAssocID="{AF827D3D-D6BF-4B60-849E-FF643CA1D729}" presName="cycle" presStyleCnt="0"/>
      <dgm:spPr/>
      <dgm:t>
        <a:bodyPr/>
        <a:lstStyle/>
        <a:p>
          <a:endParaRPr lang="ru-RU"/>
        </a:p>
      </dgm:t>
    </dgm:pt>
    <dgm:pt modelId="{481A759D-EA9E-4D5E-B39D-EADF305E7664}" type="pres">
      <dgm:prSet presAssocID="{AF827D3D-D6BF-4B60-849E-FF643CA1D729}" presName="srcNode" presStyleLbl="node1" presStyleIdx="0" presStyleCnt="4"/>
      <dgm:spPr/>
      <dgm:t>
        <a:bodyPr/>
        <a:lstStyle/>
        <a:p>
          <a:endParaRPr lang="ru-RU"/>
        </a:p>
      </dgm:t>
    </dgm:pt>
    <dgm:pt modelId="{DDACFE92-2E58-40A3-A6F7-161B1FA85043}" type="pres">
      <dgm:prSet presAssocID="{AF827D3D-D6BF-4B60-849E-FF643CA1D729}" presName="conn" presStyleLbl="parChTrans1D2" presStyleIdx="0" presStyleCnt="1"/>
      <dgm:spPr/>
      <dgm:t>
        <a:bodyPr/>
        <a:lstStyle/>
        <a:p>
          <a:endParaRPr lang="ru-RU"/>
        </a:p>
      </dgm:t>
    </dgm:pt>
    <dgm:pt modelId="{E1C0A82F-9B5F-47FE-A4F4-7BFBC9299BA9}" type="pres">
      <dgm:prSet presAssocID="{AF827D3D-D6BF-4B60-849E-FF643CA1D729}" presName="extraNode" presStyleLbl="node1" presStyleIdx="0" presStyleCnt="4"/>
      <dgm:spPr/>
      <dgm:t>
        <a:bodyPr/>
        <a:lstStyle/>
        <a:p>
          <a:endParaRPr lang="ru-RU"/>
        </a:p>
      </dgm:t>
    </dgm:pt>
    <dgm:pt modelId="{53FBF205-0829-4364-95C7-EDC95AE8A022}" type="pres">
      <dgm:prSet presAssocID="{AF827D3D-D6BF-4B60-849E-FF643CA1D729}" presName="dstNode" presStyleLbl="node1" presStyleIdx="0" presStyleCnt="4"/>
      <dgm:spPr/>
      <dgm:t>
        <a:bodyPr/>
        <a:lstStyle/>
        <a:p>
          <a:endParaRPr lang="ru-RU"/>
        </a:p>
      </dgm:t>
    </dgm:pt>
    <dgm:pt modelId="{67D19687-DD78-4ABC-8D16-A987EFA125D3}" type="pres">
      <dgm:prSet presAssocID="{F68F22E1-1E5E-4AFE-AD12-73E4C301CA37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2E9A85-1A55-492B-AAE0-FED24AF30F00}" type="pres">
      <dgm:prSet presAssocID="{F68F22E1-1E5E-4AFE-AD12-73E4C301CA37}" presName="accent_1" presStyleCnt="0"/>
      <dgm:spPr/>
      <dgm:t>
        <a:bodyPr/>
        <a:lstStyle/>
        <a:p>
          <a:endParaRPr lang="ru-RU"/>
        </a:p>
      </dgm:t>
    </dgm:pt>
    <dgm:pt modelId="{FD248FC0-5961-4794-9533-D4DE5D2205E2}" type="pres">
      <dgm:prSet presAssocID="{F68F22E1-1E5E-4AFE-AD12-73E4C301CA37}" presName="accentRepeatNode" presStyleLbl="solidFgAcc1" presStyleIdx="0" presStyleCnt="4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ru-RU"/>
        </a:p>
      </dgm:t>
    </dgm:pt>
    <dgm:pt modelId="{62E06708-0DDE-4A3B-B5CD-A4AD8D686268}" type="pres">
      <dgm:prSet presAssocID="{8DEBE6D9-E119-4B1F-B9D3-D314FDF483EA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F3F061-94B2-4985-8385-5B66809C982F}" type="pres">
      <dgm:prSet presAssocID="{8DEBE6D9-E119-4B1F-B9D3-D314FDF483EA}" presName="accent_2" presStyleCnt="0"/>
      <dgm:spPr/>
      <dgm:t>
        <a:bodyPr/>
        <a:lstStyle/>
        <a:p>
          <a:endParaRPr lang="ru-RU"/>
        </a:p>
      </dgm:t>
    </dgm:pt>
    <dgm:pt modelId="{CE8CF828-40DE-4778-845C-35412F277D56}" type="pres">
      <dgm:prSet presAssocID="{8DEBE6D9-E119-4B1F-B9D3-D314FDF483EA}" presName="accentRepeatNode" presStyleLbl="solidFgAcc1" presStyleIdx="1" presStyleCnt="4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ru-RU"/>
        </a:p>
      </dgm:t>
    </dgm:pt>
    <dgm:pt modelId="{F58C5E15-A1A0-4ADD-9385-AFAD5ABC4092}" type="pres">
      <dgm:prSet presAssocID="{68680A02-A4E6-400C-9051-5C6253C1FD64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F33BE7-FEC3-4180-BDDE-279573A0C69E}" type="pres">
      <dgm:prSet presAssocID="{68680A02-A4E6-400C-9051-5C6253C1FD64}" presName="accent_3" presStyleCnt="0"/>
      <dgm:spPr/>
      <dgm:t>
        <a:bodyPr/>
        <a:lstStyle/>
        <a:p>
          <a:endParaRPr lang="ru-RU"/>
        </a:p>
      </dgm:t>
    </dgm:pt>
    <dgm:pt modelId="{F66AFE24-7AB2-4EC4-84F7-722231C581A3}" type="pres">
      <dgm:prSet presAssocID="{68680A02-A4E6-400C-9051-5C6253C1FD64}" presName="accentRepeatNode" presStyleLbl="solidFgAcc1" presStyleIdx="2" presStyleCnt="4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ru-RU"/>
        </a:p>
      </dgm:t>
    </dgm:pt>
    <dgm:pt modelId="{A7E74DA8-C4BF-4563-A0EB-1F566016F834}" type="pres">
      <dgm:prSet presAssocID="{D9D4A4BE-69A4-48A1-A80D-EEE4A0666DAD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1419EE-B904-4132-8FF0-C9B8A054724E}" type="pres">
      <dgm:prSet presAssocID="{D9D4A4BE-69A4-48A1-A80D-EEE4A0666DAD}" presName="accent_4" presStyleCnt="0"/>
      <dgm:spPr/>
      <dgm:t>
        <a:bodyPr/>
        <a:lstStyle/>
        <a:p>
          <a:endParaRPr lang="ru-RU"/>
        </a:p>
      </dgm:t>
    </dgm:pt>
    <dgm:pt modelId="{CB1CF2CB-8256-4C39-BE97-D7AF5A6B30E1}" type="pres">
      <dgm:prSet presAssocID="{D9D4A4BE-69A4-48A1-A80D-EEE4A0666DAD}" presName="accentRepeatNode" presStyleLbl="solidFgAcc1" presStyleIdx="3" presStyleCnt="4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ru-RU"/>
        </a:p>
      </dgm:t>
    </dgm:pt>
  </dgm:ptLst>
  <dgm:cxnLst>
    <dgm:cxn modelId="{7707B169-1F55-465A-AD47-65EF4EFE6C8F}" type="presOf" srcId="{AF827D3D-D6BF-4B60-849E-FF643CA1D729}" destId="{3CA2381E-02BA-4DE2-8060-B4AF3FE46B01}" srcOrd="0" destOrd="0" presId="urn:microsoft.com/office/officeart/2008/layout/VerticalCurvedList"/>
    <dgm:cxn modelId="{317E848B-876F-43F0-AEDA-CD403FBC279E}" type="presOf" srcId="{D9D4A4BE-69A4-48A1-A80D-EEE4A0666DAD}" destId="{A7E74DA8-C4BF-4563-A0EB-1F566016F834}" srcOrd="0" destOrd="0" presId="urn:microsoft.com/office/officeart/2008/layout/VerticalCurvedList"/>
    <dgm:cxn modelId="{52058D23-7396-441B-82B9-235D458FE1BC}" type="presOf" srcId="{EFB50280-6B0D-495A-ADC5-895E41D3CC63}" destId="{DDACFE92-2E58-40A3-A6F7-161B1FA85043}" srcOrd="0" destOrd="0" presId="urn:microsoft.com/office/officeart/2008/layout/VerticalCurvedList"/>
    <dgm:cxn modelId="{098E7629-819F-4FBE-92BF-ADF0A65CAE8E}" srcId="{AF827D3D-D6BF-4B60-849E-FF643CA1D729}" destId="{68680A02-A4E6-400C-9051-5C6253C1FD64}" srcOrd="2" destOrd="0" parTransId="{3D2D700D-B107-45DB-BC79-781A20ADBA8B}" sibTransId="{599BC05C-DAB6-49BC-B5A2-CD2D6240D65D}"/>
    <dgm:cxn modelId="{54B73F88-0CD8-4D52-B392-697CE1DDACC0}" srcId="{AF827D3D-D6BF-4B60-849E-FF643CA1D729}" destId="{F68F22E1-1E5E-4AFE-AD12-73E4C301CA37}" srcOrd="0" destOrd="0" parTransId="{9EDC9FEF-8BCB-4336-B718-BA5DE938CB28}" sibTransId="{EFB50280-6B0D-495A-ADC5-895E41D3CC63}"/>
    <dgm:cxn modelId="{3AE2A270-C168-405C-BF69-01742156106C}" srcId="{AF827D3D-D6BF-4B60-849E-FF643CA1D729}" destId="{D9D4A4BE-69A4-48A1-A80D-EEE4A0666DAD}" srcOrd="3" destOrd="0" parTransId="{CBF6078C-8900-4310-815B-BDBA6A5BC373}" sibTransId="{6008DA72-C8D9-4EAB-9B64-7A4E3D7EF95F}"/>
    <dgm:cxn modelId="{8A59B7B6-8187-44BE-85BC-0AFF56029690}" srcId="{AF827D3D-D6BF-4B60-849E-FF643CA1D729}" destId="{8DEBE6D9-E119-4B1F-B9D3-D314FDF483EA}" srcOrd="1" destOrd="0" parTransId="{E11A5774-7B36-4A19-B68B-37FB3F2234BF}" sibTransId="{CF573B6A-BA0B-4606-AD66-CC57E0DC4D38}"/>
    <dgm:cxn modelId="{1D15CA35-F098-466D-A01D-147D517FAD14}" type="presOf" srcId="{8DEBE6D9-E119-4B1F-B9D3-D314FDF483EA}" destId="{62E06708-0DDE-4A3B-B5CD-A4AD8D686268}" srcOrd="0" destOrd="0" presId="urn:microsoft.com/office/officeart/2008/layout/VerticalCurvedList"/>
    <dgm:cxn modelId="{1E2EE9A8-CDEA-4078-87EB-96AA860AA3F9}" type="presOf" srcId="{F68F22E1-1E5E-4AFE-AD12-73E4C301CA37}" destId="{67D19687-DD78-4ABC-8D16-A987EFA125D3}" srcOrd="0" destOrd="0" presId="urn:microsoft.com/office/officeart/2008/layout/VerticalCurvedList"/>
    <dgm:cxn modelId="{4F9014EC-25A2-4E28-9E58-D14F978B68A0}" type="presOf" srcId="{68680A02-A4E6-400C-9051-5C6253C1FD64}" destId="{F58C5E15-A1A0-4ADD-9385-AFAD5ABC4092}" srcOrd="0" destOrd="0" presId="urn:microsoft.com/office/officeart/2008/layout/VerticalCurvedList"/>
    <dgm:cxn modelId="{DC7579B8-C80C-4DD3-B072-78B674F8C072}" type="presParOf" srcId="{3CA2381E-02BA-4DE2-8060-B4AF3FE46B01}" destId="{66FB5A57-D026-470C-BFDC-862D19DE67C8}" srcOrd="0" destOrd="0" presId="urn:microsoft.com/office/officeart/2008/layout/VerticalCurvedList"/>
    <dgm:cxn modelId="{0A4C1BAA-5F74-4DAB-9185-88ADFBAC555A}" type="presParOf" srcId="{66FB5A57-D026-470C-BFDC-862D19DE67C8}" destId="{BDC870C0-90F3-4334-A2C6-264F54AFBC22}" srcOrd="0" destOrd="0" presId="urn:microsoft.com/office/officeart/2008/layout/VerticalCurvedList"/>
    <dgm:cxn modelId="{4142850F-D601-45F5-B2F4-8EBD250E077C}" type="presParOf" srcId="{BDC870C0-90F3-4334-A2C6-264F54AFBC22}" destId="{481A759D-EA9E-4D5E-B39D-EADF305E7664}" srcOrd="0" destOrd="0" presId="urn:microsoft.com/office/officeart/2008/layout/VerticalCurvedList"/>
    <dgm:cxn modelId="{4B7A5BDD-95E4-44CE-9467-BADE51ACFE3D}" type="presParOf" srcId="{BDC870C0-90F3-4334-A2C6-264F54AFBC22}" destId="{DDACFE92-2E58-40A3-A6F7-161B1FA85043}" srcOrd="1" destOrd="0" presId="urn:microsoft.com/office/officeart/2008/layout/VerticalCurvedList"/>
    <dgm:cxn modelId="{69780739-74C9-450C-B9AE-1AB8029209A4}" type="presParOf" srcId="{BDC870C0-90F3-4334-A2C6-264F54AFBC22}" destId="{E1C0A82F-9B5F-47FE-A4F4-7BFBC9299BA9}" srcOrd="2" destOrd="0" presId="urn:microsoft.com/office/officeart/2008/layout/VerticalCurvedList"/>
    <dgm:cxn modelId="{69A35515-74FF-422F-9BDD-30AA7E4C7FB7}" type="presParOf" srcId="{BDC870C0-90F3-4334-A2C6-264F54AFBC22}" destId="{53FBF205-0829-4364-95C7-EDC95AE8A022}" srcOrd="3" destOrd="0" presId="urn:microsoft.com/office/officeart/2008/layout/VerticalCurvedList"/>
    <dgm:cxn modelId="{DC379216-F368-436D-B52C-83FB224595AC}" type="presParOf" srcId="{66FB5A57-D026-470C-BFDC-862D19DE67C8}" destId="{67D19687-DD78-4ABC-8D16-A987EFA125D3}" srcOrd="1" destOrd="0" presId="urn:microsoft.com/office/officeart/2008/layout/VerticalCurvedList"/>
    <dgm:cxn modelId="{63B0C3D4-374E-429D-A81F-84DCD08658CA}" type="presParOf" srcId="{66FB5A57-D026-470C-BFDC-862D19DE67C8}" destId="{FA2E9A85-1A55-492B-AAE0-FED24AF30F00}" srcOrd="2" destOrd="0" presId="urn:microsoft.com/office/officeart/2008/layout/VerticalCurvedList"/>
    <dgm:cxn modelId="{F57C8E28-6EB8-4777-B9F2-9FEA7DAC8AF3}" type="presParOf" srcId="{FA2E9A85-1A55-492B-AAE0-FED24AF30F00}" destId="{FD248FC0-5961-4794-9533-D4DE5D2205E2}" srcOrd="0" destOrd="0" presId="urn:microsoft.com/office/officeart/2008/layout/VerticalCurvedList"/>
    <dgm:cxn modelId="{80F6C04D-50AA-487E-9513-6CABC96DF930}" type="presParOf" srcId="{66FB5A57-D026-470C-BFDC-862D19DE67C8}" destId="{62E06708-0DDE-4A3B-B5CD-A4AD8D686268}" srcOrd="3" destOrd="0" presId="urn:microsoft.com/office/officeart/2008/layout/VerticalCurvedList"/>
    <dgm:cxn modelId="{84EE1D2E-E5F4-42FE-B8F8-43E66071EDAF}" type="presParOf" srcId="{66FB5A57-D026-470C-BFDC-862D19DE67C8}" destId="{C5F3F061-94B2-4985-8385-5B66809C982F}" srcOrd="4" destOrd="0" presId="urn:microsoft.com/office/officeart/2008/layout/VerticalCurvedList"/>
    <dgm:cxn modelId="{1151ADA6-9F26-4394-8054-BDDD8C58A7ED}" type="presParOf" srcId="{C5F3F061-94B2-4985-8385-5B66809C982F}" destId="{CE8CF828-40DE-4778-845C-35412F277D56}" srcOrd="0" destOrd="0" presId="urn:microsoft.com/office/officeart/2008/layout/VerticalCurvedList"/>
    <dgm:cxn modelId="{FA30B4D8-7AF2-475E-9309-B2E24148AEA8}" type="presParOf" srcId="{66FB5A57-D026-470C-BFDC-862D19DE67C8}" destId="{F58C5E15-A1A0-4ADD-9385-AFAD5ABC4092}" srcOrd="5" destOrd="0" presId="urn:microsoft.com/office/officeart/2008/layout/VerticalCurvedList"/>
    <dgm:cxn modelId="{FF223B9B-5A65-4535-908E-DD19BE61BCB4}" type="presParOf" srcId="{66FB5A57-D026-470C-BFDC-862D19DE67C8}" destId="{DCF33BE7-FEC3-4180-BDDE-279573A0C69E}" srcOrd="6" destOrd="0" presId="urn:microsoft.com/office/officeart/2008/layout/VerticalCurvedList"/>
    <dgm:cxn modelId="{CA95E25B-38E2-4E3D-9425-7495E0B848C9}" type="presParOf" srcId="{DCF33BE7-FEC3-4180-BDDE-279573A0C69E}" destId="{F66AFE24-7AB2-4EC4-84F7-722231C581A3}" srcOrd="0" destOrd="0" presId="urn:microsoft.com/office/officeart/2008/layout/VerticalCurvedList"/>
    <dgm:cxn modelId="{67BF38B1-7803-4E27-845B-B3B9AC03FAF7}" type="presParOf" srcId="{66FB5A57-D026-470C-BFDC-862D19DE67C8}" destId="{A7E74DA8-C4BF-4563-A0EB-1F566016F834}" srcOrd="7" destOrd="0" presId="urn:microsoft.com/office/officeart/2008/layout/VerticalCurvedList"/>
    <dgm:cxn modelId="{4692E380-8F58-4A9D-945B-623C79240C45}" type="presParOf" srcId="{66FB5A57-D026-470C-BFDC-862D19DE67C8}" destId="{491419EE-B904-4132-8FF0-C9B8A054724E}" srcOrd="8" destOrd="0" presId="urn:microsoft.com/office/officeart/2008/layout/VerticalCurvedList"/>
    <dgm:cxn modelId="{6783DF90-8C86-4E8E-8284-326AA86AD442}" type="presParOf" srcId="{491419EE-B904-4132-8FF0-C9B8A054724E}" destId="{CB1CF2CB-8256-4C39-BE97-D7AF5A6B30E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387D0E-9F4C-4208-ADD2-CD0FF8BCF56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0F7D4A-3866-413A-9F2F-82842CBDAD52}">
      <dgm:prSet phldrT="[Текст]" custT="1"/>
      <dgm:spPr>
        <a:solidFill>
          <a:schemeClr val="bg1"/>
        </a:solidFill>
        <a:ln w="28575">
          <a:solidFill>
            <a:srgbClr val="0070C0"/>
          </a:solidFill>
        </a:ln>
      </dgm:spPr>
      <dgm:t>
        <a:bodyPr/>
        <a:lstStyle/>
        <a:p>
          <a:pPr algn="ctr"/>
          <a:r>
            <a:rPr lang="ru-RU" sz="1050" b="1" i="1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Критериалдық</a:t>
          </a:r>
          <a:r>
            <a:rPr lang="ru-RU" sz="1050" b="1" i="1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050" b="1" i="1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бағалау</a:t>
          </a:r>
          <a:r>
            <a:rPr lang="ru-RU" sz="1050" b="1" i="1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050" b="1" i="1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жүйесі</a:t>
          </a:r>
          <a:r>
            <a:rPr lang="ru-RU" sz="1050" b="1" i="1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endParaRPr lang="ru-RU" sz="1050" i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7FE069F1-9EED-425E-AFF0-E238771AEC15}" type="parTrans" cxnId="{F6BFDC0A-A326-4E45-AC7F-EF7FFE117956}">
      <dgm:prSet/>
      <dgm:spPr/>
      <dgm:t>
        <a:bodyPr/>
        <a:lstStyle/>
        <a:p>
          <a:endParaRPr lang="ru-RU"/>
        </a:p>
      </dgm:t>
    </dgm:pt>
    <dgm:pt modelId="{E1E71067-7CAA-4A9E-BC37-C58A7EAFDBF0}" type="sibTrans" cxnId="{F6BFDC0A-A326-4E45-AC7F-EF7FFE117956}">
      <dgm:prSet/>
      <dgm:spPr/>
      <dgm:t>
        <a:bodyPr/>
        <a:lstStyle/>
        <a:p>
          <a:endParaRPr lang="ru-RU"/>
        </a:p>
      </dgm:t>
    </dgm:pt>
    <dgm:pt modelId="{1F8E545C-DE6D-4426-8963-7BFB768FFD96}">
      <dgm:prSet phldrT="[Текст]" custT="1"/>
      <dgm:spPr>
        <a:solidFill>
          <a:schemeClr val="bg1"/>
        </a:solidFill>
        <a:ln w="28575">
          <a:solidFill>
            <a:srgbClr val="0070C0"/>
          </a:solidFill>
        </a:ln>
      </dgm:spPr>
      <dgm:t>
        <a:bodyPr/>
        <a:lstStyle/>
        <a:p>
          <a:pPr algn="ctr"/>
          <a:r>
            <a:rPr lang="ru-RU" sz="1200" b="1" i="1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Жаңартылған</a:t>
          </a:r>
          <a:r>
            <a:rPr lang="ru-RU" sz="1200" b="1" i="1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200" b="1" i="1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мазмұнға</a:t>
          </a:r>
          <a:r>
            <a:rPr lang="ru-RU" sz="1200" b="1" i="1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200" b="1" i="1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кезең-кезеңмен</a:t>
          </a:r>
          <a:r>
            <a:rPr lang="ru-RU" sz="1200" b="1" i="1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200" b="1" i="1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өту</a:t>
          </a:r>
          <a:r>
            <a:rPr lang="ru-RU" sz="1200" b="1" i="1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200" b="1" i="1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графигі</a:t>
          </a:r>
          <a:endParaRPr lang="ru-RU" sz="12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1C7F6E24-A8F2-4AEA-A68F-533977ED5D51}" type="parTrans" cxnId="{86BD7375-7C55-4FAB-B51A-5818ACD9AC08}">
      <dgm:prSet/>
      <dgm:spPr/>
      <dgm:t>
        <a:bodyPr/>
        <a:lstStyle/>
        <a:p>
          <a:endParaRPr lang="ru-RU"/>
        </a:p>
      </dgm:t>
    </dgm:pt>
    <dgm:pt modelId="{3B15B477-B32B-48F7-B066-F7A656FB8403}" type="sibTrans" cxnId="{86BD7375-7C55-4FAB-B51A-5818ACD9AC08}">
      <dgm:prSet/>
      <dgm:spPr/>
      <dgm:t>
        <a:bodyPr/>
        <a:lstStyle/>
        <a:p>
          <a:endParaRPr lang="ru-RU"/>
        </a:p>
      </dgm:t>
    </dgm:pt>
    <dgm:pt modelId="{778524EC-007B-4BC5-8FFD-6502CC15BA17}">
      <dgm:prSet custT="1"/>
      <dgm:spPr>
        <a:solidFill>
          <a:schemeClr val="bg1"/>
        </a:solidFill>
        <a:ln w="28575">
          <a:solidFill>
            <a:srgbClr val="0070C0"/>
          </a:solidFill>
        </a:ln>
      </dgm:spPr>
      <dgm:t>
        <a:bodyPr/>
        <a:lstStyle/>
        <a:p>
          <a:pPr algn="ctr"/>
          <a:r>
            <a:rPr lang="ru-RU" sz="1400" b="1" i="1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Бастауыш</a:t>
          </a:r>
          <a:r>
            <a:rPr lang="ru-RU" sz="1400" b="1" i="1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b="1" i="1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білім</a:t>
          </a:r>
          <a:r>
            <a:rPr lang="ru-RU" sz="1400" b="1" i="1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b="1" i="1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берудің</a:t>
          </a:r>
          <a:r>
            <a:rPr lang="ru-RU" sz="1400" b="1" i="1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b="1" i="1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жалпыға</a:t>
          </a:r>
          <a:r>
            <a:rPr lang="ru-RU" sz="1400" b="1" i="1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b="1" i="1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міндетті</a:t>
          </a:r>
          <a:r>
            <a:rPr lang="ru-RU" sz="1400" b="1" i="1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стандарты</a:t>
          </a:r>
          <a:endParaRPr lang="ru-RU" sz="1400" b="1" i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4889F5F7-BE8F-4FF0-9700-D40C43DA7F4A}" type="parTrans" cxnId="{68D8CF04-FBAE-4B3F-B874-E704691C9A7F}">
      <dgm:prSet/>
      <dgm:spPr/>
      <dgm:t>
        <a:bodyPr/>
        <a:lstStyle/>
        <a:p>
          <a:endParaRPr lang="ru-RU"/>
        </a:p>
      </dgm:t>
    </dgm:pt>
    <dgm:pt modelId="{C8D591BF-9CA5-4955-8659-F88B044CF85D}" type="sibTrans" cxnId="{68D8CF04-FBAE-4B3F-B874-E704691C9A7F}">
      <dgm:prSet/>
      <dgm:spPr/>
      <dgm:t>
        <a:bodyPr/>
        <a:lstStyle/>
        <a:p>
          <a:endParaRPr lang="ru-RU"/>
        </a:p>
      </dgm:t>
    </dgm:pt>
    <dgm:pt modelId="{73C8662F-5FE4-4D32-A56E-C888D9DA2C48}">
      <dgm:prSet custT="1"/>
      <dgm:spPr>
        <a:solidFill>
          <a:schemeClr val="bg1"/>
        </a:solidFill>
        <a:ln w="28575">
          <a:solidFill>
            <a:srgbClr val="0070C0"/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ru-RU" sz="1100" b="1" i="1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Бастауыш</a:t>
          </a:r>
          <a:r>
            <a:rPr lang="ru-RU" sz="1100" b="1" i="1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100" b="1" i="1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білім</a:t>
          </a:r>
          <a:r>
            <a:rPr lang="ru-RU" sz="1100" b="1" i="1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беру </a:t>
          </a:r>
          <a:r>
            <a:rPr lang="ru-RU" sz="1100" b="1" i="1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оқу</a:t>
          </a:r>
          <a:r>
            <a:rPr lang="ru-RU" sz="1100" b="1" i="1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100" b="1" i="1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бағдарламаларының</a:t>
          </a:r>
          <a:r>
            <a:rPr lang="ru-RU" sz="1100" b="1" i="1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100" b="1" i="1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жобасы</a:t>
          </a:r>
          <a:endParaRPr lang="ru-RU" sz="1100" b="1" i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13491556-D7A5-407A-8818-85C99FB576D2}" type="parTrans" cxnId="{D8EE148F-31E4-4102-A74E-F6EBD8887CF9}">
      <dgm:prSet/>
      <dgm:spPr/>
      <dgm:t>
        <a:bodyPr/>
        <a:lstStyle/>
        <a:p>
          <a:endParaRPr lang="ru-RU"/>
        </a:p>
      </dgm:t>
    </dgm:pt>
    <dgm:pt modelId="{49FBBFFE-1161-4561-9DB0-46193EE7C5AE}" type="sibTrans" cxnId="{D8EE148F-31E4-4102-A74E-F6EBD8887CF9}">
      <dgm:prSet/>
      <dgm:spPr/>
      <dgm:t>
        <a:bodyPr/>
        <a:lstStyle/>
        <a:p>
          <a:endParaRPr lang="ru-RU"/>
        </a:p>
      </dgm:t>
    </dgm:pt>
    <dgm:pt modelId="{2A38AD51-ACC9-409B-A97B-29B4D06A3FC6}" type="pres">
      <dgm:prSet presAssocID="{38387D0E-9F4C-4208-ADD2-CD0FF8BCF56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F93A46B-53BA-4A54-A9A8-10A46F185378}" type="pres">
      <dgm:prSet presAssocID="{778524EC-007B-4BC5-8FFD-6502CC15BA17}" presName="parTxOnly" presStyleLbl="node1" presStyleIdx="0" presStyleCnt="4" custScaleX="118128" custScaleY="123373" custLinFactNeighborX="13894" custLinFactNeighborY="418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96588E-4F49-430A-8F51-D9E1F0B72C67}" type="pres">
      <dgm:prSet presAssocID="{C8D591BF-9CA5-4955-8659-F88B044CF85D}" presName="parTxOnlySpace" presStyleCnt="0"/>
      <dgm:spPr/>
    </dgm:pt>
    <dgm:pt modelId="{CD9528C0-B6AE-4D73-858E-5D81E4E6B265}" type="pres">
      <dgm:prSet presAssocID="{5B0F7D4A-3866-413A-9F2F-82842CBDAD52}" presName="parTxOnly" presStyleLbl="node1" presStyleIdx="1" presStyleCnt="4" custScaleY="123373" custLinFactX="80643" custLinFactNeighborX="100000" custLinFactNeighborY="40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8BEB1F-3149-437F-A5DA-45B6328A7120}" type="pres">
      <dgm:prSet presAssocID="{E1E71067-7CAA-4A9E-BC37-C58A7EAFDBF0}" presName="parTxOnlySpace" presStyleCnt="0"/>
      <dgm:spPr/>
    </dgm:pt>
    <dgm:pt modelId="{1DC91F91-9CC1-40DC-B2F7-2B3F101D618E}" type="pres">
      <dgm:prSet presAssocID="{1F8E545C-DE6D-4426-8963-7BFB768FFD96}" presName="parTxOnly" presStyleLbl="node1" presStyleIdx="2" presStyleCnt="4" custScaleX="120755" custScaleY="123277" custLinFactX="78735" custLinFactNeighborX="100000" custLinFactNeighborY="22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312150-5F21-42EA-8D91-846D9CAE7105}" type="pres">
      <dgm:prSet presAssocID="{3B15B477-B32B-48F7-B066-F7A656FB8403}" presName="parTxOnlySpace" presStyleCnt="0"/>
      <dgm:spPr/>
    </dgm:pt>
    <dgm:pt modelId="{52FA1F5E-C82D-4F93-92ED-40D1A07F0F9B}" type="pres">
      <dgm:prSet presAssocID="{73C8662F-5FE4-4D32-A56E-C888D9DA2C48}" presName="parTxOnly" presStyleLbl="node1" presStyleIdx="3" presStyleCnt="4" custScaleX="109350" custScaleY="123373" custLinFactX="-184630" custLinFactNeighborX="-200000" custLinFactNeighborY="418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14207B-BAD9-4A07-8FD3-A2C279D6ED1A}" type="presOf" srcId="{778524EC-007B-4BC5-8FFD-6502CC15BA17}" destId="{8F93A46B-53BA-4A54-A9A8-10A46F185378}" srcOrd="0" destOrd="0" presId="urn:microsoft.com/office/officeart/2005/8/layout/chevron1"/>
    <dgm:cxn modelId="{E18027FA-466B-4A16-9E37-BA985D5B2DB1}" type="presOf" srcId="{38387D0E-9F4C-4208-ADD2-CD0FF8BCF561}" destId="{2A38AD51-ACC9-409B-A97B-29B4D06A3FC6}" srcOrd="0" destOrd="0" presId="urn:microsoft.com/office/officeart/2005/8/layout/chevron1"/>
    <dgm:cxn modelId="{7C2C16DE-A5B7-4C4F-8EBF-F1C5D36D45FD}" type="presOf" srcId="{5B0F7D4A-3866-413A-9F2F-82842CBDAD52}" destId="{CD9528C0-B6AE-4D73-858E-5D81E4E6B265}" srcOrd="0" destOrd="0" presId="urn:microsoft.com/office/officeart/2005/8/layout/chevron1"/>
    <dgm:cxn modelId="{86BD7375-7C55-4FAB-B51A-5818ACD9AC08}" srcId="{38387D0E-9F4C-4208-ADD2-CD0FF8BCF561}" destId="{1F8E545C-DE6D-4426-8963-7BFB768FFD96}" srcOrd="2" destOrd="0" parTransId="{1C7F6E24-A8F2-4AEA-A68F-533977ED5D51}" sibTransId="{3B15B477-B32B-48F7-B066-F7A656FB8403}"/>
    <dgm:cxn modelId="{D8EE148F-31E4-4102-A74E-F6EBD8887CF9}" srcId="{38387D0E-9F4C-4208-ADD2-CD0FF8BCF561}" destId="{73C8662F-5FE4-4D32-A56E-C888D9DA2C48}" srcOrd="3" destOrd="0" parTransId="{13491556-D7A5-407A-8818-85C99FB576D2}" sibTransId="{49FBBFFE-1161-4561-9DB0-46193EE7C5AE}"/>
    <dgm:cxn modelId="{F6BFDC0A-A326-4E45-AC7F-EF7FFE117956}" srcId="{38387D0E-9F4C-4208-ADD2-CD0FF8BCF561}" destId="{5B0F7D4A-3866-413A-9F2F-82842CBDAD52}" srcOrd="1" destOrd="0" parTransId="{7FE069F1-9EED-425E-AFF0-E238771AEC15}" sibTransId="{E1E71067-7CAA-4A9E-BC37-C58A7EAFDBF0}"/>
    <dgm:cxn modelId="{68D8CF04-FBAE-4B3F-B874-E704691C9A7F}" srcId="{38387D0E-9F4C-4208-ADD2-CD0FF8BCF561}" destId="{778524EC-007B-4BC5-8FFD-6502CC15BA17}" srcOrd="0" destOrd="0" parTransId="{4889F5F7-BE8F-4FF0-9700-D40C43DA7F4A}" sibTransId="{C8D591BF-9CA5-4955-8659-F88B044CF85D}"/>
    <dgm:cxn modelId="{1C5DB4D2-BCD0-4092-9150-055329E07BB9}" type="presOf" srcId="{73C8662F-5FE4-4D32-A56E-C888D9DA2C48}" destId="{52FA1F5E-C82D-4F93-92ED-40D1A07F0F9B}" srcOrd="0" destOrd="0" presId="urn:microsoft.com/office/officeart/2005/8/layout/chevron1"/>
    <dgm:cxn modelId="{06FC4BF1-C12C-426E-B1A6-F7507B458424}" type="presOf" srcId="{1F8E545C-DE6D-4426-8963-7BFB768FFD96}" destId="{1DC91F91-9CC1-40DC-B2F7-2B3F101D618E}" srcOrd="0" destOrd="0" presId="urn:microsoft.com/office/officeart/2005/8/layout/chevron1"/>
    <dgm:cxn modelId="{BC099095-3C7D-448B-8BFC-1BD36B17BFCB}" type="presParOf" srcId="{2A38AD51-ACC9-409B-A97B-29B4D06A3FC6}" destId="{8F93A46B-53BA-4A54-A9A8-10A46F185378}" srcOrd="0" destOrd="0" presId="urn:microsoft.com/office/officeart/2005/8/layout/chevron1"/>
    <dgm:cxn modelId="{6B975C89-AF5B-47D1-B793-457D2AEA1DAD}" type="presParOf" srcId="{2A38AD51-ACC9-409B-A97B-29B4D06A3FC6}" destId="{C796588E-4F49-430A-8F51-D9E1F0B72C67}" srcOrd="1" destOrd="0" presId="urn:microsoft.com/office/officeart/2005/8/layout/chevron1"/>
    <dgm:cxn modelId="{09D4AAFD-E5F4-476B-B035-3B8C7DB5AB54}" type="presParOf" srcId="{2A38AD51-ACC9-409B-A97B-29B4D06A3FC6}" destId="{CD9528C0-B6AE-4D73-858E-5D81E4E6B265}" srcOrd="2" destOrd="0" presId="urn:microsoft.com/office/officeart/2005/8/layout/chevron1"/>
    <dgm:cxn modelId="{C85BE76F-5869-4E13-B32D-69A9810A1412}" type="presParOf" srcId="{2A38AD51-ACC9-409B-A97B-29B4D06A3FC6}" destId="{748BEB1F-3149-437F-A5DA-45B6328A7120}" srcOrd="3" destOrd="0" presId="urn:microsoft.com/office/officeart/2005/8/layout/chevron1"/>
    <dgm:cxn modelId="{2D18CD17-C8D9-4255-B803-D42F6D319369}" type="presParOf" srcId="{2A38AD51-ACC9-409B-A97B-29B4D06A3FC6}" destId="{1DC91F91-9CC1-40DC-B2F7-2B3F101D618E}" srcOrd="4" destOrd="0" presId="urn:microsoft.com/office/officeart/2005/8/layout/chevron1"/>
    <dgm:cxn modelId="{F788C95E-FEB5-4836-8DFC-3D447FCE0475}" type="presParOf" srcId="{2A38AD51-ACC9-409B-A97B-29B4D06A3FC6}" destId="{D3312150-5F21-42EA-8D91-846D9CAE7105}" srcOrd="5" destOrd="0" presId="urn:microsoft.com/office/officeart/2005/8/layout/chevron1"/>
    <dgm:cxn modelId="{3D36B3DB-F034-46A2-8987-D09F87F78EA5}" type="presParOf" srcId="{2A38AD51-ACC9-409B-A97B-29B4D06A3FC6}" destId="{52FA1F5E-C82D-4F93-92ED-40D1A07F0F9B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E8F2EB2-87EB-4E3C-AFFB-BAE496D069A4}">
      <dsp:nvSpPr>
        <dsp:cNvPr id="0" name=""/>
        <dsp:cNvSpPr/>
      </dsp:nvSpPr>
      <dsp:spPr>
        <a:xfrm>
          <a:off x="3567" y="677982"/>
          <a:ext cx="1680785" cy="168078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 l="-18000" r="-18000"/>
          </a:stretch>
        </a:blip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D3F32F-4698-4222-BBED-C399D7B47A84}">
      <dsp:nvSpPr>
        <dsp:cNvPr id="0" name=""/>
        <dsp:cNvSpPr/>
      </dsp:nvSpPr>
      <dsp:spPr>
        <a:xfrm>
          <a:off x="282041" y="1683680"/>
          <a:ext cx="1680785" cy="168078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Оқулықтарды жеткізудің қолданыстағы тәртібіне, соның ішінде «Қазпошта» АҚ қызметіне талдау жасалды</a:t>
          </a:r>
          <a:endParaRPr lang="kk-KZ" sz="140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2041" y="1683680"/>
        <a:ext cx="1680785" cy="1680785"/>
      </dsp:txXfrm>
    </dsp:sp>
    <dsp:sp modelId="{5C93D8DC-AD7B-4E4F-B2D6-40D2F6F7B62F}">
      <dsp:nvSpPr>
        <dsp:cNvPr id="0" name=""/>
        <dsp:cNvSpPr/>
      </dsp:nvSpPr>
      <dsp:spPr>
        <a:xfrm>
          <a:off x="2008109" y="1316440"/>
          <a:ext cx="323756" cy="4038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2008109" y="1316440"/>
        <a:ext cx="323756" cy="403869"/>
      </dsp:txXfrm>
    </dsp:sp>
    <dsp:sp modelId="{289A9D60-8CF6-4417-9392-A734E9396569}">
      <dsp:nvSpPr>
        <dsp:cNvPr id="0" name=""/>
        <dsp:cNvSpPr/>
      </dsp:nvSpPr>
      <dsp:spPr>
        <a:xfrm>
          <a:off x="2609371" y="677982"/>
          <a:ext cx="1680785" cy="168078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DCEE52-4C77-4783-B52C-356D32D8DB5B}">
      <dsp:nvSpPr>
        <dsp:cNvPr id="0" name=""/>
        <dsp:cNvSpPr/>
      </dsp:nvSpPr>
      <dsp:spPr>
        <a:xfrm>
          <a:off x="2882987" y="1686453"/>
          <a:ext cx="1680785" cy="168078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Оқулық жеткізушілерінің арнайы көлік, қойма және штат сынды </a:t>
          </a:r>
          <a:r>
            <a:rPr lang="kk-KZ" sz="1400" b="0" kern="1200" noProof="0" dirty="0" err="1" smtClean="0">
              <a:latin typeface="Arial" panose="020B0604020202020204" pitchFamily="34" charset="0"/>
              <a:cs typeface="Arial" panose="020B0604020202020204" pitchFamily="34" charset="0"/>
            </a:rPr>
            <a:t>сипаттамала-рына</a:t>
          </a:r>
          <a:r>
            <a:rPr lang="kk-KZ" sz="1400" b="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 талаптар күшейтілді</a:t>
          </a:r>
          <a:endParaRPr lang="kk-KZ" sz="1400" b="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82987" y="1686453"/>
        <a:ext cx="1680785" cy="1680785"/>
      </dsp:txXfrm>
    </dsp:sp>
    <dsp:sp modelId="{4650B963-E284-4B1E-AFFD-41070329B857}">
      <dsp:nvSpPr>
        <dsp:cNvPr id="0" name=""/>
        <dsp:cNvSpPr/>
      </dsp:nvSpPr>
      <dsp:spPr>
        <a:xfrm>
          <a:off x="4613912" y="1316440"/>
          <a:ext cx="323756" cy="4038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4613912" y="1316440"/>
        <a:ext cx="323756" cy="403869"/>
      </dsp:txXfrm>
    </dsp:sp>
    <dsp:sp modelId="{F69A94B3-68E9-4223-8969-0A8A8970C1EA}">
      <dsp:nvSpPr>
        <dsp:cNvPr id="0" name=""/>
        <dsp:cNvSpPr/>
      </dsp:nvSpPr>
      <dsp:spPr>
        <a:xfrm>
          <a:off x="5215174" y="677982"/>
          <a:ext cx="1680785" cy="168078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 l="-35000" r="-35000"/>
          </a:stretch>
        </a:blip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64DC43-3942-4BB5-8D27-4DFEC615B1A1}">
      <dsp:nvSpPr>
        <dsp:cNvPr id="0" name=""/>
        <dsp:cNvSpPr/>
      </dsp:nvSpPr>
      <dsp:spPr>
        <a:xfrm>
          <a:off x="5488791" y="1686453"/>
          <a:ext cx="1680785" cy="168078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500" b="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Қолданылған шаралар оқулықтарды дер кезінде жеткізуді қамтамасыз етеді</a:t>
          </a:r>
          <a:endParaRPr lang="kk-KZ" sz="1500" b="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88791" y="1686453"/>
        <a:ext cx="1680785" cy="168078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ACFE92-2E58-40A3-A6F7-161B1FA85043}">
      <dsp:nvSpPr>
        <dsp:cNvPr id="0" name=""/>
        <dsp:cNvSpPr/>
      </dsp:nvSpPr>
      <dsp:spPr>
        <a:xfrm>
          <a:off x="-5780666" y="-884761"/>
          <a:ext cx="6882091" cy="6882091"/>
        </a:xfrm>
        <a:prstGeom prst="blockArc">
          <a:avLst>
            <a:gd name="adj1" fmla="val 18900000"/>
            <a:gd name="adj2" fmla="val 2700000"/>
            <a:gd name="adj3" fmla="val 314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D19687-DD78-4ABC-8D16-A987EFA125D3}">
      <dsp:nvSpPr>
        <dsp:cNvPr id="0" name=""/>
        <dsp:cNvSpPr/>
      </dsp:nvSpPr>
      <dsp:spPr>
        <a:xfrm>
          <a:off x="576526" y="393054"/>
          <a:ext cx="7416622" cy="78651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24298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0" i="0" u="none" strike="noStrike" kern="1200" noProof="0" dirty="0" smtClean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rPr>
            <a:t>Білім беру ұйымдарын оқулықпен қамтамасыз ету тетігі әзірленді</a:t>
          </a:r>
          <a:endParaRPr lang="kk-KZ" sz="180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6526" y="393054"/>
        <a:ext cx="7416622" cy="786517"/>
      </dsp:txXfrm>
    </dsp:sp>
    <dsp:sp modelId="{FD248FC0-5961-4794-9533-D4DE5D2205E2}">
      <dsp:nvSpPr>
        <dsp:cNvPr id="0" name=""/>
        <dsp:cNvSpPr/>
      </dsp:nvSpPr>
      <dsp:spPr>
        <a:xfrm>
          <a:off x="84952" y="294739"/>
          <a:ext cx="983146" cy="983146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62E06708-0DDE-4A3B-B5CD-A4AD8D686268}">
      <dsp:nvSpPr>
        <dsp:cNvPr id="0" name=""/>
        <dsp:cNvSpPr/>
      </dsp:nvSpPr>
      <dsp:spPr>
        <a:xfrm>
          <a:off x="1027454" y="1573034"/>
          <a:ext cx="6965693" cy="78651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24298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noProof="0" dirty="0" smtClean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rPr>
            <a:t>Білім алушылардың оқулықпен қамтамасыз ету үдерісі, мерзімдер мен орындаушылар регламенттелді</a:t>
          </a:r>
          <a:endParaRPr lang="kk-KZ" sz="180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27454" y="1573034"/>
        <a:ext cx="6965693" cy="786517"/>
      </dsp:txXfrm>
    </dsp:sp>
    <dsp:sp modelId="{CE8CF828-40DE-4778-845C-35412F277D56}">
      <dsp:nvSpPr>
        <dsp:cNvPr id="0" name=""/>
        <dsp:cNvSpPr/>
      </dsp:nvSpPr>
      <dsp:spPr>
        <a:xfrm>
          <a:off x="535881" y="1474720"/>
          <a:ext cx="983146" cy="983146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F58C5E15-A1A0-4ADD-9385-AFAD5ABC4092}">
      <dsp:nvSpPr>
        <dsp:cNvPr id="0" name=""/>
        <dsp:cNvSpPr/>
      </dsp:nvSpPr>
      <dsp:spPr>
        <a:xfrm>
          <a:off x="1027454" y="2753015"/>
          <a:ext cx="6965693" cy="78651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24298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noProof="0" dirty="0" smtClean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rPr>
            <a:t>Оқулық қажеттілігін болжау әдістемесі, оқулықпен қамтамасыз ету және мектеп кітапханаларының қорын қалыптастыру тәртібі әзірленуде</a:t>
          </a:r>
          <a:endParaRPr lang="kk-KZ" sz="180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27454" y="2753015"/>
        <a:ext cx="6965693" cy="786517"/>
      </dsp:txXfrm>
    </dsp:sp>
    <dsp:sp modelId="{F66AFE24-7AB2-4EC4-84F7-722231C581A3}">
      <dsp:nvSpPr>
        <dsp:cNvPr id="0" name=""/>
        <dsp:cNvSpPr/>
      </dsp:nvSpPr>
      <dsp:spPr>
        <a:xfrm>
          <a:off x="535881" y="2654700"/>
          <a:ext cx="983146" cy="983146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A7E74DA8-C4BF-4563-A0EB-1F566016F834}">
      <dsp:nvSpPr>
        <dsp:cNvPr id="0" name=""/>
        <dsp:cNvSpPr/>
      </dsp:nvSpPr>
      <dsp:spPr>
        <a:xfrm>
          <a:off x="576526" y="3932996"/>
          <a:ext cx="7416622" cy="78651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24298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Әкімдіктер оқулықтарды сатып алу жөніндегі өтінімдерін баспаларға тапсырды</a:t>
          </a:r>
          <a:endParaRPr lang="kk-KZ" sz="1800" b="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6526" y="3932996"/>
        <a:ext cx="7416622" cy="786517"/>
      </dsp:txXfrm>
    </dsp:sp>
    <dsp:sp modelId="{CB1CF2CB-8256-4C39-BE97-D7AF5A6B30E1}">
      <dsp:nvSpPr>
        <dsp:cNvPr id="0" name=""/>
        <dsp:cNvSpPr/>
      </dsp:nvSpPr>
      <dsp:spPr>
        <a:xfrm>
          <a:off x="84952" y="3834681"/>
          <a:ext cx="983146" cy="983146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93A46B-53BA-4A54-A9A8-10A46F185378}">
      <dsp:nvSpPr>
        <dsp:cNvPr id="0" name=""/>
        <dsp:cNvSpPr/>
      </dsp:nvSpPr>
      <dsp:spPr>
        <a:xfrm>
          <a:off x="32419" y="422760"/>
          <a:ext cx="2612375" cy="1091347"/>
        </a:xfrm>
        <a:prstGeom prst="chevron">
          <a:avLst/>
        </a:prstGeom>
        <a:solidFill>
          <a:schemeClr val="bg1"/>
        </a:solidFill>
        <a:ln w="28575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Бастауыш</a:t>
          </a:r>
          <a:r>
            <a:rPr lang="ru-RU" sz="1400" b="1" i="1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b="1" i="1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білім</a:t>
          </a:r>
          <a:r>
            <a:rPr lang="ru-RU" sz="1400" b="1" i="1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b="1" i="1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берудің</a:t>
          </a:r>
          <a:r>
            <a:rPr lang="ru-RU" sz="1400" b="1" i="1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b="1" i="1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жалпыға</a:t>
          </a:r>
          <a:r>
            <a:rPr lang="ru-RU" sz="1400" b="1" i="1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b="1" i="1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міндетті</a:t>
          </a:r>
          <a:r>
            <a:rPr lang="ru-RU" sz="1400" b="1" i="1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стандарты</a:t>
          </a:r>
          <a:endParaRPr lang="ru-RU" sz="1400" b="1" i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32419" y="422760"/>
        <a:ext cx="2612375" cy="1091347"/>
      </dsp:txXfrm>
    </dsp:sp>
    <dsp:sp modelId="{CD9528C0-B6AE-4D73-858E-5D81E4E6B265}">
      <dsp:nvSpPr>
        <dsp:cNvPr id="0" name=""/>
        <dsp:cNvSpPr/>
      </dsp:nvSpPr>
      <dsp:spPr>
        <a:xfrm>
          <a:off x="4397471" y="421805"/>
          <a:ext cx="2211478" cy="1091347"/>
        </a:xfrm>
        <a:prstGeom prst="chevron">
          <a:avLst/>
        </a:prstGeom>
        <a:solidFill>
          <a:schemeClr val="bg1"/>
        </a:solidFill>
        <a:ln w="28575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b="1" i="1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Критериалдық</a:t>
          </a:r>
          <a:r>
            <a:rPr lang="ru-RU" sz="1050" b="1" i="1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050" b="1" i="1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бағалау</a:t>
          </a:r>
          <a:r>
            <a:rPr lang="ru-RU" sz="1050" b="1" i="1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050" b="1" i="1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жүйесі</a:t>
          </a:r>
          <a:r>
            <a:rPr lang="ru-RU" sz="1050" b="1" i="1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endParaRPr lang="ru-RU" sz="1050" i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4397471" y="421805"/>
        <a:ext cx="2211478" cy="1091347"/>
      </dsp:txXfrm>
    </dsp:sp>
    <dsp:sp modelId="{1DC91F91-9CC1-40DC-B2F7-2B3F101D618E}">
      <dsp:nvSpPr>
        <dsp:cNvPr id="0" name=""/>
        <dsp:cNvSpPr/>
      </dsp:nvSpPr>
      <dsp:spPr>
        <a:xfrm>
          <a:off x="6345607" y="405811"/>
          <a:ext cx="2670471" cy="1090497"/>
        </a:xfrm>
        <a:prstGeom prst="chevron">
          <a:avLst/>
        </a:prstGeom>
        <a:solidFill>
          <a:schemeClr val="bg1"/>
        </a:solidFill>
        <a:ln w="28575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1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Жаңартылған</a:t>
          </a:r>
          <a:r>
            <a:rPr lang="ru-RU" sz="1200" b="1" i="1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200" b="1" i="1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мазмұнға</a:t>
          </a:r>
          <a:r>
            <a:rPr lang="ru-RU" sz="1200" b="1" i="1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200" b="1" i="1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кезең-кезеңмен</a:t>
          </a:r>
          <a:r>
            <a:rPr lang="ru-RU" sz="1200" b="1" i="1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200" b="1" i="1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өту</a:t>
          </a:r>
          <a:r>
            <a:rPr lang="ru-RU" sz="1200" b="1" i="1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200" b="1" i="1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графигі</a:t>
          </a:r>
          <a:endParaRPr lang="ru-RU" sz="12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6345607" y="405811"/>
        <a:ext cx="2670471" cy="1090497"/>
      </dsp:txXfrm>
    </dsp:sp>
    <dsp:sp modelId="{52FA1F5E-C82D-4F93-92ED-40D1A07F0F9B}">
      <dsp:nvSpPr>
        <dsp:cNvPr id="0" name=""/>
        <dsp:cNvSpPr/>
      </dsp:nvSpPr>
      <dsp:spPr>
        <a:xfrm>
          <a:off x="2307225" y="422760"/>
          <a:ext cx="2418252" cy="1091347"/>
        </a:xfrm>
        <a:prstGeom prst="chevron">
          <a:avLst/>
        </a:prstGeom>
        <a:solidFill>
          <a:schemeClr val="bg1"/>
        </a:solidFill>
        <a:ln w="28575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i="1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Бастауыш</a:t>
          </a:r>
          <a:r>
            <a:rPr lang="ru-RU" sz="1100" b="1" i="1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100" b="1" i="1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білім</a:t>
          </a:r>
          <a:r>
            <a:rPr lang="ru-RU" sz="1100" b="1" i="1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беру </a:t>
          </a:r>
          <a:r>
            <a:rPr lang="ru-RU" sz="1100" b="1" i="1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оқу</a:t>
          </a:r>
          <a:r>
            <a:rPr lang="ru-RU" sz="1100" b="1" i="1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100" b="1" i="1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бағдарламаларының</a:t>
          </a:r>
          <a:r>
            <a:rPr lang="ru-RU" sz="1100" b="1" i="1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100" b="1" i="1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жобасы</a:t>
          </a:r>
          <a:endParaRPr lang="ru-RU" sz="1100" b="1" i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2307225" y="422760"/>
        <a:ext cx="2418252" cy="10913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0#1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Үстіңгі деректеме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Күн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1B725C-E311-4A69-A896-4444F4C819D4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4" name="Төменгі деректеме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Слайд нөмірі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1A52E-0917-4945-ABD6-E72EBDF335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012870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9CFEE5-E6B5-4F5D-A705-20F8DDC98C22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77E3C9-56C8-449C-9BF7-95ED6701BF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28576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77E3C9-56C8-449C-9BF7-95ED6701BF45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439544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77E3C9-56C8-449C-9BF7-95ED6701BF45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73186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77E3C9-56C8-449C-9BF7-95ED6701BF45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835619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23925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23925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23925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23925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97D1767-DFA7-43B4-A1E5-485AC3A6F554}" type="slidenum">
              <a:rPr lang="ru-RU" altLang="ru-RU"/>
              <a:pPr/>
              <a:t>16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4943126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77E3C9-56C8-449C-9BF7-95ED6701BF45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46226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74904" y="6448251"/>
            <a:ext cx="2133600" cy="365125"/>
          </a:xfrm>
        </p:spPr>
        <p:txBody>
          <a:bodyPr/>
          <a:lstStyle>
            <a:lvl1pPr>
              <a:defRPr sz="18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41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35107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34089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1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323522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483603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424983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29713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612523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41861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ru-RU" dirty="0" smtClean="0"/>
              <a:t>Образец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25657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74904" y="6633824"/>
            <a:ext cx="2133600" cy="179552"/>
          </a:xfrm>
        </p:spPr>
        <p:txBody>
          <a:bodyPr/>
          <a:lstStyle>
            <a:lvl1pPr>
              <a:defRPr sz="18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24656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18029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3" y="274639"/>
            <a:ext cx="65341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33642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349554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738899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1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023515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4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600204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628511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514293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04200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26704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833873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52092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479024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3" y="274639"/>
            <a:ext cx="65341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564810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135992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7648984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888146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600202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24004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038310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86661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808071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5260071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8345759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287581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1" y="274639"/>
            <a:ext cx="65341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39967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6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6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6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25638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6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157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15.05.2015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AF40D-63F8-45A7-8051-F9EA0C9C99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5559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556792"/>
            <a:ext cx="8064896" cy="1538192"/>
          </a:xfrm>
        </p:spPr>
        <p:txBody>
          <a:bodyPr>
            <a:noAutofit/>
          </a:bodyPr>
          <a:lstStyle/>
          <a:p>
            <a:r>
              <a:rPr lang="kk-KZ" sz="3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/>
            </a:r>
            <a:br>
              <a:rPr lang="kk-KZ" sz="3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</a:br>
            <a:r>
              <a:rPr lang="kk-KZ" sz="28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Оқулықтардың </a:t>
            </a:r>
            <a:r>
              <a:rPr lang="kk-KZ" sz="2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сапасы және жалпы орта, техникалық және кәсіптік білім беру ұйымдарын оқулықтармен </a:t>
            </a:r>
            <a:br>
              <a:rPr lang="kk-KZ" sz="2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</a:br>
            <a:r>
              <a:rPr lang="kk-KZ" sz="2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қамтамасыз ету туралы </a:t>
            </a:r>
            <a:r>
              <a:rPr lang="kk-KZ" sz="30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/>
            </a:r>
            <a:br>
              <a:rPr lang="kk-KZ" sz="30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</a:br>
            <a:endParaRPr lang="kk-KZ" sz="30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83568" y="3094984"/>
            <a:ext cx="734481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07504" y="332656"/>
            <a:ext cx="8928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Қазақстан Республикасы</a:t>
            </a:r>
          </a:p>
          <a:p>
            <a:pPr algn="ctr"/>
            <a:r>
              <a:rPr lang="kk-KZ" sz="24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Білім және ғылым министрлігі</a:t>
            </a:r>
            <a:endParaRPr lang="kk-KZ" sz="24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683568" y="3247384"/>
            <a:ext cx="626469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83568" y="3383016"/>
            <a:ext cx="48245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4144780" y="6433591"/>
            <a:ext cx="135498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cap="all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Астана-2015</a:t>
            </a:r>
            <a:endParaRPr lang="ru-RU" sz="14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47564" y="3887072"/>
            <a:ext cx="2556284" cy="191819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195736" y="3383016"/>
            <a:ext cx="0" cy="47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>
            <a:off x="2159732" y="3851068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896308" y="3887072"/>
            <a:ext cx="3051956" cy="191819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4824028" y="3392996"/>
            <a:ext cx="0" cy="47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Овал 22"/>
          <p:cNvSpPr/>
          <p:nvPr/>
        </p:nvSpPr>
        <p:spPr>
          <a:xfrm>
            <a:off x="4788024" y="3861048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Равнобедренный треугольник 25"/>
          <p:cNvSpPr/>
          <p:nvPr/>
        </p:nvSpPr>
        <p:spPr>
          <a:xfrm rot="5400000">
            <a:off x="233518" y="3049362"/>
            <a:ext cx="432048" cy="39604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1" name="Овал 30"/>
          <p:cNvSpPr/>
          <p:nvPr/>
        </p:nvSpPr>
        <p:spPr>
          <a:xfrm>
            <a:off x="5508104" y="3356992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2" name="Овал 31"/>
          <p:cNvSpPr/>
          <p:nvPr/>
        </p:nvSpPr>
        <p:spPr>
          <a:xfrm>
            <a:off x="6876256" y="3212976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3" name="Овал 32"/>
          <p:cNvSpPr/>
          <p:nvPr/>
        </p:nvSpPr>
        <p:spPr>
          <a:xfrm>
            <a:off x="8028384" y="3068960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AutoShape 2" descr="Картинки по запросу Качество учебников в рк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626" y="3906982"/>
            <a:ext cx="2534222" cy="189828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074" y="3912701"/>
            <a:ext cx="4636133" cy="195863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7166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6974904" y="6448251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pPr/>
              <a:t>10</a:t>
            </a:fld>
            <a:endParaRPr lang="ru-RU" sz="18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46856" y="557808"/>
            <a:ext cx="8229600" cy="63894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4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88640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Мектептерге оқулық жеткізу және мектеп кітапханаларының қорын жаңарту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="" xmlns:p14="http://schemas.microsoft.com/office/powerpoint/2010/main" val="3841375981"/>
              </p:ext>
            </p:extLst>
          </p:nvPr>
        </p:nvGraphicFramePr>
        <p:xfrm>
          <a:off x="1071264" y="1268760"/>
          <a:ext cx="7173144" cy="4045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138572" y="1228690"/>
            <a:ext cx="6912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Қолданылған шаралар </a:t>
            </a:r>
            <a:endParaRPr lang="kk-KZ" sz="20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6855" y="4869160"/>
            <a:ext cx="82296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ҚР «Мемлекеттік сатып алу туралы» 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Заңының 3-бабына сәйкес 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оқулықтарды тасымалдау 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мемлекеттік 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сатып алу нормаларымен реттеледі. Оқулықтарды жеткізу тетігін өзгерту үшін «Мемлекеттік сатып алу туралы» Заңға 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өзгерістер енгізіп, 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бюджеттен 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қосымша 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қаржы бөлу қажет</a:t>
            </a:r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9604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6977" y="188640"/>
            <a:ext cx="8219786" cy="1325563"/>
          </a:xfrm>
        </p:spPr>
        <p:txBody>
          <a:bodyPr>
            <a:normAutofit/>
          </a:bodyPr>
          <a:lstStyle/>
          <a:p>
            <a:pPr algn="ctr"/>
            <a:r>
              <a:rPr lang="kk-KZ" sz="24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Кітапханалар қорын толықтыру және жаңарту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25949" y="1539348"/>
            <a:ext cx="36724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Оқулықтардың жетіспеуі </a:t>
            </a:r>
          </a:p>
          <a:p>
            <a:pPr algn="ctr"/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жоспарланған қаржының</a:t>
            </a:r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жергілікті атқарушы органдар бюджетіне толық 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төленбеуіне байланысты (70-80%)</a:t>
            </a:r>
            <a:endParaRPr lang="kk-KZ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73499" y="3927531"/>
            <a:ext cx="33481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Әкімдіктер пайдаланылған оқулықтарды сатып алуға мүмкіндік беретін қаржыны бюджетте жоспарлау мәселесін қарастыруы керек</a:t>
            </a:r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44009" y="1412776"/>
            <a:ext cx="4054764" cy="17364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644008" y="3823470"/>
            <a:ext cx="4036291" cy="175490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6491282" y="3204632"/>
            <a:ext cx="471054" cy="53570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бъект 12"/>
          <p:cNvSpPr>
            <a:spLocks noGrp="1"/>
          </p:cNvSpPr>
          <p:nvPr>
            <p:ph idx="1"/>
          </p:nvPr>
        </p:nvSpPr>
        <p:spPr>
          <a:xfrm>
            <a:off x="539552" y="1388638"/>
            <a:ext cx="3891815" cy="3482109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kk-K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БҒМ әзірлеген Кітапханалар қорын қалыптастыру нұсқаулығында мыналар көзделген:</a:t>
            </a: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kk-K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оқулықпен толықтыру, жаңарту және тозғандарын шығару тетігі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kk-K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кітап қорын сақтау шаралары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kk-KZ" sz="1600" dirty="0">
                <a:latin typeface="Arial" panose="020B0604020202020204" pitchFamily="34" charset="0"/>
                <a:cs typeface="Arial" panose="020B0604020202020204" pitchFamily="34" charset="0"/>
              </a:rPr>
              <a:t>қорды </a:t>
            </a:r>
            <a:r>
              <a:rPr lang="kk-K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халық көші-қоны мен өсімін ескеріп жаңарту және толықтыру</a:t>
            </a:r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771" y="4293096"/>
            <a:ext cx="3240360" cy="1915658"/>
          </a:xfrm>
          <a:prstGeom prst="rect">
            <a:avLst/>
          </a:prstGeom>
        </p:spPr>
      </p:pic>
      <p:sp>
        <p:nvSpPr>
          <p:cNvPr id="14" name="Номер слайда 1"/>
          <p:cNvSpPr txBox="1">
            <a:spLocks/>
          </p:cNvSpPr>
          <p:nvPr/>
        </p:nvSpPr>
        <p:spPr>
          <a:xfrm>
            <a:off x="6974904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11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4632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6974904" y="6448251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200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pPr/>
              <a:t>12</a:t>
            </a:fld>
            <a:endParaRPr lang="ru-RU" sz="20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46856" y="557808"/>
            <a:ext cx="8229600" cy="63894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4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93747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Мектептерді оқулықпен қамтамасыз ету үдерісін толықтай бақылауды жүргізу</a:t>
            </a:r>
            <a:endParaRPr lang="kk-KZ" sz="24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="" xmlns:p14="http://schemas.microsoft.com/office/powerpoint/2010/main" val="3416892283"/>
              </p:ext>
            </p:extLst>
          </p:nvPr>
        </p:nvGraphicFramePr>
        <p:xfrm>
          <a:off x="539552" y="1196752"/>
          <a:ext cx="8064896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219245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mtClean="0">
                <a:solidFill>
                  <a:schemeClr val="tx1"/>
                </a:solidFill>
              </a:rPr>
              <a:pPr/>
              <a:t>13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260648"/>
            <a:ext cx="7992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Б</a:t>
            </a:r>
            <a:r>
              <a:rPr lang="kk-KZ" sz="2800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ілім мазмұнын жаңарту</a:t>
            </a:r>
            <a:endParaRPr lang="ru-RU" sz="2800" b="1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="" xmlns:p14="http://schemas.microsoft.com/office/powerpoint/2010/main" val="1500808600"/>
              </p:ext>
            </p:extLst>
          </p:nvPr>
        </p:nvGraphicFramePr>
        <p:xfrm>
          <a:off x="0" y="629980"/>
          <a:ext cx="9252520" cy="1862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5652120" y="3726325"/>
            <a:ext cx="3312368" cy="2799020"/>
            <a:chOff x="6591889" y="168904"/>
            <a:chExt cx="2664296" cy="2996552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6591889" y="168904"/>
              <a:ext cx="2664296" cy="2996552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70C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Скругленный прямоугольник 4"/>
            <p:cNvSpPr/>
            <p:nvPr/>
          </p:nvSpPr>
          <p:spPr>
            <a:xfrm>
              <a:off x="6807913" y="402271"/>
              <a:ext cx="2304256" cy="26620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>
                <a:lnSpc>
                  <a:spcPct val="100000"/>
                </a:lnSpc>
                <a:spcAft>
                  <a:spcPts val="0"/>
                </a:spcAft>
              </a:pPr>
              <a:r>
                <a:rPr lang="kk-KZ" sz="1600" b="1" i="1" u="sng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Әрбір сыныпқа арналған жинақта</a:t>
              </a:r>
              <a:r>
                <a:rPr lang="ru-RU" sz="1600" b="1" i="0" u="none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  <a:r>
                <a:rPr lang="ru-RU" sz="16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kk-KZ" sz="1600" b="1" i="0" u="none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Оқулық</a:t>
              </a:r>
              <a:r>
                <a:rPr lang="ru-RU" sz="1600" b="1" i="0" u="none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;</a:t>
              </a:r>
              <a:r>
                <a:rPr lang="ru-RU" sz="16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kk-KZ" sz="1600" b="1" i="0" u="none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Мұғалімге арналған әдістемелік құрал</a:t>
              </a:r>
              <a:r>
                <a:rPr lang="ru-RU" sz="1600" b="1" i="0" u="none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;</a:t>
              </a:r>
              <a:endPara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lvl="0">
                <a:lnSpc>
                  <a:spcPct val="100000"/>
                </a:lnSpc>
                <a:spcAft>
                  <a:spcPts val="0"/>
                </a:spcAft>
              </a:pPr>
              <a:r>
                <a:rPr lang="kk-KZ" sz="1600" b="1" i="0" u="none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Жұмыс дәптерлері</a:t>
              </a:r>
              <a:r>
                <a:rPr lang="ru-RU" sz="1600" b="1" i="0" u="none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;</a:t>
              </a:r>
              <a:endPara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lvl="0">
                <a:lnSpc>
                  <a:spcPct val="100000"/>
                </a:lnSpc>
                <a:spcAft>
                  <a:spcPts val="0"/>
                </a:spcAft>
              </a:pPr>
              <a:r>
                <a:rPr lang="kk-KZ" sz="1600" b="1" i="0" u="none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Д</a:t>
              </a:r>
              <a:r>
                <a:rPr lang="ru-RU" sz="1600" b="1" i="0" u="none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идакти</a:t>
              </a:r>
              <a:r>
                <a:rPr lang="kk-KZ" sz="1600" b="1" i="0" u="none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калық </a:t>
              </a:r>
              <a:r>
                <a:rPr lang="ru-RU" sz="1600" b="1" i="0" u="none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материал</a:t>
              </a:r>
              <a:r>
                <a:rPr lang="kk-KZ" sz="1600" b="1" i="0" u="none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дар жинағы;</a:t>
              </a:r>
              <a:r>
                <a:rPr lang="ru-RU" sz="16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0" u="none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Лекси</a:t>
              </a:r>
              <a:r>
                <a:rPr lang="kk-KZ" sz="1600" b="1" i="0" u="none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калық </a:t>
              </a:r>
              <a:r>
                <a:rPr lang="ru-RU" sz="1600" b="1" i="0" u="none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минимум (</a:t>
              </a:r>
              <a:r>
                <a:rPr lang="kk-KZ" sz="1600" b="1" i="0" u="none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сөздік</a:t>
              </a:r>
              <a:r>
                <a:rPr lang="ru-RU" sz="1600" b="1" i="0" u="none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kk-KZ" sz="1600" b="1" i="0" u="none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бар</a:t>
              </a:r>
              <a:endPara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976711" y="3356992"/>
            <a:ext cx="61875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 </a:t>
            </a: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тілінің деңгейлік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оқулықтары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75725" y="2420888"/>
            <a:ext cx="7416824" cy="5400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Сынақ</a:t>
            </a:r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 30 </a:t>
            </a:r>
            <a:r>
              <a:rPr lang="ru-RU" b="1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пилоттық</a:t>
            </a:r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мектептерде</a:t>
            </a:r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 </a:t>
            </a:r>
            <a:endParaRPr lang="ru-RU" b="1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4" name="Picture 3" descr="C:\Users\Владелец\Pictures\13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1378" y="3797069"/>
            <a:ext cx="1673497" cy="2080203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971600" y="5949280"/>
            <a:ext cx="1680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1-11-сыныптар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7" name="Двойная стрелка влево/вправо 16"/>
          <p:cNvSpPr/>
          <p:nvPr/>
        </p:nvSpPr>
        <p:spPr>
          <a:xfrm>
            <a:off x="2712238" y="4653136"/>
            <a:ext cx="2592288" cy="668666"/>
          </a:xfrm>
          <a:prstGeom prst="left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398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964"/>
            <a:ext cx="8079707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700" dirty="0" smtClean="0">
                <a:latin typeface="Arial" pitchFamily="34" charset="0"/>
                <a:cs typeface="Arial" pitchFamily="34" charset="0"/>
              </a:rPr>
              <a:t>ТжКБ ұйымдарының оқу әдебиеттерімен </a:t>
            </a:r>
            <a:br>
              <a:rPr lang="kk-KZ" sz="2700" dirty="0" smtClean="0">
                <a:latin typeface="Arial" pitchFamily="34" charset="0"/>
                <a:cs typeface="Arial" pitchFamily="34" charset="0"/>
              </a:rPr>
            </a:br>
            <a:r>
              <a:rPr lang="kk-KZ" sz="2700" dirty="0" smtClean="0">
                <a:latin typeface="Arial" pitchFamily="34" charset="0"/>
                <a:cs typeface="Arial" pitchFamily="34" charset="0"/>
              </a:rPr>
              <a:t>қамтамасыз етілуі </a:t>
            </a:r>
            <a:r>
              <a:rPr lang="ru-RU" dirty="0">
                <a:latin typeface="Arial" pitchFamily="34" charset="0"/>
                <a:cs typeface="Arial" pitchFamily="34" charset="0"/>
              </a:rPr>
              <a:t/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00192" y="2636912"/>
            <a:ext cx="2664296" cy="1415772"/>
          </a:xfrm>
          <a:prstGeom prst="rect">
            <a:avLst/>
          </a:prstGeom>
          <a:ln w="6350"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kk-KZ" sz="1400" dirty="0">
                <a:latin typeface="Arial" pitchFamily="34" charset="0"/>
                <a:cs typeface="Arial" pitchFamily="34" charset="0"/>
              </a:rPr>
              <a:t>ТжКБ оқу орындарының жалпы кәсіптік және арнайы пәндер бойынша оқу әдебиеттерімен қамтамасыз етілуі </a:t>
            </a:r>
            <a:r>
              <a:rPr lang="kk-KZ" sz="1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95</a:t>
            </a:r>
            <a:r>
              <a:rPr lang="kk-KZ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kk-KZ" sz="1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пайызды </a:t>
            </a:r>
            <a:r>
              <a:rPr lang="kk-KZ" sz="1400" dirty="0">
                <a:latin typeface="Arial" pitchFamily="34" charset="0"/>
                <a:cs typeface="Arial" pitchFamily="34" charset="0"/>
              </a:rPr>
              <a:t>құрайды. 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1600" dirty="0">
              <a:latin typeface="Century Gothic" panose="020B050202020202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46559424"/>
              </p:ext>
            </p:extLst>
          </p:nvPr>
        </p:nvGraphicFramePr>
        <p:xfrm>
          <a:off x="323529" y="1412776"/>
          <a:ext cx="5760639" cy="554071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888431"/>
                <a:gridCol w="864096"/>
                <a:gridCol w="1008112"/>
              </a:tblGrid>
              <a:tr h="79003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ТжКБ бейіндері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ЖБП, БП және ӘП</a:t>
                      </a:r>
                      <a:r>
                        <a:rPr lang="kk-KZ" sz="14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бойынша оқу әдебиеттерінің саны</a:t>
                      </a:r>
                      <a:endParaRPr lang="ru-RU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3344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50601" marR="5060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дана</a:t>
                      </a:r>
                      <a:endParaRPr lang="ru-RU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%  </a:t>
                      </a:r>
                      <a:endParaRPr lang="ru-RU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91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0100000 </a:t>
                      </a: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Білім</a:t>
                      </a:r>
                      <a:r>
                        <a:rPr lang="kk-KZ" sz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беру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0200000 </a:t>
                      </a: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Құқық</a:t>
                      </a:r>
                      <a:r>
                        <a:rPr lang="kk-KZ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0400000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Өнер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мәдениет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369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0500000 </a:t>
                      </a:r>
                      <a:r>
                        <a:rPr lang="ru-RU" sz="1200" kern="5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Қызмет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kern="5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көрсету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экономика </a:t>
                      </a:r>
                      <a:r>
                        <a:rPr lang="ru-RU" sz="1200" kern="5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kern="5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басқару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06</a:t>
                      </a: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00000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Метрология,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стандарттау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сертификаттау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07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00000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Геология, тау-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кен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өндіру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өнеркәсібі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пайдалы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қазбалар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өндіру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709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31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08</a:t>
                      </a: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00000 </a:t>
                      </a:r>
                      <a:r>
                        <a:rPr lang="ru-RU" sz="1200" kern="5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Мұнай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-газ</a:t>
                      </a:r>
                      <a:r>
                        <a:rPr lang="ru-RU" sz="1200" kern="5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kern="50" baseline="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1200" kern="5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химия </a:t>
                      </a:r>
                      <a:r>
                        <a:rPr lang="ru-RU" sz="1200" kern="50" baseline="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өндірісі</a:t>
                      </a:r>
                      <a:r>
                        <a:rPr lang="ru-RU" sz="1200" kern="5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721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09</a:t>
                      </a: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00000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Энергетика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00000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Металлургия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машина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жасау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437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00000 </a:t>
                      </a:r>
                      <a:r>
                        <a:rPr lang="ru-RU" sz="1200" kern="5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Көлік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салалар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бойынша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00000 </a:t>
                      </a:r>
                      <a:r>
                        <a:rPr lang="ru-RU" sz="1200" kern="5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Өндіріс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монтаж, </a:t>
                      </a:r>
                      <a:r>
                        <a:rPr lang="ru-RU" sz="1200" kern="5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пайдалануға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беру </a:t>
                      </a:r>
                      <a:r>
                        <a:rPr lang="ru-RU" sz="1200" kern="5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kern="5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жөндеу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ru-RU" sz="1200" kern="5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салалар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kern="5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бойынша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434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00000 </a:t>
                      </a:r>
                      <a:r>
                        <a:rPr lang="ru-RU" sz="1200" kern="5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Байланыс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телекоммуникациялар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ақпараттық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технологиялар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429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00000 </a:t>
                      </a:r>
                      <a:r>
                        <a:rPr lang="ru-RU" sz="1200" kern="5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Құрылыс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kern="5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kern="5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коммуналдық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kern="5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шаруашылық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00000 </a:t>
                      </a:r>
                      <a:r>
                        <a:rPr lang="ru-RU" sz="1200" kern="5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Ауыл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kern="5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шаруашылығы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ветеринария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экология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446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121" marR="4612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Жиыны</a:t>
                      </a:r>
                      <a:r>
                        <a:rPr lang="ru-RU" sz="1200" b="1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: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5164</a:t>
                      </a:r>
                      <a:endParaRPr lang="ru-RU" sz="1200" b="1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95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14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6285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46856" y="239096"/>
            <a:ext cx="8229600" cy="63894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Жаңа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кәсіптік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стандарттарға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сай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ТжКБ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жүйесі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оқу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әдебиеттерін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әзірлеу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="" xmlns:p14="http://schemas.microsoft.com/office/powerpoint/2010/main" val="741057612"/>
              </p:ext>
            </p:extLst>
          </p:nvPr>
        </p:nvGraphicFramePr>
        <p:xfrm>
          <a:off x="446856" y="2860487"/>
          <a:ext cx="4269160" cy="33048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251520" y="184482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2009-2013 </a:t>
            </a:r>
            <a:r>
              <a:rPr lang="ru-RU" sz="20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жж</a:t>
            </a: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ТжКБ</a:t>
            </a: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14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бейіні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1560 </a:t>
            </a:r>
            <a:r>
              <a:rPr lang="ru-RU" sz="20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оқу</a:t>
            </a: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әдебиеті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әзірленді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046203" y="4005064"/>
            <a:ext cx="3744416" cy="23042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1942,7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 млн.теңге сомасына қосымша </a:t>
            </a:r>
            <a:r>
              <a:rPr lang="kk-KZ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1700</a:t>
            </a:r>
            <a:r>
              <a:rPr lang="kk-KZ" dirty="0">
                <a:latin typeface="Arial" pitchFamily="34" charset="0"/>
                <a:cs typeface="Arial" pitchFamily="34" charset="0"/>
              </a:rPr>
              <a:t> 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kk-K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оқу әдебиетін әзірлеу қажет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034812" y="1700808"/>
            <a:ext cx="3713651" cy="208823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2013-2014 </a:t>
            </a:r>
            <a:r>
              <a:rPr lang="ru-RU" sz="20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жж</a:t>
            </a: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жеке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баспалық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жобаларды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ске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асыру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арқылы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ТжКБ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147  </a:t>
            </a:r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оқу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әдебиеті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әзірленді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462331" y="6309320"/>
            <a:ext cx="502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15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7404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31" descr="http://www.spr.kz/images/map/1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855788"/>
            <a:ext cx="6661299" cy="317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Прямоугольник 32"/>
          <p:cNvSpPr>
            <a:spLocks noChangeArrowheads="1"/>
          </p:cNvSpPr>
          <p:nvPr/>
        </p:nvSpPr>
        <p:spPr bwMode="auto">
          <a:xfrm>
            <a:off x="5176838" y="2132013"/>
            <a:ext cx="5635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1" hangingPunct="1"/>
            <a:r>
              <a:rPr lang="ru-RU" altLang="ru-RU" sz="2000" b="1">
                <a:solidFill>
                  <a:srgbClr val="FF0000"/>
                </a:solidFill>
                <a:latin typeface="Arial" charset="0"/>
              </a:rPr>
              <a:t>1</a:t>
            </a:r>
          </a:p>
        </p:txBody>
      </p:sp>
      <p:sp>
        <p:nvSpPr>
          <p:cNvPr id="4100" name="Прямоугольник 33"/>
          <p:cNvSpPr>
            <a:spLocks noChangeArrowheads="1"/>
          </p:cNvSpPr>
          <p:nvPr/>
        </p:nvSpPr>
        <p:spPr bwMode="auto">
          <a:xfrm>
            <a:off x="4459288" y="1889125"/>
            <a:ext cx="565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1" hangingPunct="1"/>
            <a:r>
              <a:rPr lang="ru-RU" altLang="ru-RU" sz="2000" b="1">
                <a:solidFill>
                  <a:srgbClr val="FF0000"/>
                </a:solidFill>
                <a:latin typeface="Arial" charset="0"/>
              </a:rPr>
              <a:t>1</a:t>
            </a:r>
          </a:p>
        </p:txBody>
      </p:sp>
      <p:sp>
        <p:nvSpPr>
          <p:cNvPr id="4101" name="Прямоугольник 34"/>
          <p:cNvSpPr>
            <a:spLocks noChangeArrowheads="1"/>
          </p:cNvSpPr>
          <p:nvPr/>
        </p:nvSpPr>
        <p:spPr bwMode="auto">
          <a:xfrm>
            <a:off x="7065963" y="2640013"/>
            <a:ext cx="565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1" hangingPunct="1"/>
            <a:r>
              <a:rPr lang="ru-RU" altLang="ru-RU" sz="2000" b="1" dirty="0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4102" name="Прямоугольник 38"/>
          <p:cNvSpPr>
            <a:spLocks noChangeArrowheads="1"/>
          </p:cNvSpPr>
          <p:nvPr/>
        </p:nvSpPr>
        <p:spPr bwMode="auto">
          <a:xfrm>
            <a:off x="5795963" y="1998663"/>
            <a:ext cx="5635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1" hangingPunct="1"/>
            <a:r>
              <a:rPr lang="ru-RU" altLang="ru-RU" sz="2000" b="1">
                <a:solidFill>
                  <a:srgbClr val="FF0000"/>
                </a:solidFill>
                <a:latin typeface="Arial" charset="0"/>
              </a:rPr>
              <a:t>1</a:t>
            </a:r>
          </a:p>
        </p:txBody>
      </p:sp>
      <p:sp>
        <p:nvSpPr>
          <p:cNvPr id="4103" name="Прямоугольник 39"/>
          <p:cNvSpPr>
            <a:spLocks noChangeArrowheads="1"/>
          </p:cNvSpPr>
          <p:nvPr/>
        </p:nvSpPr>
        <p:spPr bwMode="auto">
          <a:xfrm>
            <a:off x="6757988" y="3454400"/>
            <a:ext cx="565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1" hangingPunct="1"/>
            <a:r>
              <a:rPr lang="ru-RU" altLang="ru-RU" sz="2000" b="1" dirty="0">
                <a:solidFill>
                  <a:srgbClr val="FF0000"/>
                </a:solidFill>
                <a:latin typeface="Arial" charset="0"/>
              </a:rPr>
              <a:t>1</a:t>
            </a:r>
          </a:p>
        </p:txBody>
      </p:sp>
      <p:sp>
        <p:nvSpPr>
          <p:cNvPr id="4104" name="Прямоугольник 41"/>
          <p:cNvSpPr>
            <a:spLocks noChangeArrowheads="1"/>
          </p:cNvSpPr>
          <p:nvPr/>
        </p:nvSpPr>
        <p:spPr bwMode="auto">
          <a:xfrm>
            <a:off x="5457825" y="3365500"/>
            <a:ext cx="565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1" hangingPunct="1"/>
            <a:r>
              <a:rPr lang="ru-RU" altLang="ru-RU" sz="2000" b="1">
                <a:solidFill>
                  <a:srgbClr val="FF0000"/>
                </a:solidFill>
                <a:latin typeface="Arial" charset="0"/>
              </a:rPr>
              <a:t>3</a:t>
            </a:r>
          </a:p>
        </p:txBody>
      </p:sp>
      <p:sp>
        <p:nvSpPr>
          <p:cNvPr id="4105" name="Прямоугольник 42"/>
          <p:cNvSpPr>
            <a:spLocks noChangeArrowheads="1"/>
          </p:cNvSpPr>
          <p:nvPr/>
        </p:nvSpPr>
        <p:spPr bwMode="auto">
          <a:xfrm>
            <a:off x="3967163" y="2573338"/>
            <a:ext cx="565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1" hangingPunct="1"/>
            <a:r>
              <a:rPr lang="ru-RU" altLang="ru-RU" sz="2000" b="1">
                <a:solidFill>
                  <a:srgbClr val="FF0000"/>
                </a:solidFill>
                <a:latin typeface="Arial" charset="0"/>
              </a:rPr>
              <a:t>1</a:t>
            </a:r>
          </a:p>
        </p:txBody>
      </p:sp>
      <p:sp>
        <p:nvSpPr>
          <p:cNvPr id="4106" name="Прямоугольник 44"/>
          <p:cNvSpPr>
            <a:spLocks noChangeArrowheads="1"/>
          </p:cNvSpPr>
          <p:nvPr/>
        </p:nvSpPr>
        <p:spPr bwMode="auto">
          <a:xfrm>
            <a:off x="4702175" y="3913188"/>
            <a:ext cx="5635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1" hangingPunct="1"/>
            <a:r>
              <a:rPr lang="ru-RU" altLang="ru-RU" sz="2000" b="1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4107" name="Прямоугольник 45"/>
          <p:cNvSpPr>
            <a:spLocks noChangeArrowheads="1"/>
          </p:cNvSpPr>
          <p:nvPr/>
        </p:nvSpPr>
        <p:spPr bwMode="auto">
          <a:xfrm>
            <a:off x="3132138" y="2746375"/>
            <a:ext cx="5635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1" hangingPunct="1"/>
            <a:r>
              <a:rPr lang="ru-RU" altLang="ru-RU" sz="2000" b="1">
                <a:solidFill>
                  <a:srgbClr val="FF0000"/>
                </a:solidFill>
                <a:latin typeface="Arial" charset="0"/>
              </a:rPr>
              <a:t>1</a:t>
            </a:r>
          </a:p>
        </p:txBody>
      </p:sp>
      <p:sp>
        <p:nvSpPr>
          <p:cNvPr id="4108" name="Прямоугольник 46"/>
          <p:cNvSpPr>
            <a:spLocks noChangeArrowheads="1"/>
          </p:cNvSpPr>
          <p:nvPr/>
        </p:nvSpPr>
        <p:spPr bwMode="auto">
          <a:xfrm>
            <a:off x="6000750" y="3979863"/>
            <a:ext cx="1581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1400" b="1">
                <a:solidFill>
                  <a:srgbClr val="002060"/>
                </a:solidFill>
                <a:latin typeface="Arial" charset="0"/>
              </a:rPr>
              <a:t>г.Алматы</a:t>
            </a:r>
            <a:r>
              <a:rPr lang="ru-RU" altLang="ru-RU" sz="1100" b="1">
                <a:solidFill>
                  <a:srgbClr val="002060"/>
                </a:solidFill>
                <a:latin typeface="Arial" charset="0"/>
              </a:rPr>
              <a:t> -</a:t>
            </a:r>
            <a:r>
              <a:rPr lang="ru-RU" altLang="ru-RU" sz="1600" b="1">
                <a:solidFill>
                  <a:srgbClr val="FF0000"/>
                </a:solidFill>
                <a:latin typeface="Arial" charset="0"/>
              </a:rPr>
              <a:t> </a:t>
            </a:r>
            <a:r>
              <a:rPr lang="ru-RU" altLang="ru-RU" b="1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4109" name="Прямоугольник 47"/>
          <p:cNvSpPr>
            <a:spLocks noChangeArrowheads="1"/>
          </p:cNvSpPr>
          <p:nvPr/>
        </p:nvSpPr>
        <p:spPr bwMode="auto">
          <a:xfrm>
            <a:off x="4537075" y="2757488"/>
            <a:ext cx="15811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1" hangingPunct="1"/>
            <a:r>
              <a:rPr lang="ru-RU" altLang="ru-RU" sz="1600" b="1">
                <a:solidFill>
                  <a:srgbClr val="002060"/>
                </a:solidFill>
                <a:latin typeface="Arial" charset="0"/>
              </a:rPr>
              <a:t>г.Астана</a:t>
            </a:r>
            <a:endParaRPr lang="ru-RU" altLang="ru-RU" sz="20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110" name="AutoShape 16" descr="data:image/jpeg;base64,/9j/4AAQSkZJRgABAQAAAQABAAD/2wCEAAkGBxISEhUUEhQUFBQVFBcWFBcWFRUUFhQWFBUWFxgYFxUYHCggGBolGxQUITEhJSksLi4uFx8zODMsNygtLisBCgoKDg0OGxAQGi0kICQuLyw0LDQsLCwsLCwsLCwsLC8sLCw0LCwsLCwsLCwsLCwsLCwsLCwsLCwsLCwsLCwsLP/AABEIALABHgMBIgACEQEDEQH/xAAbAAABBQEBAAAAAAAAAAAAAAAGAAMEBQcBAv/EAEsQAAEDAgEFCwYLBwQCAwAAAAEAAgMEESEFBhIxQQcTFyJRU2FxkaPSMjSBobGyFCRCUnJzdIPBw9EVM0NigpLwFiOis2PxVMLh/8QAGgEAAgMBAQAAAAAAAAAAAAAAAAEDBAUCBv/EAC4RAAICAQIFBAICAgIDAAAAAAABAgMRBCESFDEzUgVBUYETcSIyI0Jh4aGxwf/aAAwDAQACEQMRAD8Ascyc0Yq6KR8kkjCyTQGhoWI0GO+U0/OKIuDCn5+fuvAluRebzfX/AJUaPQFo6rU2xukoyeCnp6K5VptAFwYU/Pz914EuDCn5+fuvAj6yVlX5y/yZNy1XwAPBhT8/P3XgS4MKfn5+68CPrJWRzl/kw5ar4AHgwp+fn7rwJcGFPz8/deBH1krI5y/yYctV8ADwYU/Pz914EuDCn5+fuvAj6yVkc5f5MOWq+AB4MKfn5+68CXBhT8/P3XgR9ZKyOcv8mHLVfAA8GFPz8/deBLgwp+fn7rwI+sqnOfK3wSmlnDN8MYFmX0dMucGgX2YkI5y/yYctV8AvwYU/Pz914EuC+n5+fuvAn/8AWFcPKyTMeXQnhd7SF7Zn1L8vJle3qZG/3Xo5u/yYuXq+CLwYU/Pz914EuDCn5+fuvApxz+iHl0tczrpnn3bpN3RqD5RqGfTpp2+1qObv8mHL1fBB4MKfn5+68CXBhT8/P3XgVmzdCyYddS1v0mvb7QpUee2TXaqyn9MjR7Uc3f5MOXq+Ci4MKfn5+68CXBhT8/P3XgRTDnFRu8mpgPVKz9VMjroneTJGep7T7CjnL/Jhy9XwBXBfT8/P3XgS4MKfn5+68COw4HUQV1LnL/Jhy1XwAfBfT8/P3XgS4L6fn5+68CPUk+cv8mHLVfABcF9Pz8/deBLgwp+fn7rwI9SS5y/yY+Wq+AC4MKfn5+68CXBhT8/P3XgR6knzl/kw5ar4ALgwp+fn7rwJcGFPz8/deBHqSOcv8mHLVfABcGFPz8/deBLgwp+fn7rwI9SsjnL/ACYuWq+ACO5hT8/P3XgQRnfkVlHUb0xz3je2vu/Rvdznj5IHzVuZWQbqXn33Efvyq76fqLZ3YlLKwVtVTCNeUgj3I/N5vr/yo0ehAW5H5vN9f+VGj0KlrO/L9lnTdpHUkklWJxJJJIASSSSAEkkkgBJLhUPKGVIYQDK8Mvquk2OMXJ4SyTULbpB+JEfOnp2/3VEYRDSVbJG6Ubg4coN0Oboh+LwjlraT1TtP4JoGmnhk4Ouf85VMgiuoFO65V1AME8g4je8ci4ae6lJIyc4RAdk9p1taesAqPJkOB3lQxHrjb+ityoVTW2doMaXvtewwAHK5x1IyxNJFVLmhRO8qmhP9DVEdmBk7/wCJE36ILfYVPr6+pjIGg3jHiiMGVxIFyLEttgNeKjvynO0NLpYg5z2N0XQyNtpuAxLnC5GOxdqMjjjiRHbn1Dsjkb9GaUexy8tzDgHkTVjOqpk/FWBy85jtGTeXA4NcyQi55CHDin0qzosqRyWGLHHU14LCfo3wf1i6Ti+p1GSewPf6QePIrq1vXIHe0Jf6crB5OUqj+psbvwRgF2y5ydYBA5JymPJygD9KnZ+CbfTZab5NTSO+nA8etpRkWryWIyGAHfVZfb8nJ0n9U0f6rwcu5dbroKR/0Kq3vBGz4lFeE0JghLnllRgJkyS+wFyWVETrAYkojzJzj/aFK2pEbog5zgGuIJs02vcKuz2rd5yfVybWwPt1u4o94dqe3L6TeslUbbWJga89b+N+KTWBp5CldXEkhiKx/dT8+H1EfvyLX3LIN1Lz77iP35Voem9/6Kms7f2Ee5H5vN9f+VGj0IC3I/N5vr/yo0ehQazvy/ZJpu0jqSSSrE4kkkkAJJJcQB1cSSQBwrKN2ClmD2SC+9kWB1hpHLyI/wA7csfBKWWfAloGiDqLnENHrKwytzxrZjZ87wD8lp0Wi+OzFVtROOOFm16Pp7nZ+aGMLbc03cphlZA90vFY4jQ0sL2GJx2alM3Q6loigdpN0Y6qOR5uDZrA43672WRUTqiplZDvjyZHBou9xAudeKI8s5nSU76ds8mmJZCxoaThosLy436Bb0rmqyTjiCJdZpKo3cd1m73wkXGalfPUTaWm7ew4kA2wBOAOC1GDUgjN+nawANFgP8xRrTOwVmEeFbmVq7VZP+KwvYfSXAkV0VRFUtXShkzpC17mvADixzw5haLA2aRdpHYdmOEvKta6Jt2MMmDjYa+K0kD0kW9Khsy2eLpRubpW17LxmQ3FsLausruMX1RHKS6MgS1kO+seyaRzAHRlzbyBjyW2BJabX1dnKnK6oOlEN8ktvl+NEfksc7Y0XxsvX7Qp5gC6J3HDAdQJ3w2a02N1yijgkLRFLONHT0MS4N0bNdxntPKBrUmyIt2xnLGURvZaJI3EkaNmEG4cDhY7PwUqesEsTnEwuYNoe5rmuGq2BIddMGhpZAdOd0hIJ0nubcBtibHRGiBhqSosiNZKJGTsdaxOk0EuBFxex122qvKU1JbZQ1xZL/JznGJhf5ZY3S67C6kheGOHKvYTLCOri6kgDhCiTtUtMzhNCZnW7FIf2Y+NvlTSwxjpvIDb/itByXTiOGKMamRsYP6Wgfgs73SW77UZMp+crA8j+WMXv7VpwCchREkkkuTo4VkG6l599xH78q18rIN1Lz77iP35Voem9/6Kut7f2Ee5H5vN9f8AlRo9CAtyLzeb6/8AKjR6FBrO/L9nem7SOriSSrE4kklwlAHbrhK4o9TXxR+W9res2TSb2QpSUVlkhJNxTtcLtII5QbhenFJ7Amn0AXdbL30rIYwC58gJxAs1uOPpssqzpo2RSxtj8gQxjSA8pwaNInpvdG26BVvZVvDtVmlnS22z0goPylUCWMt6Ro9fQrdvp0Hp3apb4z/0P031q+Grhp+D+GWv+d/cm7ndjlCn+mT/AMStF3QH3qaBvIah/ZEG/wD2WZ5pOMNdBpCxbK0EbeNcfij7dCrY2V9FvkjWN3ipsXENBcXwgC5220ll6f8AqbXrO98X/wAFjQusiWgqVm0+XjpWYRYbdd//AMV3kDLhku0+UBe42hastHOMONnmY+oVWWutZ/8AgfF+F0O0edbD+9aYySQMCQbAG+rDAqRFlBP/AAxpFnWPRgq6SXVFmSf+rHI8tQH+IAOkEbL4k6sMVLbNG61nNNxcYjUdqq5309uOxmNwcAL3bon1YLgpqZ7nPHlOj3okOIszkHJblRwLqsnHG84bRaup2HW1uzYNhuOwrxFSxtxa1o14gAayCdXKQFSvyJGcGSyR43OiQAf9sMANgMLC/WUoMkzxgiOo4ui0NBbbQ0bXt12PajhXkPifiT35ApyLaGGi5mBI4rzdw17T7E0/N6Gzhxxp6+MT8jQw5OLgmPj4tYwusyx5S6+vZbD2JylyhVb4GSQtAJ8oOvxbEk+6PSF1ifkcNw94/wDgmZLyaIdKzi64YMbXAY0NtfbqViEOR5xObcSwyA8Z2DcA1t7XJOtSoc5qd18XCxIxadYLRs6XNHpXLhPqdxsgtkXSSh0uUY5DZhLsCb2NsHaJFztvfDoUtRtYJE89BJmoOCdJUOpkTQMAcojfs4qJmsU9LJMfpP02j2jtWlrN80Dv2XcoS8zDFC09eJHqC0hJjQkkkkAcKyDdS8++4j9+Va+Vj+6mfj33EfvyrQ9N7/0Vdb2/sJdyLzeb7R+VGjwIC3I/N5/tH5UaO1BrO/L9nem7SOkpXVdlrK7KZmk/EnBrRrJQs3PlwPGiGj0ON7exc16W2xZitiO7W00y4ZvcOrrjioeTsosnjEkZuD2gjWD0qSSoWmnhlpNNZR1zsFi2U8qukkc55u4k69nQtVy5ldlMzTcCScGtFrk/oshzjMU0hkYHxaRJcABI2/KBcEdS0/TYOLcsbfJj+quM8QUvoIdz7K7vhQhBu17XEjYC0XB/D0o8zjyoKaB0u24a3rccEDZhPoKcl2+vM7gG6UjCwNG0NGOs7UQZ0vjqYnQOJDSWuD2WJBBuLcqj1KUr+JxaRNpf46dxjLL/APQB5Zy2+pFpd7kA1aTBdvQCLEKtoslt3xshsGhwIaNRsQdvUrSqzTIvvdUzVqkYWntF1W1NQYXb26xLcMDcHpHQtJQotjwY2M/82q00uOEt/pjuWAfhvwpgAY6Vjy3WWWI9WC1jKjqctvO2Jzf/ACta4Y7AXArGKiv0gRa+CIM+cukGmYDg6EP/AKjgfYs2eirhqFCLxnc2o+o33aLjtWXF8KfyVeXqJzJnbw5ssRJMe9kEtB+SW7LalbZuZvzSC8kstOTfRMTm6YsPlXBFugoXfWA+UAVY5JrxpWjLmkYmxWnZVKdfApGHC+EJ8bgErMnZQbIWMrw4A4Gana+/pY5vsUsuyqz5NFP1SSQE9ocFW/tiTS0tLH0etS35xWaMLu5L2HWsyeguj03NGr1Omec7YKbKGXZTK4Sje3twcwO0ww8gdhfrspGTc4hG8Oc6zB5es8XbgPQqjL8rJ375oOY+1iWEODratJptj0hWGbMlNCdImQyW1uYAG35ACtFrFOHH2M+MYyu41PbIV0meVE8gNqoCeQyBp7HWV1BlJrsWva4fyuDvYUPzQU87ePFFID85jDfrwVdJmlk92qARHXeGSSI9jHALCy+mDfWOuQ1mynvbS5xsB+KgRZ1gnycOtBeWMi7xC58UtS9rSCY5JTI219Y0sbj9VUUmUbjE8i0tJpq7IZZl67VXVTSh0Nmo8ptkbpDUdnJ0KQ4xuHGa036B0foOxZtk2urY2B0EEc0bsTpS70/D5otYhTW53Ts/fZPq29MZilHqdf1KjdCMJtRZoUTnZWpSXUPKaONnki2FidpuSceU3JxUj4QFn8W6HRX/ANx00B/80MkYH9VrK0os7KOb93Uwu+8aPUVFgmyEslQopfcjrTDJg4cUhw6CD7FHypUb1DLIfkRvd/awlPAsg3uPO3z9oVJ/i1zwDytjDbY/1LRA9Ae47Tb1kqn5ZC+U9Om79GhGweoyQf017aVF0k7EUAPErIN1Pz77iP35Vrt1kW6mPjw+oj9+VaHpvf8Aoq6zt/YSbkR+Lz/aPyo0dlAW5Cfi8/2j8qNHT3WBJNgBcqDWd+X7OtM/8SAfdFY7Tid8nRIvyO1+xA1RUWRTnLnI+fSY0NMWoBzbk21Ovs9CD4Wta/8A3YnSsB8nT0L9dhiFtaNWQqSaPO6tVW3uSlsaBuW6ZhmefIdIAzkOi0BxHpRsUJ5BztpS1sQjNOBg0EN0B0aQ/FFEx4ptyGyxNSp/lbmsZN/SSh+JKEs4ALdRikdvD4mue0abX6IJ0b2IJtq1IVhpQBxiSduOA6Ea10ztB7QcS0j1IMdLh/nsWtoH/BxfsYnqscTTXuM1zLMJZsGI1qdm1lEviLScWOw+i7EetU1fWgNOOoKvzZri2ZoAJEnFIHTiD6FPqlxRx7kegzF5YU5TlbpDStq9JVJlCLfNVidh2hXGcObU0rmOgfFJo3DgH6J16hfWqGoyVVRHjwytxtfRu3tF1Dp5wUd+pY1ELOLiXQ8UGTyHAuNwDj046iiWXLZPFljikA1aTWmw5ByKJT0gaOMS49ZACYrKMa23w1jX6QVNfRGS4ktyvRrpKXA3sPu+Bv8AKpw08sbnM9WpQK6gghBmge86mua+xsNhDgB61B34hwBOF8T0KwfURuFsLHYoaYSe6ZYvsitmupFblHDYnanJdZI1kkcTnMN/JI0v7b3TcdJou0mFoOzDl68FaRSvaL6RB68FZt/J/qVqnQnuUErJo/LZIz6THD1kLjMrOaRje+CJI8vSjAuJ68favc08FS0tlijJINnBoa5ptgQWqstTJdUWuWhLfJGyNlchrmjbb0cv4KY2pN73N+W6DqB0jTYh2u2o47FcQVmw672tt7FZhGHXHUo3xs6Z2XQt6qukbYh5F+nBVUIs/S0YXG98W/gCrCpyJUTsa6Pe7YnRc/Rd2WVZNkWrj8qCS3K0aQ9S546c42JYw1HDlthbSZbOGk0Dq2K6ZU/5dZzk6rcHmNwII2OBB1dK0XJNLvkDHX2WPoKztdRCEVOBpenaiyU3XZ8Dvwm4sbHrxHrVHNmxTT/vIYzj8xoOPSB0q1qslGxxPrUnJMWizEm4Ljjrw/8ASzompIpjmJk/5Eb4iNsMskZv6CvNRmS50b42ZRrWse3Rcx7mytLTsJcL+tEELydnSpbAeRcJM7R3IlG2ngigYbtijawHVfRGtWLHqLG1PsaUYGPXUiA4KIAVKg1BDQDxKyLdT8+H1EfvyrXCsj3UvPh9RH78qv8ApnfX6ZV1vb+wj3I/Npvr/wAqNGtTGHtc06nNLT6QQgjclPxab6/8qNGzpFFq+/L9j0/aRhtTWGF7mSAtLXObcggEAkAi/KF39pMtcm46ltVTTxSi0kbHj+Zod7UMZYzCoZGksZvDrGxjJAv0t1FXK/UNkpGXb6Ws5TM2mrNIYHAj/AtYzQypv9JG8m7mjQf9Jn6iyw97HQTPgeb6LrA2tfkKM9zrKj45zCGucyXE2BOg4A2ceQG1lLrIq2riXscaL/Bdj2ZeZy1ehKWM1jE/y31BB2Ut8JJGvowup+eFaYa2RrrhrwHi+w2FwoMWUGnaO1T6RQVaaKusnb+V5WxWTUpkY5trOIwJxCr6OCSmnj0xbjCzhiMcMD6UTPrWXtcXUKpqL7AbG4uLjs5V3bBYckKnUT4lGS2J1NVH5zgQcVOdlh+gWFxs7A32hVcDQ4aW04+nannU4LccVSqi5y29jQ1Fka4Yl7koyKHV1IAONhY3UOpe5mAuVVVcU8uAsByXsT2rSbeDHroXFu9i/oc3mVEWmahsbni7WlpcANmkQcF5OZlWwcTe5gPmPAPY6yZye9zGta9pBDR2gKzjyk4DyiB0FZvFOEuptfjjKO5SVVJURfvIpWdbSR2jBN5KlfM4tBsGnE8g/VFcGX3j5ZPRe/qXitqQ+QuDWtJaL6IDdLXibayrFVspy4WUtTVCutyiQTkuM7X35b/hZQpGGBwJN2HUfwsrfTTdRk01Td5a5rHHEOdiGkdSszrglxfBRouslLgzsyA+oa4a+roTMcGN2vN1KmzRrWDitZKB8x4J7DYqsmhmiwkhlZ0ljgO21lzG+uRZlRZB7ZL+mlcBi4qypsovbbE9tkJ5Pyhx9DZ/mvkVxI43Ch1FcXHMUd6ey1WcM3swjy48TUbpHgacTmOY7aLkNIvyWOpSszMoM0TE51nF92A7btxAPoVbPE6SgmawFziG2A2nfGlesyaCXf2vfE9rWtdi9pbZxFhr9KprhdM4yLs+OOohOK67MOjACuGkbyJ8JwLMNkiNp7J1sKkWSSA8NiC9CIL2F0BAHnQTjGricakxoVlkW6n599xH78q1+yyDdT8++4j9+VX/AE3v/RW1nb+wh3KcKab7R+VGjCUoN3Kj8Wm+0flRoue9RavvS/Y9P2kLTXHuuEy99l5Lyq5KzG90miMdTpgWDvaEV7jdS0io+fxOu1iOy6c3R8jieE2wcDcEbCENbmcLqWbSkfbfBvZbe9zsN9mKuu3jp4Sl+NRsUjZKmnilFpGMeORzQ72ocr9z3J8uLY3RO5Y3lo/tOCu2zJwTKopyj/VlqVcZdUZLnpmPJRx79FLvrGYkEWe0cuGBCGYqnTaHLbM5o98p5G67sPsWB0p0HOYeW3pC1NLdKa/kZer08Y/1CamqAIgddiRhsXaLKofgcCMFo2YWS6f4DE50bHOkbpSFzQ4kkkW6ALL3X7n1BLctY6Fx2xusL/ROCjhq41Te2x1dopX1p++ADbMDyFdIb0K8rdzOZuNPUNeOSQaJ/uH6ISzgyFXUw05YnaDcS9p0mAdNtXpV6vWVz9zMl6fbF7kiaoBwTcowVbHVaQDhtUv4Y3C5so9U1tItaLKTgztHGXHA2A1qTUPc0C1rjl2heaOrYDr16uQqYdF2tT01ppP3KuovmpOLWxXnKYGvX0Yq0ydUkY7dXUojqCM6hinoacNwUttbmsJkNV9dTzwlrHlAg4F3arCny0/UTflvY+1Dk7bY9qcgkKzLKuB4Zr1XK2PEghy5k6GoppJd7Y2aJpex7RokhuJabaxa+tDMbg5oPpRTQv0qWYcsMg/4oKyXNxG8ow7FJpXlSi+hBrcpwsj1D3N6RrIXOcLtA1cpvgO1EdPU6Q4xxwv0dCEobtpwABcvbgeTEq1opnHE7VmWf2Zr0tuCCNrl7BUCGQqUHKJk6JN12yaa5OBcs6PS6CuLrUAegnGrwvbUmNHbrId1Tz4fUR+/IteWQ7qfn33Efvyq/wCm9/6K2s7f2Xe5ibUs32g/9TESzyIY3Mh8Wl+0H/qYiWdRavvS/Z1p+0irzibpRgi9wQR6CqSXL7wbsceo4gq3rWuIIJNjrVM/JwGACgRI8l1JOKilEhABINxrxGCzGtlfp3+aQR0Frlo2SOLC5hwsSR1FBz6Bxe4kG2kbKWEsEU4miZPqNONj/nNB9SkNeqXJ5IpGhps5rSB6CqGPO6RltNrX8tuKVw0d5DmU6TSDtCwrOXJckdW5rBxXG7cL47QtdyJl6KpOi0lr7XLTrtyg7UMZ8NbHJpbT5NuWykpk4sitSaCPc/mLaURuI0o3OBAN7X4wHrRSJFmu59Wm5B+WCfS0o+bIop/2Z3WsRRYtlTGUbPje04hzSCDtuNqYbMvTn3BS98nb32MBDd7kkj1AONu1Xea2bhyhLvenoMYNJ7rXIBwAA1XVZnTEYqx7QCbu0h6daM9yiTRlmBBGkxpFwRqcVq2WJ0sy668XpnrKu5XKNE007HaONpAW+toIVRVZByhTjjwOc0fKjs8erH1LZY5V7bIqdessgWLdFXYYO3KoBs4Fp2hwsewp1mVeMG7CL3W11eT4JhaWNjx/M0H1oQzm3OqaSNz6UOilYCWtBux1hfRLTqvygq5X6is4aKNnpeN0C7bO6in447bFWZLn0mAnk1KGyaWKQta4lodYB3GFiVLq8vEiH098PFBmg5vxcVzfnNcP7gQu1+ToAwCNrNIOaC8DEnaE3keXRjkfyNcR2fqlQvBjaL3N7lZjbT2ZsRhmO6JNPAbAHEDHkVhBDZNU4U6IKKXUm9h6IKSxNMCfYuWdo9hOtTQTrEhntdC4utSGel7YvBK9s1JMZ1ZFupn499xH78i11yyHdT8+H1Efvyq/6b3/AKKmsf8Aj+y93MB8Vm+0H/qYimSNC+5Z5tN9f+WxGDmKLWd6X7JNN2kVctOo0tIrh8aafGqxMUUlJ0epRn0wV++FRZYE8iZVRz6DCyx6LdKFZcjnSceU3tyXRrJTdCjPpU0znhB/Nym3qpYehw9Sdz+j0iw9NlatptEggYgprKlNv1tLZiF0pC4QfzSiLKhmNmkkW62lGuUMqMhIElwCcCBdUVHR73KwjYfwIXrPa5jaRidLD0oeGxdC8pMqQy/u5GnouL9inNKyJ1K442IRdmRXTF7o5HlzQ24viRjyocdh8TK3O6laKgSOANscdRv07FLzXqnioaXHBwLegYXAATW6KwlzANRIvbbZQ8j1Q3yOwN9NvrwUnF/HBGo4k2aeyVPCRQWr2HqDBKTWyJ+F2KrmyKTFIgGYxSjQllZySPt1aRVgWaWoXxBPUFcDNDTmmfplg311ja4IPGxHpUukyQyNxAcXHDWLaxfUth6qP4eH3MOOjlzCmug9R23pwGstt22T9JTWUiGntqUyONZcpPJspYRyKNTI2LwyNSGNXJ0emBOtXGtTgC5OkIJ1ibATgQdI9rrVwL0AkB0L2F5XQgBPWR7qXn33EfvyrW3FZJuo+fD6iP35Vf8ATe/9FXWdv7CDcpHxab7R+WxGdlluZmdkVFFIySOR5dJpgs0beS1tjpOBvxVf8JNNzM/deNPVaW6VsmovGRUXVxgk3uGLmJosQnwk03Mz934154R6bmajsi8ar8nf4sl5iryCssTT4UM8I1NzNR2ReNeTuiU3M1HZF40+Tv8AFhzFXkEboU06BD/CFS8zUdkXjXDug0vM1HdeNHJ3+LDmKvIu3QJiSmVQc/6XmajuvGuHPul5qp7IfGjlLvFnPMVeRPkgUOopr68Uyc9qQ/wqnsh8abdnjR83U9kPjRyl3iw5ir5FJRDkXvI1NvcpdsLbJg520Z/h1XZD415OdNHzdV2Q+Ndcrf4sX56vkWd0Ze5mjjj+Cr8n0+jLH0Pb7Qprs5qLm6rsh8ab/wBQUVwdCqwIOqHZ/Wny13iw/PX5BLnDUOZC57HaLghelzvmaeO1sg6OKe0KXlDOuklYWFlSARsEV/eVK2poBhas7IPEhaW3xYvzw+QvydnTBIQHExk/O1f3IjhdfViFl3wug5Kzsg8SIqHPiliY1gjqSGi1zvVz18dD0lvtFjV9fkXWU6q8m9N1XDn22nYPYo5N5HHpt2ABD7856QyuktVgvNyLQ21Ww43Qn2Z3Ug/h1R6xD40+Wu8Wc/mr+UFEIUxgQm3PilH8Kp7IfGnBn/Sj+FUdkXjSeluf+rOvz1+QXNYnmhCA3QqXmajsi8aXCJTczUdkXjXPK3eLHzFfkGQXoIMG6NTczUdkXjXeEem5mo7vxo5S7xYcxV5BqAvYQTwk03Mz9340uEum5mfu/Glyl/izpairyDdekDcJlNzM/ZH4164TKbmZ+78aXJ3+LDmKvIOUroG4TafmZ+78aXCbT8zP3fjRyd/iw5iryDi6yXdR8+H1EfvyIhO6ZTczP3fjQXnhlhlZUb6xrmje2ss7Rvdrnm/FJ+cFd0GnthbmUWlgr6q6EoYTP//Z"/>
          <p:cNvSpPr>
            <a:spLocks noChangeAspect="1" noChangeArrowheads="1"/>
          </p:cNvSpPr>
          <p:nvPr/>
        </p:nvSpPr>
        <p:spPr bwMode="auto">
          <a:xfrm>
            <a:off x="155575" y="-21431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/>
          </a:p>
        </p:txBody>
      </p:sp>
      <p:graphicFrame>
        <p:nvGraphicFramePr>
          <p:cNvPr id="53" name="Таблица 5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30729929"/>
              </p:ext>
            </p:extLst>
          </p:nvPr>
        </p:nvGraphicFramePr>
        <p:xfrm>
          <a:off x="14762" y="836712"/>
          <a:ext cx="9144001" cy="93027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447800"/>
                <a:gridCol w="990600"/>
                <a:gridCol w="1066800"/>
                <a:gridCol w="990600"/>
                <a:gridCol w="1143000"/>
                <a:gridCol w="1219200"/>
                <a:gridCol w="990600"/>
                <a:gridCol w="1295401"/>
              </a:tblGrid>
              <a:tr h="594707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i="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Байланыс</a:t>
                      </a:r>
                      <a:r>
                        <a:rPr lang="ru-RU" sz="1100" i="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телеком </a:t>
                      </a:r>
                      <a:r>
                        <a:rPr lang="ru-RU" sz="1100" i="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100" i="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i="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ақпараттық</a:t>
                      </a:r>
                      <a:r>
                        <a:rPr lang="ru-RU" sz="1100" i="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i="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технологиялар</a:t>
                      </a:r>
                      <a:r>
                        <a:rPr lang="ru-RU" sz="1100" i="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100" b="0" i="0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9" marB="45759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i="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Ауыл</a:t>
                      </a:r>
                      <a:r>
                        <a:rPr lang="ru-RU" sz="1100" i="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i="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шаруашы</a:t>
                      </a:r>
                      <a:endParaRPr lang="ru-RU" sz="1100" i="0" baseline="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100" i="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лығы</a:t>
                      </a:r>
                      <a:endParaRPr lang="ru-RU" sz="1100" b="0" i="0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9" marB="45759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i="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Энергетика</a:t>
                      </a:r>
                      <a:endParaRPr lang="ru-RU" sz="1100" b="0" i="0" baseline="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9" marB="45759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i="0" kern="12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Көлік</a:t>
                      </a:r>
                      <a:endParaRPr lang="ru-RU" sz="1100" b="1" i="0" kern="1200" baseline="0" dirty="0" smtClean="0">
                        <a:solidFill>
                          <a:srgbClr val="00206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45759" marB="45759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i="0" kern="12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Өндіріс</a:t>
                      </a:r>
                      <a:endParaRPr lang="ru-RU" sz="1100" b="1" i="0" kern="1200" baseline="0" dirty="0" smtClean="0">
                        <a:solidFill>
                          <a:srgbClr val="00206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45759" marB="4575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kern="12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Құрылыс</a:t>
                      </a:r>
                      <a:endParaRPr lang="ru-RU" sz="1100" b="1" i="0" kern="1200" baseline="0" dirty="0" smtClean="0">
                        <a:solidFill>
                          <a:srgbClr val="00206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45759" marB="4575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kern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Геология</a:t>
                      </a:r>
                    </a:p>
                  </a:txBody>
                  <a:tcPr marT="45759" marB="4575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kern="12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Мұнай</a:t>
                      </a:r>
                      <a:r>
                        <a:rPr lang="ru-RU" sz="1100" b="1" i="0" kern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-газ </a:t>
                      </a:r>
                      <a:r>
                        <a:rPr lang="ru-RU" sz="1100" b="1" i="0" kern="12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саласы</a:t>
                      </a:r>
                      <a:endParaRPr lang="ru-RU" sz="1100" b="1" i="0" kern="1200" baseline="0" dirty="0" smtClean="0">
                        <a:solidFill>
                          <a:srgbClr val="00206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45759" marB="45759"/>
                </a:tc>
              </a:tr>
              <a:tr h="3355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baseline="-2000" dirty="0" smtClean="0"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2000" b="0" i="1" baseline="-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9" marB="4575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baseline="-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2000" i="1" baseline="-20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endParaRPr lang="ru-RU" sz="2000" b="0" i="1" baseline="-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9" marB="4575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baseline="-2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2000" i="1" baseline="-20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endParaRPr lang="ru-RU" sz="2000" b="0" i="1" baseline="-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9" marB="4575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baseline="-2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2000" i="1" baseline="-20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endParaRPr lang="ru-RU" sz="2000" b="0" i="1" baseline="-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9" marB="4575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baseline="-2000" dirty="0" smtClean="0"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ru-RU" sz="2000" b="0" i="1" baseline="-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9" marB="4575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baseline="-2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2000" i="1" baseline="-2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000" b="0" i="1" baseline="-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9" marB="4575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baseline="-2000" dirty="0" smtClean="0"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endParaRPr lang="ru-RU" sz="2000" b="0" i="1" baseline="-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59" marB="4575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baseline="-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2000" b="0" i="1" baseline="-2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59" marB="45759"/>
                </a:tc>
              </a:tr>
            </a:tbl>
          </a:graphicData>
        </a:graphic>
      </p:graphicFrame>
      <p:sp>
        <p:nvSpPr>
          <p:cNvPr id="54" name="Прямоугольник 53"/>
          <p:cNvSpPr/>
          <p:nvPr/>
        </p:nvSpPr>
        <p:spPr>
          <a:xfrm>
            <a:off x="0" y="90488"/>
            <a:ext cx="9144000" cy="746224"/>
          </a:xfrm>
          <a:prstGeom prst="rect">
            <a:avLst/>
          </a:prstGeom>
          <a:noFill/>
          <a:ln>
            <a:solidFill>
              <a:srgbClr val="0029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dirty="0" smtClean="0">
              <a:solidFill>
                <a:schemeClr val="accent2">
                  <a:lumMod val="50000"/>
                </a:schemeClr>
              </a:solidFill>
              <a:latin typeface="Century Gothic" pitchFamily="34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  <a:cs typeface="Times New Roman" pitchFamily="18" charset="0"/>
              </a:rPr>
              <a:t>15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  <a:cs typeface="Times New Roman" pitchFamily="18" charset="0"/>
              </a:rPr>
              <a:t>ресурстық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  <a:cs typeface="Times New Roman" pitchFamily="18" charset="0"/>
              </a:rPr>
              <a:t>оқу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  <a:cs typeface="Times New Roman" pitchFamily="18" charset="0"/>
              </a:rPr>
              <a:t>орталығының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  <a:cs typeface="Times New Roman" pitchFamily="18" charset="0"/>
              </a:rPr>
              <a:t>базасында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  <a:cs typeface="Times New Roman" pitchFamily="18" charset="0"/>
              </a:rPr>
              <a:t>модульдік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  <a:cs typeface="Times New Roman" pitchFamily="18" charset="0"/>
              </a:rPr>
              <a:t>құрылымы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  <a:cs typeface="Times New Roman" pitchFamily="18" charset="0"/>
              </a:rPr>
              <a:t> бар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  <a:cs typeface="Times New Roman" pitchFamily="18" charset="0"/>
              </a:rPr>
              <a:t>оқу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  <a:cs typeface="Times New Roman" pitchFamily="18" charset="0"/>
              </a:rPr>
              <a:t>әдебиеттерін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  <a:cs typeface="Times New Roman" pitchFamily="18" charset="0"/>
              </a:rPr>
              <a:t>әзірлеу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  <a:cs typeface="Times New Roman" pitchFamily="18" charset="0"/>
              </a:rPr>
              <a:t>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094538" y="1922463"/>
            <a:ext cx="142875" cy="1444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4142" name="TextBox 3"/>
          <p:cNvSpPr txBox="1">
            <a:spLocks noChangeArrowheads="1"/>
          </p:cNvSpPr>
          <p:nvPr/>
        </p:nvSpPr>
        <p:spPr bwMode="auto">
          <a:xfrm>
            <a:off x="7235825" y="1855788"/>
            <a:ext cx="163942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1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1200" dirty="0" err="1" smtClean="0">
                <a:latin typeface="Times New Roman" pitchFamily="18" charset="0"/>
                <a:cs typeface="Times New Roman" pitchFamily="18" charset="0"/>
              </a:rPr>
              <a:t>Колледждердің</a:t>
            </a:r>
            <a:r>
              <a:rPr lang="ru-RU" altLang="ru-RU" sz="1200" dirty="0" smtClean="0">
                <a:latin typeface="Times New Roman" pitchFamily="18" charset="0"/>
                <a:cs typeface="Times New Roman" pitchFamily="18" charset="0"/>
              </a:rPr>
              <a:t> саны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10"/>
          <p:cNvSpPr txBox="1">
            <a:spLocks noChangeArrowheads="1"/>
          </p:cNvSpPr>
          <p:nvPr/>
        </p:nvSpPr>
        <p:spPr bwMode="auto">
          <a:xfrm>
            <a:off x="152400" y="5026025"/>
            <a:ext cx="8915400" cy="1461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РОО </a:t>
            </a:r>
            <a:r>
              <a:rPr lang="ru-RU" sz="1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қызметінің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бағыттары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2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оқушыларға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кәсіптік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бағдар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оқыту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модульдік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бағдарламаларын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асыру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модульдік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құрылымы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әдебиеттерін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әзірлеу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11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кәсіптік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даярлау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қайта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даярлау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біліктілікті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арттыру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кәсіптік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даярлықты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1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оқыту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технологияларын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сынақтан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өткізуге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берудің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мазмұнын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енгізуге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бағытталған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бағдарламалары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жоспарларды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әзірлеу</a:t>
            </a:r>
            <a:endParaRPr lang="ru-RU" sz="11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оқу-өндірістік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шеберханалардың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өндірісін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өнімдерін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ткізуді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ұйымдастыру</a:t>
            </a:r>
            <a:endParaRPr lang="ru-RU" sz="11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8360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443231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Жоспарланған іс-шаралар</a:t>
            </a:r>
            <a:endParaRPr lang="kk-KZ" sz="24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708920"/>
            <a:ext cx="2162175" cy="2276475"/>
          </a:xfrm>
          <a:prstGeom prst="rect">
            <a:avLst/>
          </a:prstGeom>
        </p:spPr>
      </p:pic>
      <p:sp>
        <p:nvSpPr>
          <p:cNvPr id="6" name="Номер слайда 1"/>
          <p:cNvSpPr txBox="1">
            <a:spLocks/>
          </p:cNvSpPr>
          <p:nvPr/>
        </p:nvSpPr>
        <p:spPr>
          <a:xfrm>
            <a:off x="6974904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1</a:t>
            </a:r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7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31840" y="3645024"/>
            <a:ext cx="5400600" cy="923330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Озық әлемдік тәжірибені ескере отырып, алдағы 5 жылға іс-шаралар көзделетін болады</a:t>
            </a:r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1444275"/>
            <a:ext cx="7416824" cy="923330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Білім беруді 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дамытудың 2011-2020 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жж. арналған мемлекеттік бағдарламасының 2-кезеңін жоспарлау аясында оқулық сапасы және онымен қамтамасыз ету мәселелері талданатын болады</a:t>
            </a:r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02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46856" y="2996952"/>
            <a:ext cx="8229600" cy="5715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32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Назарларыңызға </a:t>
            </a:r>
            <a:r>
              <a:rPr lang="kk-KZ" sz="32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рақмет!</a:t>
            </a:r>
            <a:endParaRPr lang="kk-KZ" sz="32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8885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3038264" y="390287"/>
            <a:ext cx="2765509" cy="2135253"/>
            <a:chOff x="3452801" y="899747"/>
            <a:chExt cx="2808668" cy="1814816"/>
          </a:xfrm>
        </p:grpSpPr>
        <p:sp>
          <p:nvSpPr>
            <p:cNvPr id="6" name="AutoShape 6"/>
            <p:cNvSpPr>
              <a:spLocks noChangeArrowheads="1"/>
            </p:cNvSpPr>
            <p:nvPr/>
          </p:nvSpPr>
          <p:spPr bwMode="auto">
            <a:xfrm>
              <a:off x="3452801" y="2123873"/>
              <a:ext cx="2808668" cy="5906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11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kk-KZ" sz="1400" b="1" dirty="0" smtClean="0">
                  <a:ln w="1905"/>
                  <a:gradFill>
                    <a:gsLst>
                      <a:gs pos="0">
                        <a:srgbClr val="F79646">
                          <a:shade val="20000"/>
                          <a:satMod val="200000"/>
                        </a:srgbClr>
                      </a:gs>
                      <a:gs pos="78000">
                        <a:srgbClr val="F79646">
                          <a:tint val="90000"/>
                          <a:shade val="89000"/>
                          <a:satMod val="220000"/>
                        </a:srgbClr>
                      </a:gs>
                      <a:gs pos="100000">
                        <a:srgbClr val="F79646">
                          <a:tint val="12000"/>
                          <a:satMod val="255000"/>
                        </a:srgb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Verdana" pitchFamily="34" charset="0"/>
                  <a:ea typeface="Verdana" pitchFamily="34" charset="0"/>
                  <a:cs typeface="Verdana" pitchFamily="34" charset="0"/>
                </a:rPr>
                <a:t>Оқу басылымдарының тізбесі</a:t>
              </a:r>
              <a:endParaRPr lang="ru-RU" sz="14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pic>
          <p:nvPicPr>
            <p:cNvPr id="7" name="Picture 4" descr="C:\Users\Владелец\Pictures\textbook-vector-icon-1072222.jpg"/>
            <p:cNvPicPr>
              <a:picLocks noChangeAspect="1" noChangeArrowheads="1"/>
            </p:cNvPicPr>
            <p:nvPr/>
          </p:nvPicPr>
          <p:blipFill>
            <a:blip r:embed="rId2" cstate="print"/>
            <a:srcRect l="16337" t="18296" r="14529" b="18855"/>
            <a:stretch>
              <a:fillRect/>
            </a:stretch>
          </p:blipFill>
          <p:spPr bwMode="auto">
            <a:xfrm>
              <a:off x="4058524" y="899747"/>
              <a:ext cx="1391369" cy="1264888"/>
            </a:xfrm>
            <a:prstGeom prst="ellipse">
              <a:avLst/>
            </a:prstGeom>
            <a:noFill/>
          </p:spPr>
        </p:pic>
      </p:grpSp>
      <p:sp>
        <p:nvSpPr>
          <p:cNvPr id="9" name="TextBox 8"/>
          <p:cNvSpPr txBox="1"/>
          <p:nvPr/>
        </p:nvSpPr>
        <p:spPr>
          <a:xfrm>
            <a:off x="3038264" y="2729508"/>
            <a:ext cx="24053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1600" b="1" dirty="0" smtClean="0">
                <a:ln w="1905">
                  <a:noFill/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693 оқулық аталымы </a:t>
            </a:r>
            <a:endParaRPr lang="ru-RU" sz="1600" b="1" dirty="0">
              <a:ln w="1905">
                <a:noFill/>
              </a:ln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654439" y="3842464"/>
            <a:ext cx="1900269" cy="2086514"/>
            <a:chOff x="738158" y="2571744"/>
            <a:chExt cx="2320051" cy="2214579"/>
          </a:xfrm>
        </p:grpSpPr>
        <p:pic>
          <p:nvPicPr>
            <p:cNvPr id="1027" name="Picture 3" descr="C:\Users\Владелец\Pictures\w256h2561372777054Books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38158" y="2571744"/>
              <a:ext cx="2214578" cy="2214579"/>
            </a:xfrm>
            <a:prstGeom prst="rect">
              <a:avLst/>
            </a:prstGeom>
            <a:noFill/>
          </p:spPr>
        </p:pic>
        <p:sp>
          <p:nvSpPr>
            <p:cNvPr id="11" name="TextBox 10"/>
            <p:cNvSpPr txBox="1"/>
            <p:nvPr/>
          </p:nvSpPr>
          <p:spPr>
            <a:xfrm rot="21358106">
              <a:off x="1304326" y="3080581"/>
              <a:ext cx="1753883" cy="12413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k-KZ" sz="1400" b="1" dirty="0" smtClean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Оқыту қазақ тілінде жүргізілетін мектептер үшін</a:t>
              </a: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6084168" y="3927123"/>
            <a:ext cx="1700832" cy="1953971"/>
            <a:chOff x="6310322" y="2643182"/>
            <a:chExt cx="2214578" cy="2214579"/>
          </a:xfrm>
        </p:grpSpPr>
        <p:pic>
          <p:nvPicPr>
            <p:cNvPr id="13" name="Picture 3" descr="C:\Users\Владелец\Pictures\w256h2561372777054Books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310322" y="2643182"/>
              <a:ext cx="2214578" cy="2214579"/>
            </a:xfrm>
            <a:prstGeom prst="rect">
              <a:avLst/>
            </a:prstGeom>
            <a:noFill/>
          </p:spPr>
        </p:pic>
        <p:sp>
          <p:nvSpPr>
            <p:cNvPr id="14" name="TextBox 13"/>
            <p:cNvSpPr txBox="1"/>
            <p:nvPr/>
          </p:nvSpPr>
          <p:spPr>
            <a:xfrm rot="21358106">
              <a:off x="6753997" y="3118051"/>
              <a:ext cx="1733780" cy="13255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kk-KZ" sz="1400" b="1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Оқыту </a:t>
              </a:r>
              <a:r>
                <a:rPr lang="kk-KZ" sz="1400" b="1" dirty="0" smtClean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орыс </a:t>
              </a:r>
              <a:r>
                <a:rPr lang="kk-KZ" sz="1400" b="1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тілінде жүргізілетін мектептер үшін</a:t>
              </a:r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654439" y="6066361"/>
            <a:ext cx="1545616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1600" b="1" dirty="0">
                <a:ln w="1905">
                  <a:noFill/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330 </a:t>
            </a:r>
            <a:r>
              <a:rPr lang="kk-KZ" sz="1600" b="1" dirty="0" smtClean="0">
                <a:ln w="1905">
                  <a:noFill/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аталым</a:t>
            </a:r>
            <a:endParaRPr lang="ru-RU" sz="1600" b="1" dirty="0">
              <a:ln w="1905">
                <a:noFill/>
              </a:ln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440355" y="6021581"/>
            <a:ext cx="1545616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1600" b="1" dirty="0" smtClean="0">
                <a:ln w="1905">
                  <a:noFill/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363 аталым</a:t>
            </a:r>
            <a:endParaRPr lang="ru-RU" sz="1600" b="1" dirty="0">
              <a:ln w="1905">
                <a:noFill/>
              </a:ln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1836437" y="3249904"/>
            <a:ext cx="4984615" cy="386468"/>
            <a:chOff x="2253000" y="2413878"/>
            <a:chExt cx="5400000" cy="386468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>
              <a:off x="2253000" y="2428868"/>
              <a:ext cx="5400000" cy="1588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 rot="5400000">
              <a:off x="2089130" y="2619552"/>
              <a:ext cx="360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 стрелкой 26"/>
            <p:cNvCxnSpPr/>
            <p:nvPr/>
          </p:nvCxnSpPr>
          <p:spPr>
            <a:xfrm rot="5400000">
              <a:off x="7458458" y="2593084"/>
              <a:ext cx="360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8631903" y="6361364"/>
            <a:ext cx="725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F497D"/>
                </a:solidFill>
              </a:rPr>
              <a:t>2</a:t>
            </a:r>
            <a:endParaRPr lang="ru-RU" b="1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2813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86806" y="142852"/>
            <a:ext cx="8770388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k-KZ" sz="1600" b="1" dirty="0" smtClean="0">
                <a:ln w="10541" cmpd="sng">
                  <a:noFill/>
                  <a:prstDash val="solid"/>
                </a:ln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Тізбе бір оқу пәнінен 5 баламалы оқулыққа дейін енеді</a:t>
            </a:r>
          </a:p>
        </p:txBody>
      </p:sp>
      <p:grpSp>
        <p:nvGrpSpPr>
          <p:cNvPr id="32" name="Группа 31"/>
          <p:cNvGrpSpPr/>
          <p:nvPr/>
        </p:nvGrpSpPr>
        <p:grpSpPr>
          <a:xfrm>
            <a:off x="483548" y="3071810"/>
            <a:ext cx="3445510" cy="2112217"/>
            <a:chOff x="523844" y="3429000"/>
            <a:chExt cx="3732635" cy="2112217"/>
          </a:xfrm>
        </p:grpSpPr>
        <p:sp>
          <p:nvSpPr>
            <p:cNvPr id="23" name="Скругленный прямоугольник 22"/>
            <p:cNvSpPr/>
            <p:nvPr/>
          </p:nvSpPr>
          <p:spPr>
            <a:xfrm>
              <a:off x="523844" y="3429000"/>
              <a:ext cx="2071702" cy="571504"/>
            </a:xfrm>
            <a:prstGeom prst="round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kk-KZ" sz="1400" b="1" dirty="0" smtClean="0">
                  <a:solidFill>
                    <a:srgbClr val="C00000"/>
                  </a:solidFill>
                  <a:latin typeface="Tahoma" pitchFamily="34" charset="0"/>
                  <a:cs typeface="Tahoma" pitchFamily="34" charset="0"/>
                </a:rPr>
                <a:t>4 </a:t>
              </a:r>
              <a:r>
                <a:rPr lang="kk-KZ" sz="1400" b="1" dirty="0">
                  <a:solidFill>
                    <a:srgbClr val="C00000"/>
                  </a:solidFill>
                  <a:latin typeface="Tahoma" pitchFamily="34" charset="0"/>
                  <a:cs typeface="Tahoma" pitchFamily="34" charset="0"/>
                </a:rPr>
                <a:t>балама оқулық</a:t>
              </a:r>
              <a:endParaRPr lang="ru-RU" sz="1400" b="1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endParaRPr>
            </a:p>
          </p:txBody>
        </p:sp>
        <p:grpSp>
          <p:nvGrpSpPr>
            <p:cNvPr id="31" name="Группа 30"/>
            <p:cNvGrpSpPr/>
            <p:nvPr/>
          </p:nvGrpSpPr>
          <p:grpSpPr>
            <a:xfrm>
              <a:off x="2471012" y="3439535"/>
              <a:ext cx="1785467" cy="2101682"/>
              <a:chOff x="2399574" y="2439403"/>
              <a:chExt cx="1785467" cy="2101682"/>
            </a:xfrm>
          </p:grpSpPr>
          <p:sp>
            <p:nvSpPr>
              <p:cNvPr id="24" name="Скругленный прямоугольник 23"/>
              <p:cNvSpPr/>
              <p:nvPr/>
            </p:nvSpPr>
            <p:spPr>
              <a:xfrm>
                <a:off x="2399574" y="4213875"/>
                <a:ext cx="1785467" cy="327210"/>
              </a:xfrm>
              <a:prstGeom prst="round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r"/>
                <a:r>
                  <a:rPr lang="kk-KZ" sz="1600" b="1" dirty="0" smtClean="0">
                    <a:solidFill>
                      <a:srgbClr val="002060"/>
                    </a:solidFill>
                  </a:rPr>
                  <a:t>1</a:t>
                </a:r>
                <a:r>
                  <a:rPr lang="kk-KZ" sz="1600" b="1" dirty="0">
                    <a:solidFill>
                      <a:srgbClr val="002060"/>
                    </a:solidFill>
                  </a:rPr>
                  <a:t>, </a:t>
                </a:r>
                <a:r>
                  <a:rPr lang="kk-KZ" sz="1600" b="1" dirty="0" smtClean="0">
                    <a:solidFill>
                      <a:srgbClr val="002060"/>
                    </a:solidFill>
                  </a:rPr>
                  <a:t>2-сыныптар</a:t>
                </a:r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pic>
            <p:nvPicPr>
              <p:cNvPr id="2054" name="Picture 6" descr="C:\Users\Владелец\Pictures\272802_240.jp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742804" y="2439403"/>
                <a:ext cx="1287455" cy="1729497"/>
              </a:xfrm>
              <a:prstGeom prst="rect">
                <a:avLst/>
              </a:prstGeom>
              <a:noFill/>
              <a:ln>
                <a:solidFill>
                  <a:schemeClr val="tx2"/>
                </a:solidFill>
              </a:ln>
            </p:spPr>
          </p:pic>
        </p:grpSp>
      </p:grpSp>
      <p:grpSp>
        <p:nvGrpSpPr>
          <p:cNvPr id="33" name="Группа 32"/>
          <p:cNvGrpSpPr/>
          <p:nvPr/>
        </p:nvGrpSpPr>
        <p:grpSpPr>
          <a:xfrm>
            <a:off x="483548" y="857232"/>
            <a:ext cx="3874138" cy="2071702"/>
            <a:chOff x="1557468" y="1053044"/>
            <a:chExt cx="4196981" cy="2071702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1557468" y="1056556"/>
              <a:ext cx="2357454" cy="571504"/>
            </a:xfrm>
            <a:prstGeom prst="round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kk-KZ" sz="1400" b="1" dirty="0">
                  <a:solidFill>
                    <a:srgbClr val="C00000"/>
                  </a:solidFill>
                  <a:latin typeface="Tahoma" pitchFamily="34" charset="0"/>
                  <a:cs typeface="Tahoma" pitchFamily="34" charset="0"/>
                </a:rPr>
                <a:t>5   б</a:t>
              </a:r>
              <a:r>
                <a:rPr lang="kk-KZ" sz="1400" b="1" dirty="0" smtClean="0">
                  <a:solidFill>
                    <a:srgbClr val="C00000"/>
                  </a:solidFill>
                  <a:latin typeface="Tahoma" pitchFamily="34" charset="0"/>
                  <a:cs typeface="Tahoma" pitchFamily="34" charset="0"/>
                </a:rPr>
                <a:t>алама оқулық</a:t>
              </a:r>
              <a:endParaRPr lang="ru-RU" sz="1400" b="1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3682748" y="2624680"/>
              <a:ext cx="2071701" cy="500066"/>
            </a:xfrm>
            <a:prstGeom prst="roundRect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 smtClean="0">
                  <a:solidFill>
                    <a:srgbClr val="002060"/>
                  </a:solidFill>
                </a:rPr>
                <a:t> </a:t>
              </a:r>
              <a:r>
                <a:rPr lang="kk-KZ" sz="1600" b="1" dirty="0">
                  <a:solidFill>
                    <a:srgbClr val="002060"/>
                  </a:solidFill>
                </a:rPr>
                <a:t>2, </a:t>
              </a:r>
              <a:r>
                <a:rPr lang="kk-KZ" sz="1600" b="1" dirty="0" smtClean="0">
                  <a:solidFill>
                    <a:srgbClr val="002060"/>
                  </a:solidFill>
                </a:rPr>
                <a:t>3-сыныптар </a:t>
              </a:r>
              <a:endParaRPr lang="ru-RU" sz="1600" b="1" dirty="0">
                <a:solidFill>
                  <a:srgbClr val="002060"/>
                </a:solidFill>
              </a:endParaRPr>
            </a:p>
          </p:txBody>
        </p:sp>
        <p:pic>
          <p:nvPicPr>
            <p:cNvPr id="2055" name="Picture 7" descr="C:\Users\Владелец\Pictures\1378683601_angliyskiy-yazyk.-4-klass.-uchebnik-dlya-obscheobrazovatelnyh-uchrezhdeniy-3-god-obucheniya-400.jpg"/>
            <p:cNvPicPr>
              <a:picLocks noChangeAspect="1" noChangeArrowheads="1"/>
            </p:cNvPicPr>
            <p:nvPr/>
          </p:nvPicPr>
          <p:blipFill>
            <a:blip r:embed="rId3" cstate="print"/>
            <a:srcRect r="715" b="13438"/>
            <a:stretch>
              <a:fillRect/>
            </a:stretch>
          </p:blipFill>
          <p:spPr bwMode="auto">
            <a:xfrm>
              <a:off x="3996605" y="1053044"/>
              <a:ext cx="1370889" cy="1643074"/>
            </a:xfrm>
            <a:prstGeom prst="rect">
              <a:avLst/>
            </a:prstGeom>
            <a:noFill/>
          </p:spPr>
        </p:pic>
      </p:grpSp>
      <p:grpSp>
        <p:nvGrpSpPr>
          <p:cNvPr id="38" name="Группа 37"/>
          <p:cNvGrpSpPr/>
          <p:nvPr/>
        </p:nvGrpSpPr>
        <p:grpSpPr>
          <a:xfrm>
            <a:off x="5200512" y="3169720"/>
            <a:ext cx="3514892" cy="2064655"/>
            <a:chOff x="5024438" y="3714751"/>
            <a:chExt cx="3807799" cy="2064655"/>
          </a:xfrm>
        </p:grpSpPr>
        <p:sp>
          <p:nvSpPr>
            <p:cNvPr id="26" name="Скругленный прямоугольник 25"/>
            <p:cNvSpPr/>
            <p:nvPr/>
          </p:nvSpPr>
          <p:spPr>
            <a:xfrm>
              <a:off x="5024438" y="3714752"/>
              <a:ext cx="2071702" cy="571504"/>
            </a:xfrm>
            <a:prstGeom prst="round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kk-KZ" sz="1400" b="1" dirty="0" smtClean="0">
                  <a:solidFill>
                    <a:srgbClr val="C00000"/>
                  </a:solidFill>
                  <a:latin typeface="Tahoma" pitchFamily="34" charset="0"/>
                  <a:cs typeface="Tahoma" pitchFamily="34" charset="0"/>
                </a:rPr>
                <a:t>4 </a:t>
              </a:r>
              <a:r>
                <a:rPr lang="kk-KZ" sz="1400" b="1" dirty="0">
                  <a:solidFill>
                    <a:srgbClr val="C00000"/>
                  </a:solidFill>
                  <a:latin typeface="Tahoma" pitchFamily="34" charset="0"/>
                  <a:cs typeface="Tahoma" pitchFamily="34" charset="0"/>
                </a:rPr>
                <a:t>балама оқулық</a:t>
              </a:r>
              <a:endParaRPr lang="ru-RU" sz="1400" b="1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27" name="Скругленный прямоугольник 26"/>
            <p:cNvSpPr/>
            <p:nvPr/>
          </p:nvSpPr>
          <p:spPr>
            <a:xfrm>
              <a:off x="6760536" y="5207926"/>
              <a:ext cx="2071701" cy="571480"/>
            </a:xfrm>
            <a:prstGeom prst="round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kk-KZ" sz="1600" b="1" dirty="0" smtClean="0">
                  <a:solidFill>
                    <a:srgbClr val="002060"/>
                  </a:solidFill>
                </a:rPr>
                <a:t>8-сынып</a:t>
              </a:r>
              <a:endParaRPr lang="ru-RU" sz="1600" b="1" dirty="0">
                <a:solidFill>
                  <a:srgbClr val="002060"/>
                </a:solidFill>
              </a:endParaRPr>
            </a:p>
          </p:txBody>
        </p:sp>
        <p:pic>
          <p:nvPicPr>
            <p:cNvPr id="2056" name="Picture 8" descr="C:\Users\Владелец\Pictures\75820811.jpg"/>
            <p:cNvPicPr>
              <a:picLocks noChangeAspect="1" noChangeArrowheads="1"/>
            </p:cNvPicPr>
            <p:nvPr/>
          </p:nvPicPr>
          <p:blipFill>
            <a:blip r:embed="rId4" cstate="print"/>
            <a:srcRect r="477" b="13043"/>
            <a:stretch>
              <a:fillRect/>
            </a:stretch>
          </p:blipFill>
          <p:spPr bwMode="auto">
            <a:xfrm>
              <a:off x="7207023" y="3714751"/>
              <a:ext cx="1285884" cy="1687097"/>
            </a:xfrm>
            <a:prstGeom prst="rect">
              <a:avLst/>
            </a:prstGeom>
            <a:noFill/>
          </p:spPr>
        </p:pic>
      </p:grpSp>
      <p:grpSp>
        <p:nvGrpSpPr>
          <p:cNvPr id="34" name="Группа 33"/>
          <p:cNvGrpSpPr/>
          <p:nvPr/>
        </p:nvGrpSpPr>
        <p:grpSpPr>
          <a:xfrm>
            <a:off x="5304921" y="819286"/>
            <a:ext cx="3553359" cy="2101682"/>
            <a:chOff x="2381232" y="714356"/>
            <a:chExt cx="3849471" cy="2101682"/>
          </a:xfrm>
        </p:grpSpPr>
        <p:sp>
          <p:nvSpPr>
            <p:cNvPr id="35" name="Скругленный прямоугольник 34"/>
            <p:cNvSpPr/>
            <p:nvPr/>
          </p:nvSpPr>
          <p:spPr>
            <a:xfrm>
              <a:off x="2381232" y="714356"/>
              <a:ext cx="2071702" cy="571504"/>
            </a:xfrm>
            <a:prstGeom prst="round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kk-KZ" sz="1400" b="1" dirty="0" smtClean="0">
                  <a:solidFill>
                    <a:srgbClr val="C00000"/>
                  </a:solidFill>
                  <a:latin typeface="Tahoma" pitchFamily="34" charset="0"/>
                  <a:cs typeface="Tahoma" pitchFamily="34" charset="0"/>
                </a:rPr>
                <a:t>4 </a:t>
              </a:r>
              <a:r>
                <a:rPr lang="kk-KZ" sz="1400" b="1" dirty="0">
                  <a:solidFill>
                    <a:srgbClr val="C00000"/>
                  </a:solidFill>
                  <a:latin typeface="Tahoma" pitchFamily="34" charset="0"/>
                  <a:cs typeface="Tahoma" pitchFamily="34" charset="0"/>
                </a:rPr>
                <a:t>балама оқулық</a:t>
              </a:r>
              <a:endParaRPr lang="ru-RU" sz="1400" b="1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36" name="Скругленный прямоугольник 35"/>
            <p:cNvSpPr/>
            <p:nvPr/>
          </p:nvSpPr>
          <p:spPr>
            <a:xfrm>
              <a:off x="4159001" y="2315972"/>
              <a:ext cx="2071702" cy="500066"/>
            </a:xfrm>
            <a:prstGeom prst="roundRect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 smtClean="0">
                  <a:solidFill>
                    <a:srgbClr val="002060"/>
                  </a:solidFill>
                </a:rPr>
                <a:t>1-</a:t>
              </a:r>
              <a:r>
                <a:rPr lang="kk-KZ" sz="1600" b="1" dirty="0" smtClean="0">
                  <a:solidFill>
                    <a:srgbClr val="002060"/>
                  </a:solidFill>
                </a:rPr>
                <a:t>сынып</a:t>
              </a:r>
              <a:endParaRPr lang="ru-RU" sz="1600" b="1" dirty="0">
                <a:solidFill>
                  <a:srgbClr val="002060"/>
                </a:solidFill>
              </a:endParaRPr>
            </a:p>
          </p:txBody>
        </p:sp>
        <p:pic>
          <p:nvPicPr>
            <p:cNvPr id="37" name="Picture 7" descr="C:\Users\Владелец\Pictures\1378683601_angliyskiy-yazyk.-4-klass.-uchebnik-dlya-obscheobrazovatelnyh-uchrezhdeniy-3-god-obucheniya-400.jpg"/>
            <p:cNvPicPr>
              <a:picLocks noChangeAspect="1" noChangeArrowheads="1"/>
            </p:cNvPicPr>
            <p:nvPr/>
          </p:nvPicPr>
          <p:blipFill>
            <a:blip r:embed="rId3" cstate="print"/>
            <a:srcRect r="715" b="13438"/>
            <a:stretch>
              <a:fillRect/>
            </a:stretch>
          </p:blipFill>
          <p:spPr bwMode="auto">
            <a:xfrm>
              <a:off x="4550250" y="714356"/>
              <a:ext cx="1370889" cy="1699062"/>
            </a:xfrm>
            <a:prstGeom prst="rect">
              <a:avLst/>
            </a:prstGeom>
            <a:noFill/>
          </p:spPr>
        </p:pic>
      </p:grpSp>
      <p:sp>
        <p:nvSpPr>
          <p:cNvPr id="39" name="TextBox 38"/>
          <p:cNvSpPr txBox="1"/>
          <p:nvPr/>
        </p:nvSpPr>
        <p:spPr>
          <a:xfrm>
            <a:off x="186807" y="5357837"/>
            <a:ext cx="8561658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79388" algn="just"/>
            <a:r>
              <a:rPr lang="kk-KZ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Бір пәннен баламалы оқулықтар мен ОӘК-тің орташа саны </a:t>
            </a:r>
            <a:r>
              <a:rPr lang="kk-KZ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2-3 аталымды қамтиды.</a:t>
            </a:r>
          </a:p>
          <a:p>
            <a:pPr indent="179388" algn="just">
              <a:spcBef>
                <a:spcPts val="600"/>
              </a:spcBef>
            </a:pPr>
            <a:r>
              <a:rPr lang="kk-KZ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Баламасыз оқулықтар </a:t>
            </a:r>
            <a:r>
              <a:rPr lang="kk-KZ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 бар: барлық сыныптар бойынша Өзін-өзі танудан, 5,6,11-сыныптарға француз және неміс тілдерінен, 6-11-сыныптарға Қазақстан тарихынан және т. б.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z="1800" b="1" smtClean="0">
                <a:solidFill>
                  <a:srgbClr val="1F497D"/>
                </a:solidFill>
              </a:rPr>
              <a:pPr/>
              <a:t>3</a:t>
            </a:fld>
            <a:endParaRPr lang="ru-RU" sz="1800" b="1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8696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 19"/>
          <p:cNvGrpSpPr/>
          <p:nvPr/>
        </p:nvGrpSpPr>
        <p:grpSpPr>
          <a:xfrm>
            <a:off x="1507859" y="385742"/>
            <a:ext cx="6128282" cy="2243687"/>
            <a:chOff x="742920" y="385742"/>
            <a:chExt cx="6638972" cy="2543192"/>
          </a:xfrm>
        </p:grpSpPr>
        <p:grpSp>
          <p:nvGrpSpPr>
            <p:cNvPr id="10" name="Группа 9"/>
            <p:cNvGrpSpPr/>
            <p:nvPr/>
          </p:nvGrpSpPr>
          <p:grpSpPr>
            <a:xfrm>
              <a:off x="742920" y="436542"/>
              <a:ext cx="1852626" cy="2349516"/>
              <a:chOff x="742920" y="150790"/>
              <a:chExt cx="1852626" cy="2349516"/>
            </a:xfrm>
          </p:grpSpPr>
          <p:sp>
            <p:nvSpPr>
              <p:cNvPr id="6" name="Прямоугольник 5"/>
              <p:cNvSpPr/>
              <p:nvPr/>
            </p:nvSpPr>
            <p:spPr>
              <a:xfrm>
                <a:off x="742920" y="150790"/>
                <a:ext cx="1852626" cy="2349516"/>
              </a:xfrm>
              <a:prstGeom prst="rect">
                <a:avLst/>
              </a:prstGeom>
              <a:solidFill>
                <a:schemeClr val="bg1"/>
              </a:solidFill>
              <a:ln w="6350"/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pic>
            <p:nvPicPr>
              <p:cNvPr id="1026" name="Picture 2" descr="C:\Users\Владелец\Pictures\Gerb.pn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516994" y="241876"/>
                <a:ext cx="320990" cy="324842"/>
              </a:xfrm>
              <a:prstGeom prst="rect">
                <a:avLst/>
              </a:prstGeom>
              <a:noFill/>
            </p:spPr>
          </p:pic>
          <p:sp>
            <p:nvSpPr>
              <p:cNvPr id="7" name="TextBox 6"/>
              <p:cNvSpPr txBox="1"/>
              <p:nvPr/>
            </p:nvSpPr>
            <p:spPr>
              <a:xfrm>
                <a:off x="830235" y="928670"/>
                <a:ext cx="1643074" cy="1447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k-KZ" sz="1100" dirty="0" smtClean="0">
                    <a:solidFill>
                      <a:prstClr val="black"/>
                    </a:solidFill>
                    <a:latin typeface="Arial Narrow" pitchFamily="34" charset="0"/>
                  </a:rPr>
                  <a:t>Мемлекеттік жалпыға міндетті білім беру стандарты</a:t>
                </a:r>
              </a:p>
              <a:p>
                <a:pPr algn="ctr"/>
                <a:endParaRPr lang="kk-KZ" sz="1100" dirty="0" smtClean="0">
                  <a:solidFill>
                    <a:prstClr val="black"/>
                  </a:solidFill>
                  <a:latin typeface="Arial Narrow" pitchFamily="34" charset="0"/>
                </a:endParaRPr>
              </a:p>
              <a:p>
                <a:pPr algn="ctr"/>
                <a:endParaRPr lang="kk-KZ" sz="1100" dirty="0" smtClean="0">
                  <a:solidFill>
                    <a:prstClr val="black"/>
                  </a:solidFill>
                  <a:latin typeface="Arial Narrow" pitchFamily="34" charset="0"/>
                </a:endParaRPr>
              </a:p>
              <a:p>
                <a:pPr algn="ctr"/>
                <a:endParaRPr lang="kk-KZ" sz="1100" dirty="0" smtClean="0">
                  <a:solidFill>
                    <a:prstClr val="black"/>
                  </a:solidFill>
                  <a:latin typeface="Arial Narrow" pitchFamily="34" charset="0"/>
                </a:endParaRPr>
              </a:p>
              <a:p>
                <a:pPr algn="ctr"/>
                <a:r>
                  <a:rPr lang="kk-KZ" sz="1100" dirty="0" smtClean="0">
                    <a:solidFill>
                      <a:prstClr val="black"/>
                    </a:solidFill>
                    <a:latin typeface="Arial Narrow" pitchFamily="34" charset="0"/>
                  </a:rPr>
                  <a:t>2012 жыл</a:t>
                </a:r>
                <a:endParaRPr lang="ru-RU" sz="1100" dirty="0" smtClean="0">
                  <a:solidFill>
                    <a:prstClr val="black"/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9" name="Блок-схема: извлечение 8"/>
            <p:cNvSpPr/>
            <p:nvPr/>
          </p:nvSpPr>
          <p:spPr>
            <a:xfrm rot="5400000">
              <a:off x="3059893" y="1393017"/>
              <a:ext cx="1357322" cy="285752"/>
            </a:xfrm>
            <a:prstGeom prst="flowChartExtract">
              <a:avLst/>
            </a:prstGeom>
            <a:solidFill>
              <a:schemeClr val="tx2">
                <a:lumMod val="20000"/>
                <a:lumOff val="80000"/>
              </a:schemeClr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grpSp>
          <p:nvGrpSpPr>
            <p:cNvPr id="19" name="Группа 18"/>
            <p:cNvGrpSpPr/>
            <p:nvPr/>
          </p:nvGrpSpPr>
          <p:grpSpPr>
            <a:xfrm>
              <a:off x="4806950" y="385742"/>
              <a:ext cx="2574942" cy="2543192"/>
              <a:chOff x="4806950" y="500042"/>
              <a:chExt cx="2860694" cy="2543192"/>
            </a:xfrm>
          </p:grpSpPr>
          <p:sp>
            <p:nvSpPr>
              <p:cNvPr id="18" name="Прямоугольник 17"/>
              <p:cNvSpPr/>
              <p:nvPr/>
            </p:nvSpPr>
            <p:spPr>
              <a:xfrm>
                <a:off x="4806950" y="2143116"/>
                <a:ext cx="2457466" cy="900118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Блок-схема: несколько документов 14"/>
              <p:cNvSpPr/>
              <p:nvPr/>
            </p:nvSpPr>
            <p:spPr>
              <a:xfrm>
                <a:off x="4810124" y="500042"/>
                <a:ext cx="2857520" cy="2214578"/>
              </a:xfrm>
              <a:prstGeom prst="flowChartMultidocumen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317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prstClr val="white"/>
                  </a:solidFill>
                </a:endParaRPr>
              </a:p>
            </p:txBody>
          </p:sp>
          <p:pic>
            <p:nvPicPr>
              <p:cNvPr id="16" name="Picture 2" descr="C:\Users\Владелец\Pictures\Gerb.pn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881694" y="928670"/>
                <a:ext cx="320990" cy="324842"/>
              </a:xfrm>
              <a:prstGeom prst="rect">
                <a:avLst/>
              </a:prstGeom>
              <a:noFill/>
            </p:spPr>
          </p:pic>
          <p:sp>
            <p:nvSpPr>
              <p:cNvPr id="17" name="TextBox 16"/>
              <p:cNvSpPr txBox="1"/>
              <p:nvPr/>
            </p:nvSpPr>
            <p:spPr>
              <a:xfrm>
                <a:off x="4810124" y="1466333"/>
                <a:ext cx="2428892" cy="13605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k-KZ" sz="1200" b="1" dirty="0" smtClean="0">
                    <a:solidFill>
                      <a:srgbClr val="1F497D"/>
                    </a:solidFill>
                    <a:latin typeface="Arial Narrow" pitchFamily="34" charset="0"/>
                  </a:rPr>
                  <a:t>Жалпы білім беретін пәндер бойынша үлгілік оқу бағдарламалары</a:t>
                </a:r>
                <a:endParaRPr lang="kk-KZ" sz="1400" b="1" dirty="0" smtClean="0">
                  <a:solidFill>
                    <a:srgbClr val="1F497D"/>
                  </a:solidFill>
                  <a:latin typeface="Arial Narrow" pitchFamily="34" charset="0"/>
                </a:endParaRPr>
              </a:p>
              <a:p>
                <a:pPr algn="ctr"/>
                <a:endParaRPr lang="kk-KZ" sz="1400" b="1" dirty="0" smtClean="0">
                  <a:solidFill>
                    <a:srgbClr val="1F497D"/>
                  </a:solidFill>
                  <a:latin typeface="Arial Narrow" pitchFamily="34" charset="0"/>
                </a:endParaRPr>
              </a:p>
              <a:p>
                <a:pPr algn="ctr"/>
                <a:endParaRPr lang="kk-KZ" sz="1100" b="1" dirty="0" smtClean="0">
                  <a:solidFill>
                    <a:srgbClr val="1F497D"/>
                  </a:solidFill>
                  <a:latin typeface="Arial Narrow" pitchFamily="34" charset="0"/>
                </a:endParaRPr>
              </a:p>
              <a:p>
                <a:pPr algn="ctr"/>
                <a:r>
                  <a:rPr lang="kk-KZ" sz="1100" b="1" dirty="0" smtClean="0">
                    <a:solidFill>
                      <a:srgbClr val="1F497D"/>
                    </a:solidFill>
                    <a:latin typeface="Arial Narrow" pitchFamily="34" charset="0"/>
                  </a:rPr>
                  <a:t>2013 жыл</a:t>
                </a:r>
                <a:endParaRPr lang="ru-RU" sz="1100" dirty="0">
                  <a:solidFill>
                    <a:srgbClr val="1F497D"/>
                  </a:solidFill>
                  <a:latin typeface="Arial Narrow" pitchFamily="34" charset="0"/>
                </a:endParaRPr>
              </a:p>
            </p:txBody>
          </p:sp>
        </p:grpSp>
      </p:grp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67739931"/>
              </p:ext>
            </p:extLst>
          </p:nvPr>
        </p:nvGraphicFramePr>
        <p:xfrm>
          <a:off x="232963" y="2650389"/>
          <a:ext cx="8629716" cy="571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6572"/>
                <a:gridCol w="2876572"/>
                <a:gridCol w="2876572"/>
              </a:tblGrid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chemeClr val="tx2"/>
                          </a:solidFill>
                          <a:latin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kk-KZ" sz="1600" dirty="0" smtClean="0">
                          <a:solidFill>
                            <a:schemeClr val="tx2"/>
                          </a:solidFill>
                          <a:latin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kk-KZ" sz="1500" dirty="0" smtClean="0">
                          <a:solidFill>
                            <a:schemeClr val="tx2"/>
                          </a:solidFill>
                          <a:latin typeface="Tahoma" pitchFamily="34" charset="0"/>
                          <a:cs typeface="Tahoma" pitchFamily="34" charset="0"/>
                        </a:rPr>
                        <a:t>ҚАЙТА БАСЫП</a:t>
                      </a:r>
                      <a:r>
                        <a:rPr lang="kk-KZ" sz="1500" baseline="0" dirty="0" smtClean="0">
                          <a:solidFill>
                            <a:schemeClr val="tx2"/>
                          </a:solidFill>
                          <a:latin typeface="Tahoma" pitchFamily="34" charset="0"/>
                          <a:cs typeface="Tahoma" pitchFamily="34" charset="0"/>
                        </a:rPr>
                        <a:t> ШЫҒАРУ </a:t>
                      </a:r>
                      <a:endParaRPr lang="ru-RU" sz="1500" dirty="0">
                        <a:solidFill>
                          <a:schemeClr val="tx2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4406" marR="8440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chemeClr val="tx2"/>
                          </a:solidFill>
                          <a:latin typeface="Tahoma" pitchFamily="34" charset="0"/>
                          <a:cs typeface="Tahoma" pitchFamily="34" charset="0"/>
                        </a:rPr>
                        <a:t>ӘЗІРЛЕУ</a:t>
                      </a:r>
                      <a:endParaRPr lang="ru-RU" dirty="0">
                        <a:solidFill>
                          <a:schemeClr val="tx2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4406" marR="8440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chemeClr val="tx2"/>
                          </a:solidFill>
                          <a:latin typeface="Tahoma" pitchFamily="34" charset="0"/>
                          <a:cs typeface="Tahoma" pitchFamily="34" charset="0"/>
                        </a:rPr>
                        <a:t>САРАПТАУ</a:t>
                      </a:r>
                      <a:endParaRPr lang="ru-RU" dirty="0">
                        <a:solidFill>
                          <a:schemeClr val="tx2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4406" marR="84406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027" name="Picture 3" descr="C:\Users\Владелец\Pictures\1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1378" y="3390899"/>
            <a:ext cx="1673497" cy="2080203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681376" y="5438788"/>
            <a:ext cx="2348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 жылда бір рет</a:t>
            </a:r>
            <a:endParaRPr lang="ru-RU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8" name="Picture 4" descr="C:\Users\Владелец\Pictures\book3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55317" y="3571876"/>
            <a:ext cx="2811090" cy="1785950"/>
          </a:xfrm>
          <a:prstGeom prst="rect">
            <a:avLst/>
          </a:prstGeom>
          <a:noFill/>
        </p:spPr>
      </p:pic>
      <p:sp>
        <p:nvSpPr>
          <p:cNvPr id="25" name="TextBox 24"/>
          <p:cNvSpPr txBox="1"/>
          <p:nvPr/>
        </p:nvSpPr>
        <p:spPr>
          <a:xfrm>
            <a:off x="3105141" y="5363192"/>
            <a:ext cx="27285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2,3, 4, 5, 6,9,10 және                     11</a:t>
            </a:r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ru-RU" sz="1600" b="1" dirty="0" err="1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сыныптарға</a:t>
            </a:r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latin typeface="Tahoma" pitchFamily="34" charset="0"/>
                <a:ea typeface="Verdana" pitchFamily="34" charset="0"/>
                <a:cs typeface="Tahoma" pitchFamily="34" charset="0"/>
              </a:rPr>
              <a:t>арналған</a:t>
            </a:r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оқулықтар</a:t>
            </a:r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әзірленді</a:t>
            </a:r>
            <a:endParaRPr lang="ru-RU" sz="16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9" name="Picture 5" descr="C:\Users\Владелец\Pictures\ЧЕЛ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11832" y="3386138"/>
            <a:ext cx="1773115" cy="2084388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6145835" y="5472127"/>
            <a:ext cx="27695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600" b="1" dirty="0" smtClean="0">
                <a:solidFill>
                  <a:srgbClr val="C00000"/>
                </a:solidFill>
                <a:latin typeface="Tahoma" pitchFamily="34" charset="0"/>
                <a:ea typeface="Verdana" pitchFamily="34" charset="0"/>
                <a:cs typeface="Tahoma" pitchFamily="34" charset="0"/>
              </a:rPr>
              <a:t>1, 7 және  </a:t>
            </a:r>
            <a:r>
              <a:rPr lang="en-US" sz="1600" b="1" dirty="0" smtClean="0">
                <a:solidFill>
                  <a:srgbClr val="C00000"/>
                </a:solidFill>
                <a:latin typeface="Tahoma" pitchFamily="34" charset="0"/>
                <a:ea typeface="Verdana" pitchFamily="34" charset="0"/>
                <a:cs typeface="Tahoma" pitchFamily="34" charset="0"/>
              </a:rPr>
              <a:t>                          </a:t>
            </a:r>
            <a:r>
              <a:rPr lang="kk-KZ" sz="1600" b="1" dirty="0" smtClean="0">
                <a:solidFill>
                  <a:srgbClr val="C00000"/>
                </a:solidFill>
                <a:latin typeface="Tahoma" pitchFamily="34" charset="0"/>
                <a:ea typeface="Verdana" pitchFamily="34" charset="0"/>
                <a:cs typeface="Tahoma" pitchFamily="34" charset="0"/>
              </a:rPr>
              <a:t>8-сыныптарға </a:t>
            </a:r>
            <a:r>
              <a:rPr lang="kk-KZ" sz="1600" b="1" dirty="0" smtClean="0">
                <a:solidFill>
                  <a:srgbClr val="C00000"/>
                </a:solidFill>
                <a:latin typeface="Tahoma" pitchFamily="34" charset="0"/>
                <a:ea typeface="Verdana" pitchFamily="34" charset="0"/>
                <a:cs typeface="Tahoma" pitchFamily="34" charset="0"/>
              </a:rPr>
              <a:t>арналған оқулықтар сараптамадан өтуде</a:t>
            </a:r>
            <a:endParaRPr lang="ru-RU" sz="1600" b="1" dirty="0">
              <a:solidFill>
                <a:srgbClr val="C00000"/>
              </a:solidFill>
              <a:latin typeface="Tahoma" pitchFamily="34" charset="0"/>
              <a:ea typeface="Verdana" pitchFamily="34" charset="0"/>
              <a:cs typeface="Tahoma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F40D-63F8-45A7-8051-F9EA0C9C99FE}" type="slidenum">
              <a:rPr lang="ru-RU" sz="1800" b="1" smtClean="0">
                <a:solidFill>
                  <a:srgbClr val="1F497D"/>
                </a:solidFill>
              </a:rPr>
              <a:pPr/>
              <a:t>4</a:t>
            </a:fld>
            <a:endParaRPr lang="ru-RU" sz="1800" b="1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7984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6876256" y="6492875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5</a:t>
            </a:fld>
            <a:endParaRPr lang="ru-RU" sz="18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97256515"/>
              </p:ext>
            </p:extLst>
          </p:nvPr>
        </p:nvGraphicFramePr>
        <p:xfrm>
          <a:off x="323527" y="1268761"/>
          <a:ext cx="8496944" cy="52001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49"/>
                <a:gridCol w="1800200"/>
                <a:gridCol w="1707209"/>
                <a:gridCol w="1821182"/>
                <a:gridCol w="1368153"/>
                <a:gridCol w="1368151"/>
              </a:tblGrid>
              <a:tr h="1152127"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 </a:t>
                      </a:r>
                      <a:r>
                        <a:rPr lang="kk-KZ" sz="1400" u="none" strike="noStrike" noProof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р/с</a:t>
                      </a:r>
                      <a:endParaRPr lang="kk-KZ" sz="1400" b="1" i="0" u="none" strike="noStrike" noProof="0" dirty="0">
                        <a:solidFill>
                          <a:srgbClr val="1F497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Өңір атауы</a:t>
                      </a:r>
                      <a:endParaRPr lang="kk-KZ" sz="1400" b="1" i="0" u="none" strike="noStrike" noProof="0" dirty="0">
                        <a:solidFill>
                          <a:srgbClr val="1F497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Баспалармен жасауға жоспарланған шарт саны</a:t>
                      </a:r>
                      <a:endParaRPr lang="kk-KZ" sz="1400" b="1" i="0" u="none" strike="noStrike" noProof="0" dirty="0">
                        <a:solidFill>
                          <a:srgbClr val="1F497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Баспалармен жасалған шарт</a:t>
                      </a:r>
                      <a:r>
                        <a:rPr lang="kk-KZ" sz="1400" u="none" strike="noStrike" baseline="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саны (15.05.2015 жылғы дерек)</a:t>
                      </a:r>
                      <a:endParaRPr lang="kk-KZ" sz="1400" b="1" i="0" u="none" strike="noStrike" noProof="0" dirty="0">
                        <a:solidFill>
                          <a:srgbClr val="1F497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Жасалған шарттар, %</a:t>
                      </a:r>
                      <a:endParaRPr lang="kk-KZ" sz="1400" b="1" i="0" u="none" strike="noStrike" noProof="0" dirty="0">
                        <a:solidFill>
                          <a:srgbClr val="1F497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Жасалмаған шарт</a:t>
                      </a:r>
                      <a:r>
                        <a:rPr lang="kk-KZ" sz="1400" u="none" strike="noStrike" baseline="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саны</a:t>
                      </a:r>
                      <a:endParaRPr lang="kk-KZ" sz="1400" b="1" i="0" u="none" strike="noStrike" noProof="0" dirty="0">
                        <a:solidFill>
                          <a:srgbClr val="1F497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ctr"/>
                </a:tc>
              </a:tr>
              <a:tr h="218986"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Ақмола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138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138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</a:tr>
              <a:tr h="218986"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Ақтөбе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</a:tr>
              <a:tr h="218986"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Алматы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203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203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</a:tr>
              <a:tr h="218986"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Атырау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</a:tr>
              <a:tr h="218986"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ШҚО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118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94%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</a:tr>
              <a:tr h="218986"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Жамбыл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</a:tr>
              <a:tr h="218986"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БҚО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159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159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</a:tr>
              <a:tr h="343173"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Қарағанды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137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137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</a:tr>
              <a:tr h="218986"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Қостанай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177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177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</a:tr>
              <a:tr h="343173"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Қызылорда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</a:tr>
              <a:tr h="218986"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Маңғыстау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</a:tr>
              <a:tr h="218986"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Павлодар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</a:tr>
              <a:tr h="218986"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СҚО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195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195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</a:tr>
              <a:tr h="218986"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ОҚО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116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104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90%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</a:tr>
              <a:tr h="218986"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Алматы қ.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</a:tr>
              <a:tr h="268864"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Астана қ.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</a:tr>
              <a:tr h="218986"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kk-KZ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Барлығы</a:t>
                      </a:r>
                      <a:endParaRPr lang="kk-KZ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1796</a:t>
                      </a:r>
                      <a:endParaRPr lang="kk-KZ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1776</a:t>
                      </a:r>
                      <a:endParaRPr lang="kk-KZ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98%</a:t>
                      </a:r>
                      <a:endParaRPr lang="kk-KZ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40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kk-KZ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56" marR="7556" marT="7556" marB="0" anchor="b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23528" y="188640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>
              <a:defRPr/>
            </a:pPr>
            <a:r>
              <a:rPr lang="kk-KZ" sz="24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Білім беру органдарының баспалармен жасаған шарттарының 2015 жылғы 15 мамырдағы саны</a:t>
            </a:r>
            <a:endParaRPr lang="kk-KZ" sz="24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2422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4740" y="44624"/>
            <a:ext cx="8295732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7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Жергілікті атқарушы органдардың оқулық қажеттілігін жоспарлаудағы осал жұмысының мәселесін шешу керек</a:t>
            </a:r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00192" y="3933056"/>
            <a:ext cx="2664296" cy="1569660"/>
          </a:xfrm>
          <a:prstGeom prst="rect">
            <a:avLst/>
          </a:prstGeom>
          <a:ln w="6350"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kk-K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Әкімдіктер жауапты орындаушыларын халық көші-қоны мен өсіміне қарай жоспарлау тәжірибесіне жылда үйретуі қажет</a:t>
            </a:r>
            <a:endParaRPr lang="kk-K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94374998"/>
              </p:ext>
            </p:extLst>
          </p:nvPr>
        </p:nvGraphicFramePr>
        <p:xfrm>
          <a:off x="323529" y="1412776"/>
          <a:ext cx="5616623" cy="504055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30471"/>
                <a:gridCol w="2348048"/>
                <a:gridCol w="1333948"/>
                <a:gridCol w="1404156"/>
              </a:tblGrid>
              <a:tr h="79003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kk-KZ" sz="1400" b="0" noProof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noProof="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Өңір</a:t>
                      </a:r>
                      <a:endParaRPr lang="kk-KZ" sz="2000" noProof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Оқулықты сатып алуды қаржыландыру (млн. теңге)</a:t>
                      </a:r>
                      <a:endParaRPr lang="kk-KZ" sz="1400" noProof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3344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50601" marR="5060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50601" marR="5060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Қажеттілік</a:t>
                      </a:r>
                      <a:endParaRPr lang="kk-KZ" sz="1400" noProof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  </a:t>
                      </a:r>
                      <a:endParaRPr lang="kk-KZ" sz="1400" noProof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91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kk-KZ" sz="1400" b="0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Павлодар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574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</a:rPr>
                        <a:t>574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kk-KZ" sz="1400" b="0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Атырау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629,9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629,9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kk-KZ" sz="1400" b="0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Актюбе</a:t>
                      </a:r>
                      <a:r>
                        <a:rPr lang="ru-RU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175,8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175,8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endParaRPr lang="kk-KZ" sz="1400" b="0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Алматы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1794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1794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  <a:endParaRPr lang="kk-KZ" sz="1400" b="0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Жамбыл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891,3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910,9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endParaRPr lang="kk-KZ" sz="1400" b="0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Астана </a:t>
                      </a:r>
                      <a:r>
                        <a:rPr lang="kk-KZ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қ.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930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930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31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kern="1200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7.</a:t>
                      </a:r>
                      <a:endParaRPr lang="kk-KZ" sz="14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Батыс</a:t>
                      </a:r>
                      <a:r>
                        <a:rPr lang="ru-RU" sz="14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Қазақстан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659,9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659,9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</a:t>
                      </a:r>
                      <a:endParaRPr lang="kk-KZ" sz="1400" b="0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Солтүстік</a:t>
                      </a:r>
                      <a:r>
                        <a:rPr lang="ru-RU" sz="14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Қазақстан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418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418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</a:t>
                      </a:r>
                      <a:endParaRPr lang="kk-KZ" sz="1400" b="0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Алматы қ.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1998,9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1998,9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</a:t>
                      </a:r>
                      <a:endParaRPr lang="kk-KZ" sz="1400" b="0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Қостанай</a:t>
                      </a:r>
                      <a:r>
                        <a:rPr lang="ru-RU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583,6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583,6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</a:t>
                      </a:r>
                      <a:endParaRPr lang="kk-KZ" sz="1400" b="0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Манғыстау</a:t>
                      </a:r>
                      <a:r>
                        <a:rPr lang="ru-RU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583,6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583,6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</a:t>
                      </a:r>
                      <a:endParaRPr lang="kk-KZ" sz="1400" b="0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4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Шығыс</a:t>
                      </a:r>
                      <a:r>
                        <a:rPr lang="ru-RU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- Қазақстан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1165,8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603,6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</a:t>
                      </a:r>
                      <a:endParaRPr lang="kk-KZ" sz="1400" b="0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Қызылорда</a:t>
                      </a:r>
                      <a:r>
                        <a:rPr lang="ru-RU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612,9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605,8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</a:t>
                      </a:r>
                      <a:endParaRPr lang="kk-KZ" sz="1400" b="0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Қарағанды</a:t>
                      </a:r>
                      <a:r>
                        <a:rPr lang="ru-RU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608,1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583,1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</a:t>
                      </a:r>
                      <a:endParaRPr lang="kk-KZ" sz="1400" b="0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Ақмола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570,9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514,2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</a:t>
                      </a:r>
                      <a:endParaRPr lang="kk-KZ" sz="1400" b="0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Оңтүстік</a:t>
                      </a:r>
                      <a:r>
                        <a:rPr lang="ru-RU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Қазақстан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3050,2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1326,5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899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noProof="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Барлығы:</a:t>
                      </a:r>
                      <a:endParaRPr lang="kk-KZ" sz="1400" b="1" noProof="0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0601" marR="5060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50601" marR="5060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14355,3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12891,0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6396" marR="6396" marT="639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6300192" y="1798945"/>
            <a:ext cx="266429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Оқулықты сатып алуды жеткіліксіз </a:t>
            </a:r>
            <a:r>
              <a:rPr lang="kk-KZ" sz="1600" dirty="0">
                <a:latin typeface="Arial" panose="020B0604020202020204" pitchFamily="34" charset="0"/>
                <a:cs typeface="Arial" panose="020B0604020202020204" pitchFamily="34" charset="0"/>
              </a:rPr>
              <a:t>мөлшерде </a:t>
            </a:r>
            <a:r>
              <a:rPr lang="kk-K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k-KZ" sz="1600" dirty="0">
                <a:latin typeface="Century Gothic" panose="020B0502020202020204" pitchFamily="34" charset="0"/>
              </a:rPr>
              <a:t>2374,5</a:t>
            </a:r>
            <a:r>
              <a:rPr lang="kk-K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600" dirty="0">
                <a:latin typeface="Arial" panose="020B0604020202020204" pitchFamily="34" charset="0"/>
                <a:cs typeface="Arial" panose="020B0604020202020204" pitchFamily="34" charset="0"/>
              </a:rPr>
              <a:t>млн. теңгеге) қаржыландыру </a:t>
            </a:r>
            <a:r>
              <a:rPr lang="kk-K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–мектептерді оқу әдебиетімен толық қамтамасыз етпеудің басты себебі</a:t>
            </a:r>
            <a:endParaRPr lang="kk-K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74904" y="6448251"/>
            <a:ext cx="2133600" cy="365125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6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5305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856984" cy="864096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kk-KZ" sz="2400" dirty="0" smtClean="0">
                <a:solidFill>
                  <a:srgbClr val="C0504D">
                    <a:lumMod val="50000"/>
                  </a:srgbClr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Жүйе мәселелері</a:t>
            </a:r>
            <a:endParaRPr lang="kk-KZ" sz="2400" dirty="0">
              <a:solidFill>
                <a:srgbClr val="C0504D">
                  <a:lumMod val="50000"/>
                </a:srgbClr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187624" y="1996604"/>
            <a:ext cx="2232248" cy="18722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Тиісті біліктілікке ие авторлар мен сарапшылардың тапшылығы</a:t>
            </a:r>
            <a:endParaRPr lang="kk-KZ" sz="1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855320" y="1971080"/>
            <a:ext cx="2357035" cy="18722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Мектептерге арналған оқу әдебиеті авторларының қартаюы</a:t>
            </a:r>
            <a:endParaRPr lang="kk-KZ" sz="1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115616" y="1647044"/>
            <a:ext cx="648072" cy="64807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1.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515012" y="1785447"/>
            <a:ext cx="648072" cy="64807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2.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Выгнутая вверх стрелка 16"/>
          <p:cNvSpPr/>
          <p:nvPr/>
        </p:nvSpPr>
        <p:spPr>
          <a:xfrm>
            <a:off x="1763688" y="1196753"/>
            <a:ext cx="3767596" cy="588694"/>
          </a:xfrm>
          <a:prstGeom prst="curvedDownArrow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4554994"/>
            <a:ext cx="7992888" cy="1477328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Шешім: 2014 жылы Оқу материалдарын әзірлеу жөніндегі халықаралық 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ассоциациясының (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MATSDA) қатысуымен авторлар мен сарапшылар екі рет оқытудан өтті.</a:t>
            </a:r>
          </a:p>
          <a:p>
            <a:pPr algn="just"/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Оқу әдебиетінің сарапшылары кезең-кезеңмен сертификаттаудан өтетін болады</a:t>
            </a:r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4954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6655"/>
            <a:ext cx="6804891" cy="854219"/>
          </a:xfrm>
        </p:spPr>
        <p:txBody>
          <a:bodyPr>
            <a:normAutofit/>
          </a:bodyPr>
          <a:lstStyle/>
          <a:p>
            <a:r>
              <a:rPr lang="kk-KZ" sz="24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Оқулық сараптамасының сапасын арттыру мақсатында:</a:t>
            </a:r>
            <a:endParaRPr lang="kk-KZ" sz="24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985"/>
          <a:stretch/>
        </p:blipFill>
        <p:spPr>
          <a:xfrm>
            <a:off x="6728937" y="4509120"/>
            <a:ext cx="2016224" cy="175490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92914" y="1772816"/>
            <a:ext cx="1852247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Бұның барлығы Оқулықтарды әзірлеу, сараптамадан және сынақтан өткізу Қағидасында қарастырылған</a:t>
            </a:r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74904" y="6448251"/>
            <a:ext cx="2133600" cy="365125"/>
          </a:xfrm>
        </p:spPr>
        <p:txBody>
          <a:bodyPr/>
          <a:lstStyle/>
          <a:p>
            <a:r>
              <a:rPr lang="kk-KZ" b="1" dirty="0" smtClean="0"/>
              <a:t>8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82916559"/>
              </p:ext>
            </p:extLst>
          </p:nvPr>
        </p:nvGraphicFramePr>
        <p:xfrm>
          <a:off x="251520" y="1484782"/>
          <a:ext cx="5688632" cy="45432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88632"/>
              </a:tblGrid>
              <a:tr h="8640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aseline="0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Үш деңгейлі сараптама көзделген: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ғылыми,</a:t>
                      </a:r>
                      <a:r>
                        <a:rPr lang="kk-KZ" sz="1800" baseline="0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педагогикалық  және қоғамдық</a:t>
                      </a:r>
                      <a:endParaRPr lang="kk-KZ" sz="18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61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</a:t>
                      </a:r>
                      <a:r>
                        <a:rPr lang="kk-KZ" sz="1800" baseline="0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800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басылымдарына қойылатын жаңа талаптар және оқулықты бағалаудың нақты критерийлері бекітілді</a:t>
                      </a:r>
                      <a:endParaRPr lang="kk-KZ" sz="18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Қосымша</a:t>
                      </a:r>
                      <a:r>
                        <a:rPr lang="kk-KZ" sz="1800" baseline="0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 пәндік комиссия құрылды</a:t>
                      </a:r>
                      <a:endParaRPr lang="kk-KZ" sz="18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56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kern="120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Сараптама, сынақ және </a:t>
                      </a:r>
                      <a:r>
                        <a:rPr lang="kk-KZ" sz="1800" kern="1200" baseline="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мониторингтен </a:t>
                      </a:r>
                      <a:r>
                        <a:rPr lang="kk-KZ" sz="1800" kern="120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өткізудің мерзімдері мен </a:t>
                      </a:r>
                      <a:r>
                        <a:rPr lang="kk-KZ" sz="1800" kern="1200" baseline="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рәсімдік нормалары </a:t>
                      </a:r>
                      <a:r>
                        <a:rPr lang="kk-KZ" sz="1800" kern="1200" baseline="0" noProof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регламенттелді</a:t>
                      </a:r>
                      <a:endParaRPr lang="kk-KZ" sz="18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5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Республикалық комиссия оқу басылымдарын Тізбеден алып тастау жөнінде шешім қабылдау құзыретіне ие болды</a:t>
                      </a:r>
                      <a:endParaRPr lang="kk-KZ" sz="18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6" name="Прямая соединительная линия 15"/>
          <p:cNvCxnSpPr/>
          <p:nvPr/>
        </p:nvCxnSpPr>
        <p:spPr>
          <a:xfrm>
            <a:off x="5940152" y="1916832"/>
            <a:ext cx="952762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940152" y="2852936"/>
            <a:ext cx="9527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5940152" y="3284984"/>
            <a:ext cx="952762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5940152" y="3861048"/>
            <a:ext cx="952762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5940152" y="4081140"/>
            <a:ext cx="1080120" cy="1508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39189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974904" y="6419853"/>
            <a:ext cx="2133600" cy="393523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ru-RU" altLang="ru-RU" sz="1200" smtClean="0">
                <a:solidFill>
                  <a:srgbClr val="FFFFFF"/>
                </a:solidFill>
                <a:latin typeface="Tw Cen MT" pitchFamily="34" charset="0"/>
              </a:rPr>
              <a:t> </a:t>
            </a:r>
            <a:endParaRPr lang="en-US" altLang="ru-RU" sz="1200" smtClean="0">
              <a:solidFill>
                <a:srgbClr val="FFFFFF"/>
              </a:solidFill>
              <a:latin typeface="Tw Cen M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8505" y="6157916"/>
            <a:ext cx="859008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chemeClr val="accent1">
                  <a:lumMod val="50000"/>
                </a:schemeClr>
              </a:buClr>
              <a:defRPr/>
            </a:pPr>
            <a:r>
              <a:rPr lang="ru-RU" sz="1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/>
              <a:t> </a:t>
            </a:r>
          </a:p>
          <a:p>
            <a:pPr marL="628650" indent="-285750">
              <a:buClr>
                <a:schemeClr val="accent1">
                  <a:lumMod val="50000"/>
                </a:schemeClr>
              </a:buClr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Номер слайда 1"/>
          <p:cNvSpPr txBox="1">
            <a:spLocks/>
          </p:cNvSpPr>
          <p:nvPr/>
        </p:nvSpPr>
        <p:spPr>
          <a:xfrm>
            <a:off x="6974904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800" kern="12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b="1" dirty="0" smtClean="0"/>
              <a:t>9</a:t>
            </a:r>
            <a:endParaRPr lang="ru-RU" b="1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29841" y="116632"/>
            <a:ext cx="8153400" cy="990601"/>
          </a:xfrm>
        </p:spPr>
        <p:txBody>
          <a:bodyPr>
            <a:normAutofit/>
          </a:bodyPr>
          <a:lstStyle/>
          <a:p>
            <a:pPr algn="ctr" eaLnBrk="1" hangingPunct="1"/>
            <a:r>
              <a:rPr lang="kk-KZ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Оқулыққа қойылатын жаңа талаптар</a:t>
            </a:r>
            <a:endParaRPr lang="kk-KZ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5896" y="1087438"/>
            <a:ext cx="8610600" cy="14773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k-KZ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Тұжырымдамалық негіздер:</a:t>
            </a:r>
          </a:p>
          <a:p>
            <a:pPr marL="631825" indent="-268288"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kk-K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түйінді дағдыларды, атап айтқанда, зерттеу, сын тұрғысынан ойлау, білімді шығармашылықпен қолдану, проблемаларды </a:t>
            </a:r>
            <a:r>
              <a:rPr lang="kk-KZ" sz="1500" dirty="0">
                <a:latin typeface="Arial" panose="020B0604020202020204" pitchFamily="34" charset="0"/>
                <a:cs typeface="Arial" panose="020B0604020202020204" pitchFamily="34" charset="0"/>
              </a:rPr>
              <a:t>шешу дағдыларын дамыту</a:t>
            </a:r>
            <a:endParaRPr lang="kk-KZ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1825" indent="-268288"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kk-K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жеке тұлғаға бағытталған көзқарас</a:t>
            </a:r>
          </a:p>
          <a:p>
            <a:pPr marL="631825" indent="-268288"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kk-K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жүй</a:t>
            </a:r>
            <a:r>
              <a:rPr lang="kk-KZ" sz="15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kk-K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лік көзқарас</a:t>
            </a:r>
          </a:p>
          <a:p>
            <a:pPr marL="631825" indent="-268288"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kk-K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құндылықтар, </a:t>
            </a:r>
            <a:r>
              <a:rPr lang="kk-KZ" sz="1500" dirty="0">
                <a:latin typeface="Arial" panose="020B0604020202020204" pitchFamily="34" charset="0"/>
                <a:cs typeface="Arial" panose="020B0604020202020204" pitchFamily="34" charset="0"/>
              </a:rPr>
              <a:t>педагогикалық </a:t>
            </a:r>
            <a:r>
              <a:rPr lang="kk-K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ұстанымдар, дағды дамыту мен тәрбиеге басымдық</a:t>
            </a:r>
            <a:endParaRPr lang="kk-KZ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2708920"/>
            <a:ext cx="8179777" cy="378565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chemeClr val="accent1">
                  <a:lumMod val="50000"/>
                </a:schemeClr>
              </a:buClr>
              <a:defRPr/>
            </a:pPr>
            <a:r>
              <a:rPr lang="kk-KZ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Құрылымына қойылатын талаптар:</a:t>
            </a:r>
          </a:p>
          <a:p>
            <a:pPr marL="631825" indent="-360363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kk-K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белгіленген формат</a:t>
            </a:r>
          </a:p>
          <a:p>
            <a:pPr marL="631825" indent="-360363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kk-K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модульді ұстаным</a:t>
            </a:r>
          </a:p>
          <a:p>
            <a:pPr marL="631825" indent="-360363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kk-K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мәтінді саралау</a:t>
            </a:r>
          </a:p>
          <a:p>
            <a:pPr marL="631825" indent="-360363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kk-K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оқыту мақсаттары </a:t>
            </a:r>
            <a:r>
              <a:rPr lang="kk-KZ" sz="1500" dirty="0">
                <a:latin typeface="Arial" panose="020B0604020202020204" pitchFamily="34" charset="0"/>
                <a:cs typeface="Arial" panose="020B0604020202020204" pitchFamily="34" charset="0"/>
              </a:rPr>
              <a:t>(білім-түсінік- қолданыс-талдау-жинақтау) </a:t>
            </a:r>
            <a:r>
              <a:rPr lang="kk-K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таксономиясына сай деңгейлік тапсырмалар мен жаттығулар</a:t>
            </a:r>
          </a:p>
          <a:p>
            <a:pPr marL="631825" indent="-360363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kk-K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оқыту нәтижелерін өздігінен бағалауға арналған диагностика </a:t>
            </a:r>
          </a:p>
          <a:p>
            <a:pPr marL="631825" indent="-360363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kk-K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нақты оқыту тапсырмаларын орындауға бағытталған иллюстрациялар және фотосуреттермен безендіру</a:t>
            </a:r>
          </a:p>
          <a:p>
            <a:pPr>
              <a:buClr>
                <a:schemeClr val="accent1">
                  <a:lumMod val="50000"/>
                </a:schemeClr>
              </a:buClr>
              <a:defRPr/>
            </a:pPr>
            <a:endParaRPr lang="kk-KZ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1">
                  <a:lumMod val="50000"/>
                </a:schemeClr>
              </a:buClr>
              <a:defRPr/>
            </a:pPr>
            <a:r>
              <a:rPr lang="kk-KZ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Мазмұнына қойылатын </a:t>
            </a:r>
            <a:r>
              <a:rPr lang="kk-KZ" sz="1500" b="1" dirty="0">
                <a:latin typeface="Arial" panose="020B0604020202020204" pitchFamily="34" charset="0"/>
                <a:cs typeface="Arial" panose="020B0604020202020204" pitchFamily="34" charset="0"/>
              </a:rPr>
              <a:t>талаптар:</a:t>
            </a:r>
            <a:endParaRPr lang="kk-KZ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1463" indent="360363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kk-K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ғылымилылық</a:t>
            </a:r>
          </a:p>
          <a:p>
            <a:pPr marL="271463" indent="360363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kk-K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мазмұнның проблемалы сипаты</a:t>
            </a:r>
          </a:p>
          <a:p>
            <a:pPr marL="271463" indent="360363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kk-K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жас ерекшелігін ескеру</a:t>
            </a:r>
          </a:p>
          <a:p>
            <a:pPr marL="271463" indent="360363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kk-K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тәжірибеге бағытталғандық (функционалды сауаттылықты дамыту)</a:t>
            </a:r>
          </a:p>
          <a:p>
            <a:pPr marL="271463" indent="360363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kk-K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пәнаралық және </a:t>
            </a:r>
            <a:r>
              <a:rPr lang="kk-KZ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пәнішілік</a:t>
            </a:r>
            <a:r>
              <a:rPr lang="kk-K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байланыс</a:t>
            </a:r>
          </a:p>
        </p:txBody>
      </p:sp>
    </p:spTree>
    <p:extLst>
      <p:ext uri="{BB962C8B-B14F-4D97-AF65-F5344CB8AC3E}">
        <p14:creationId xmlns="" xmlns:p14="http://schemas.microsoft.com/office/powerpoint/2010/main" val="1925545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тақырыбы">
  <a:themeElements>
    <a:clrScheme name="Стандартты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ты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т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2248</TotalTime>
  <Words>1245</Words>
  <Application>Microsoft Office PowerPoint</Application>
  <PresentationFormat>Экран (4:3)</PresentationFormat>
  <Paragraphs>408</Paragraphs>
  <Slides>18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Тема Office</vt:lpstr>
      <vt:lpstr>1_Тема Office</vt:lpstr>
      <vt:lpstr>2_Тема Office</vt:lpstr>
      <vt:lpstr>3_Тема Office</vt:lpstr>
      <vt:lpstr> Оқулықтардың сапасы және жалпы орта, техникалық және кәсіптік білім беру ұйымдарын оқулықтармен  қамтамасыз ету туралы  </vt:lpstr>
      <vt:lpstr>Слайд 2</vt:lpstr>
      <vt:lpstr>Слайд 3</vt:lpstr>
      <vt:lpstr>Слайд 4</vt:lpstr>
      <vt:lpstr>Слайд 5</vt:lpstr>
      <vt:lpstr>Жергілікті атқарушы органдардың оқулық қажеттілігін жоспарлаудағы осал жұмысының мәселесін шешу керек</vt:lpstr>
      <vt:lpstr>Жүйе мәселелері</vt:lpstr>
      <vt:lpstr>Оқулық сараптамасының сапасын арттыру мақсатында:</vt:lpstr>
      <vt:lpstr>Оқулыққа қойылатын жаңа талаптар</vt:lpstr>
      <vt:lpstr>Слайд 10</vt:lpstr>
      <vt:lpstr>Кітапханалар қорын толықтыру және жаңарту</vt:lpstr>
      <vt:lpstr>Слайд 12</vt:lpstr>
      <vt:lpstr>Слайд 13</vt:lpstr>
      <vt:lpstr>ТжКБ ұйымдарының оқу әдебиеттерімен  қамтамасыз етілуі  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Обеспечение учебниками школ  в 2014-2015 учебном году</dc:title>
  <dc:creator>Ерлан Шуланов</dc:creator>
  <cp:lastModifiedBy>hp</cp:lastModifiedBy>
  <cp:revision>466</cp:revision>
  <cp:lastPrinted>2015-05-16T12:50:51Z</cp:lastPrinted>
  <dcterms:created xsi:type="dcterms:W3CDTF">2014-09-23T06:42:10Z</dcterms:created>
  <dcterms:modified xsi:type="dcterms:W3CDTF">2015-05-18T02:28:14Z</dcterms:modified>
</cp:coreProperties>
</file>