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07D40-F604-4962-A246-E592FBF5CB5A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D7BA6D0-DDF2-4431-9CD4-0AE8847A8E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07D40-F604-4962-A246-E592FBF5CB5A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6D0-DDF2-4431-9CD4-0AE8847A8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07D40-F604-4962-A246-E592FBF5CB5A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6D0-DDF2-4431-9CD4-0AE8847A8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07D40-F604-4962-A246-E592FBF5CB5A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6D0-DDF2-4431-9CD4-0AE8847A8E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07D40-F604-4962-A246-E592FBF5CB5A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7BA6D0-DDF2-4431-9CD4-0AE8847A8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07D40-F604-4962-A246-E592FBF5CB5A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6D0-DDF2-4431-9CD4-0AE8847A8E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07D40-F604-4962-A246-E592FBF5CB5A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6D0-DDF2-4431-9CD4-0AE8847A8E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07D40-F604-4962-A246-E592FBF5CB5A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6D0-DDF2-4431-9CD4-0AE8847A8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07D40-F604-4962-A246-E592FBF5CB5A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6D0-DDF2-4431-9CD4-0AE8847A8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07D40-F604-4962-A246-E592FBF5CB5A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6D0-DDF2-4431-9CD4-0AE8847A8E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07D40-F604-4962-A246-E592FBF5CB5A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7BA6D0-DDF2-4431-9CD4-0AE8847A8E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C607D40-F604-4962-A246-E592FBF5CB5A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D7BA6D0-DDF2-4431-9CD4-0AE8847A8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3143248"/>
            <a:ext cx="7406640" cy="3143272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«О внесении изменений и дополнений в некоторые законодательные акты Республики Казахстан по вопросам создания национального превентивного механизма, направленного на предупреждение пыток и других жестоких, бесчеловечных или унижающих достоинство видов обращения и наказания»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229600" cy="147002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ПРОЕКТ ЗАКОНА РЕСПУБЛИКИ КАЗАХСТАН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Цели разработки законопроекта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/>
              <a:t>Создание системы регулярных посещений </a:t>
            </a:r>
            <a:r>
              <a:rPr lang="kk-KZ" sz="2000" dirty="0" smtClean="0"/>
              <a:t>исправительных </a:t>
            </a:r>
            <a:r>
              <a:rPr lang="ru-RU" sz="2000" dirty="0" smtClean="0"/>
              <a:t>учреждений, следственных изоляторов и иных специализированных учреждений Уполномоченным по правам человека, общественными наблюдательными комиссиями и общественными объединениями (национальный превентивный механизм) с целью предупреждения пыток и других жестоких, бесчеловечных или унижающих достоинство видов обращения и наказания в местах лишения свободы.</a:t>
            </a:r>
          </a:p>
          <a:p>
            <a:pPr algn="just"/>
            <a:r>
              <a:rPr lang="ru-RU" sz="2000" dirty="0" smtClean="0"/>
              <a:t>совершенствование общественного контроля в </a:t>
            </a:r>
            <a:r>
              <a:rPr lang="kk-KZ" sz="2000" dirty="0" smtClean="0"/>
              <a:t>исправительных </a:t>
            </a:r>
            <a:r>
              <a:rPr lang="ru-RU" sz="2000" dirty="0" smtClean="0"/>
              <a:t>учреждениях и следственных изоляторах путем введения национального превентивного механизма.</a:t>
            </a:r>
          </a:p>
          <a:p>
            <a:pPr algn="just"/>
            <a:r>
              <a:rPr lang="ru-RU" sz="2000" dirty="0" smtClean="0"/>
              <a:t>создание систем</a:t>
            </a:r>
            <a:r>
              <a:rPr lang="kk-KZ" sz="2000" dirty="0" smtClean="0"/>
              <a:t>ы</a:t>
            </a:r>
            <a:r>
              <a:rPr lang="ru-RU" sz="2000" dirty="0" smtClean="0"/>
              <a:t> защиты и охраны здоровья лиц, находящихся в местах лишения свободы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Arial" charset="0"/>
              </a:rPr>
              <a:t>Изменения и дополнения в НПА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kk-KZ" sz="1600" dirty="0" smtClean="0">
                <a:latin typeface="Calibri" pitchFamily="34" charset="0"/>
              </a:rPr>
              <a:t>Уголовно-процессуальный кодекс Республики Казахстан от 13 декабря 1997 года</a:t>
            </a:r>
          </a:p>
          <a:p>
            <a:pPr algn="just"/>
            <a:r>
              <a:rPr lang="kk-KZ" sz="1600" dirty="0" smtClean="0">
                <a:latin typeface="Calibri" pitchFamily="34" charset="0"/>
              </a:rPr>
              <a:t>Уголовно-исполнительный кодекс Республики Казахстан от 13 декабря 1997 года </a:t>
            </a:r>
          </a:p>
          <a:p>
            <a:pPr algn="just"/>
            <a:r>
              <a:rPr lang="kk-KZ" sz="1600" dirty="0" smtClean="0">
                <a:latin typeface="Calibri" pitchFamily="34" charset="0"/>
              </a:rPr>
              <a:t>Кодекс Республики Казахстан от 30 января 2001 года «Об административных правонарушениях»</a:t>
            </a:r>
          </a:p>
          <a:p>
            <a:pPr algn="just"/>
            <a:r>
              <a:rPr lang="ru-RU" sz="1600" dirty="0" smtClean="0">
                <a:latin typeface="Calibri" pitchFamily="34" charset="0"/>
              </a:rPr>
              <a:t>Закон Республики Казахстан от 7 апреля 1995 года «О принудительном лечении больных алкоголизмом, наркоманией и токсикоманией»</a:t>
            </a:r>
          </a:p>
          <a:p>
            <a:pPr algn="just"/>
            <a:r>
              <a:rPr lang="ru-RU" sz="1600" dirty="0" smtClean="0">
                <a:latin typeface="Calibri" pitchFamily="34" charset="0"/>
              </a:rPr>
              <a:t>Закон Республики Казахстан от 30 марта 1999 года «О порядке и условиях содержания лиц в специальных учреждениях, обеспечивающих временную изоляцию от общества»</a:t>
            </a:r>
          </a:p>
          <a:p>
            <a:pPr algn="just"/>
            <a:r>
              <a:rPr lang="ru-RU" sz="1600" dirty="0" smtClean="0">
                <a:latin typeface="Calibri" pitchFamily="34" charset="0"/>
              </a:rPr>
              <a:t>Закон Республики Казахстан от 9 июля 2004 года «О профилактике правонарушений среди несовершеннолетних и предупреждении детской безнадзорности и беспризорности»</a:t>
            </a:r>
          </a:p>
          <a:p>
            <a:pPr algn="just"/>
            <a:r>
              <a:rPr lang="kk-KZ" sz="1600" dirty="0" smtClean="0">
                <a:latin typeface="Calibri" pitchFamily="34" charset="0"/>
              </a:rPr>
              <a:t> </a:t>
            </a:r>
            <a:r>
              <a:rPr lang="ru-RU" sz="1600" dirty="0" smtClean="0">
                <a:latin typeface="Calibri" pitchFamily="34" charset="0"/>
              </a:rPr>
              <a:t>Закон Республики Казахстан от 18 марта 2002 года</a:t>
            </a:r>
            <a:r>
              <a:rPr lang="kk-KZ" sz="1600" dirty="0" smtClean="0">
                <a:latin typeface="Calibri" pitchFamily="34" charset="0"/>
              </a:rPr>
              <a:t> «</a:t>
            </a:r>
            <a:r>
              <a:rPr lang="ru-RU" sz="1600" dirty="0" smtClean="0">
                <a:latin typeface="Calibri" pitchFamily="34" charset="0"/>
              </a:rPr>
              <a:t>Об органах юстиции</a:t>
            </a:r>
            <a:r>
              <a:rPr lang="kk-KZ" sz="1600" dirty="0" smtClean="0">
                <a:latin typeface="Calibri" pitchFamily="34" charset="0"/>
              </a:rPr>
              <a:t>»</a:t>
            </a:r>
          </a:p>
          <a:p>
            <a:pPr algn="just"/>
            <a:endParaRPr lang="ru-RU" sz="1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214678" y="428604"/>
            <a:ext cx="3500462" cy="10715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Участники НПМ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3000364" y="1500174"/>
            <a:ext cx="164307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464049" y="1964521"/>
            <a:ext cx="92948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214942" y="1500174"/>
            <a:ext cx="171451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071538" y="2428868"/>
            <a:ext cx="2214578" cy="14287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Уполномоченный по правам человека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786182" y="2428868"/>
            <a:ext cx="2286016" cy="14287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Члены общественных наблюдательных комиссий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715140" y="2357430"/>
            <a:ext cx="2214578" cy="15001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Члены общественных организаций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214414" y="5143512"/>
            <a:ext cx="6929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НПМ – национальный </a:t>
            </a:r>
            <a:r>
              <a:rPr lang="ru-RU" sz="2000" i="1" dirty="0"/>
              <a:t>превентивный механизм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Механизм регулярных посещений (НПМ)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1643050"/>
            <a:ext cx="171451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Члены общественных объединений (техническое задание</a:t>
            </a:r>
            <a:r>
              <a:rPr lang="ru-RU" sz="1200" dirty="0" smtClean="0"/>
              <a:t>)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3071810"/>
            <a:ext cx="1857388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Посещают учреждения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3214686"/>
            <a:ext cx="1714512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Члены общественных наблюдательных комиссий </a:t>
            </a:r>
            <a:endParaRPr 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71538" y="4572008"/>
            <a:ext cx="171451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Уполномоченный по правам человека</a:t>
            </a:r>
            <a:endParaRPr lang="ru-RU" sz="1100" dirty="0"/>
          </a:p>
        </p:txBody>
      </p:sp>
      <p:cxnSp>
        <p:nvCxnSpPr>
          <p:cNvPr id="12" name="Прямая со стрелкой 11"/>
          <p:cNvCxnSpPr>
            <a:stCxn id="6" idx="3"/>
            <a:endCxn id="8" idx="1"/>
          </p:cNvCxnSpPr>
          <p:nvPr/>
        </p:nvCxnSpPr>
        <p:spPr>
          <a:xfrm>
            <a:off x="2786050" y="2071678"/>
            <a:ext cx="1643074" cy="13930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9" idx="3"/>
          </p:cNvCxnSpPr>
          <p:nvPr/>
        </p:nvCxnSpPr>
        <p:spPr>
          <a:xfrm flipV="1">
            <a:off x="2786050" y="3573465"/>
            <a:ext cx="1571636" cy="341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786050" y="3643314"/>
            <a:ext cx="1643074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8" idx="3"/>
            <a:endCxn id="20" idx="1"/>
          </p:cNvCxnSpPr>
          <p:nvPr/>
        </p:nvCxnSpPr>
        <p:spPr>
          <a:xfrm flipV="1">
            <a:off x="6286512" y="1893083"/>
            <a:ext cx="1143008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7429520" y="1500174"/>
            <a:ext cx="1500198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Предложения по совершенствованию законодательства</a:t>
            </a:r>
            <a:endParaRPr lang="ru-RU" sz="1100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 rot="16200000" flipH="1">
            <a:off x="6072198" y="3786190"/>
            <a:ext cx="142876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7358082" y="4714884"/>
            <a:ext cx="1571636" cy="10001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Рекомендации по улучшению обращения с лицами </a:t>
            </a:r>
            <a:endParaRPr lang="ru-RU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latin typeface="Calibri" pitchFamily="34" charset="0"/>
              </a:rPr>
              <a:t> Требования к участникам НПМ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40108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Участники </a:t>
            </a:r>
            <a:r>
              <a:rPr lang="ru-RU" dirty="0" smtClean="0"/>
              <a:t>НПМ </a:t>
            </a:r>
            <a:r>
              <a:rPr lang="ru-RU" dirty="0" smtClean="0"/>
              <a:t>– </a:t>
            </a:r>
            <a:r>
              <a:rPr lang="kk-KZ" dirty="0" smtClean="0"/>
              <a:t>это</a:t>
            </a:r>
            <a:r>
              <a:rPr lang="en-US" dirty="0" smtClean="0"/>
              <a:t> </a:t>
            </a:r>
            <a:r>
              <a:rPr lang="ru-RU" dirty="0" err="1" smtClean="0"/>
              <a:t>совершеннолетн</a:t>
            </a:r>
            <a:r>
              <a:rPr lang="kk-KZ" dirty="0" smtClean="0"/>
              <a:t>ие </a:t>
            </a:r>
            <a:r>
              <a:rPr lang="ru-RU" dirty="0" smtClean="0"/>
              <a:t>граждане </a:t>
            </a:r>
            <a:r>
              <a:rPr lang="ru-RU" dirty="0" smtClean="0"/>
              <a:t>РК</a:t>
            </a:r>
          </a:p>
          <a:p>
            <a:pPr>
              <a:buNone/>
            </a:pPr>
            <a:r>
              <a:rPr lang="ru-RU" dirty="0" smtClean="0"/>
              <a:t>     Участниками </a:t>
            </a:r>
            <a:r>
              <a:rPr lang="ru-RU" dirty="0" smtClean="0"/>
              <a:t>НПМ не могут быть:</a:t>
            </a:r>
          </a:p>
          <a:p>
            <a:pPr algn="just"/>
            <a:r>
              <a:rPr lang="ru-RU" dirty="0" smtClean="0"/>
              <a:t> </a:t>
            </a:r>
            <a:r>
              <a:rPr lang="ru-RU" dirty="0" smtClean="0"/>
              <a:t>лица, имеющие непогашенную или не снятую судимость;</a:t>
            </a:r>
          </a:p>
          <a:p>
            <a:pPr algn="just"/>
            <a:r>
              <a:rPr lang="ru-RU" dirty="0" smtClean="0"/>
              <a:t>лица, подозреваемые или обвиняемые в совершении преступлений;</a:t>
            </a:r>
          </a:p>
          <a:p>
            <a:pPr algn="just"/>
            <a:r>
              <a:rPr lang="ru-RU" dirty="0" smtClean="0"/>
              <a:t> лица, признанные судом недееспособными или ограниченно дееспособными;</a:t>
            </a:r>
          </a:p>
          <a:p>
            <a:pPr algn="just"/>
            <a:r>
              <a:rPr lang="ru-RU" dirty="0" smtClean="0"/>
              <a:t>сотрудники правоохранительных органов</a:t>
            </a:r>
            <a:r>
              <a:rPr lang="kk-KZ" dirty="0" smtClean="0"/>
              <a:t> и государственные служащие</a:t>
            </a:r>
          </a:p>
          <a:p>
            <a:pPr algn="just"/>
            <a:endParaRPr lang="ru-RU" b="1" dirty="0" smtClean="0"/>
          </a:p>
          <a:p>
            <a:pPr algn="just">
              <a:buNone/>
            </a:pPr>
            <a:r>
              <a:rPr lang="en-US" sz="2400" b="1" dirty="0" smtClean="0"/>
              <a:t>     </a:t>
            </a:r>
            <a:r>
              <a:rPr lang="ru-RU" sz="2400" b="1" dirty="0" smtClean="0"/>
              <a:t>По </a:t>
            </a:r>
            <a:r>
              <a:rPr lang="ru-RU" sz="2400" b="1" dirty="0" smtClean="0"/>
              <a:t>итогам посещений участники НПМ вносят в заинтересованные государственные органы предложения по совершенствованию законодательства и рекомендации о принятии практических мер по улучшению обращения с лицами, находящимися в соответствующих </a:t>
            </a:r>
            <a:r>
              <a:rPr lang="ru-RU" sz="2400" b="1" dirty="0" smtClean="0"/>
              <a:t>учреждениях</a:t>
            </a:r>
            <a:endParaRPr lang="ru-RU" sz="2400" b="1" dirty="0" smtClean="0"/>
          </a:p>
          <a:p>
            <a:pPr algn="ctr"/>
            <a:endParaRPr lang="ru-RU" sz="2400" b="1" dirty="0" smtClean="0">
              <a:solidFill>
                <a:srgbClr val="006666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785794"/>
            <a:ext cx="7772400" cy="56040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Права участников НПМ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8501122" cy="5572164"/>
          </a:xfrm>
        </p:spPr>
        <p:txBody>
          <a:bodyPr>
            <a:normAutofit fontScale="92500" lnSpcReduction="20000"/>
          </a:bodyPr>
          <a:lstStyle/>
          <a:p>
            <a:pPr marL="342900" indent="-342900"/>
            <a:endParaRPr lang="kk-KZ" sz="1100" dirty="0" smtClean="0"/>
          </a:p>
          <a:p>
            <a:pPr marL="342900" indent="-342900"/>
            <a:r>
              <a:rPr lang="kk-KZ" sz="2200" dirty="0" smtClean="0"/>
              <a:t>получать любую информации о количестве лиц, содержащихся в специальных учреждениях, количестве специальных учреждений</a:t>
            </a:r>
          </a:p>
          <a:p>
            <a:pPr marL="342900" indent="-342900"/>
            <a:r>
              <a:rPr lang="kk-KZ" sz="2200" dirty="0" smtClean="0"/>
              <a:t>доступ к любой информации, касающейся обращения с лицами, содержащимися в специальных учреждениях</a:t>
            </a:r>
          </a:p>
          <a:p>
            <a:pPr marL="342900" indent="-342900"/>
            <a:r>
              <a:rPr lang="kk-KZ" sz="2200" dirty="0" smtClean="0"/>
              <a:t>посещать любые специальные учреждения</a:t>
            </a:r>
          </a:p>
          <a:p>
            <a:pPr marL="342900" indent="-342900"/>
            <a:r>
              <a:rPr lang="kk-KZ" sz="2200" dirty="0" smtClean="0"/>
              <a:t>проводить частные беседы с лицами, содержащимися в специальных учреждениях, без свидетелей, лично, или, при необходимости, через переводчика, а также с любым другим лицом, которое может представить соответствующую информацию</a:t>
            </a:r>
          </a:p>
          <a:p>
            <a:pPr marL="342900" indent="-342900"/>
            <a:r>
              <a:rPr lang="kk-KZ" sz="2200" dirty="0" smtClean="0"/>
              <a:t>беспрепятственно выбирать места, которые они желают посетить, и лиц, с которыми они желают беседовать</a:t>
            </a:r>
          </a:p>
          <a:p>
            <a:pPr marL="342900" indent="-342900"/>
            <a:r>
              <a:rPr lang="kk-KZ" sz="2200" dirty="0" smtClean="0"/>
              <a:t>устанавливать контакты с Подкомитетом по предупреждению пыток Комитета ООН против пыток</a:t>
            </a:r>
          </a:p>
          <a:p>
            <a:pPr marL="342900" indent="-342900"/>
            <a:r>
              <a:rPr lang="ru-RU" sz="2200" dirty="0" smtClean="0"/>
              <a:t>принимать обращения и жалобы по вопросам применения к лицам, содержащимся в </a:t>
            </a:r>
            <a:r>
              <a:rPr lang="kk-KZ" sz="2200" dirty="0" smtClean="0"/>
              <a:t>специальных учреждениях, </a:t>
            </a:r>
            <a:r>
              <a:rPr lang="ru-RU" sz="2200" dirty="0" smtClean="0"/>
              <a:t>пыток и других жестоких, бесчеловечных или унижающих достоинство видов обращения и наказания, а также </a:t>
            </a:r>
            <a:r>
              <a:rPr lang="ru-RU" sz="2200" dirty="0" err="1" smtClean="0"/>
              <a:t>улучшени</a:t>
            </a:r>
            <a:r>
              <a:rPr lang="kk-KZ" sz="2200" dirty="0" smtClean="0"/>
              <a:t>я</a:t>
            </a:r>
            <a:r>
              <a:rPr lang="ru-RU" sz="2200" dirty="0" smtClean="0"/>
              <a:t> условий их содержания</a:t>
            </a:r>
            <a:endParaRPr lang="kk-KZ" sz="2200" dirty="0" smtClean="0"/>
          </a:p>
          <a:p>
            <a:pPr marL="342900" indent="-342900"/>
            <a:r>
              <a:rPr lang="ru-RU" sz="2200" dirty="0" smtClean="0"/>
              <a:t>взаимодействовать с другими участниками НПМ</a:t>
            </a:r>
            <a:endParaRPr lang="kk-KZ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solidFill>
                  <a:srgbClr val="008080"/>
                </a:solidFill>
              </a:rPr>
              <a:t>Финансирование НПМ </a:t>
            </a:r>
            <a:br>
              <a:rPr lang="kk-KZ" b="1" dirty="0" smtClean="0">
                <a:solidFill>
                  <a:srgbClr val="00808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в рамках социальных проектов по посещению членами общественных объединений, выигравших конкурсы на государственный социальный заказ</a:t>
            </a:r>
          </a:p>
          <a:p>
            <a:pPr algn="just">
              <a:buNone/>
            </a:pPr>
            <a:r>
              <a:rPr lang="ru-RU" sz="2400" i="1" dirty="0" smtClean="0"/>
              <a:t>         командировочные расходы, расходы по использованию средств связи и канцелярских товаров, а также работ экспертов по подготовке отчетов по итогам посещений, обработке собранных материалов, подготовка предложений и рекомендаций, информации для ежегодных отчетов Уполномоченного по правам человека</a:t>
            </a:r>
          </a:p>
          <a:p>
            <a:pPr algn="just">
              <a:buNone/>
            </a:pPr>
            <a:r>
              <a:rPr lang="ru-RU" sz="3300" b="1" dirty="0" smtClean="0"/>
              <a:t>Общая сумма социальных проектов: 200 млн. тенге в год</a:t>
            </a:r>
          </a:p>
          <a:p>
            <a:pPr algn="just">
              <a:buNone/>
            </a:pPr>
            <a:endParaRPr lang="ru-RU" sz="2400" i="1" dirty="0" smtClean="0"/>
          </a:p>
          <a:p>
            <a:pPr algn="just"/>
            <a:r>
              <a:rPr lang="ru-RU" dirty="0" smtClean="0"/>
              <a:t>в пределах бюджетной программы на деятельность Уполномоченного  по правам человека *</a:t>
            </a:r>
            <a:r>
              <a:rPr lang="ru-RU" i="1" dirty="0" smtClean="0"/>
              <a:t>общественные наблюдательные комиссии не финансируются, поскольку не обладают статусом юридических лиц </a:t>
            </a:r>
          </a:p>
          <a:p>
            <a:pPr algn="just"/>
            <a:endParaRPr lang="ru-RU" i="1" dirty="0" smtClean="0"/>
          </a:p>
          <a:p>
            <a:pPr algn="just">
              <a:buNone/>
            </a:pPr>
            <a:r>
              <a:rPr lang="ru-RU" b="1" dirty="0" smtClean="0"/>
              <a:t>Периодичность посещений:</a:t>
            </a:r>
            <a:r>
              <a:rPr lang="ru-RU" dirty="0" smtClean="0"/>
              <a:t> Уполномоченный по правам человека в соответствии с его компетенцией не ограничивается в количестве и сроках посещений. Другие участники НПМ посещают 451 соответствующих учреждений не менее двух раз в год, в количестве не более четырех человек. </a:t>
            </a:r>
          </a:p>
          <a:p>
            <a:pPr algn="just"/>
            <a:endParaRPr lang="ru-RU" b="1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650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ПРОЕКТ ЗАКОНА РЕСПУБЛИКИ КАЗАХСТАН</vt:lpstr>
      <vt:lpstr>Цели разработки законопроекта</vt:lpstr>
      <vt:lpstr>Изменения и дополнения в НПА</vt:lpstr>
      <vt:lpstr>Слайд 4</vt:lpstr>
      <vt:lpstr>Механизм регулярных посещений (НПМ)</vt:lpstr>
      <vt:lpstr> Требования к участникам НПМ</vt:lpstr>
      <vt:lpstr>Права участников НПМ </vt:lpstr>
      <vt:lpstr>Финансирование НПМ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aldabergenova.o</dc:creator>
  <cp:lastModifiedBy>aldabergenova.o</cp:lastModifiedBy>
  <cp:revision>11</cp:revision>
  <dcterms:created xsi:type="dcterms:W3CDTF">2012-03-27T03:38:25Z</dcterms:created>
  <dcterms:modified xsi:type="dcterms:W3CDTF">2012-03-27T05:27:06Z</dcterms:modified>
</cp:coreProperties>
</file>