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73" r:id="rId4"/>
    <p:sldId id="267" r:id="rId5"/>
    <p:sldId id="275" r:id="rId6"/>
    <p:sldId id="269" r:id="rId7"/>
    <p:sldId id="272" r:id="rId8"/>
    <p:sldId id="277" r:id="rId9"/>
  </p:sldIdLst>
  <p:sldSz cx="9144000" cy="6858000" type="screen4x3"/>
  <p:notesSz cx="6815138" cy="99441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DDDD"/>
    <a:srgbClr val="BDD7EE"/>
    <a:srgbClr val="D9F5FF"/>
    <a:srgbClr val="C1EFFF"/>
    <a:srgbClr val="B3EBFF"/>
    <a:srgbClr val="D9FFEA"/>
    <a:srgbClr val="FFC9C9"/>
    <a:srgbClr val="FFAFA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9" autoAdjust="0"/>
    <p:restoredTop sz="94638" autoAdjust="0"/>
  </p:normalViewPr>
  <p:slideViewPr>
    <p:cSldViewPr snapToGrid="0">
      <p:cViewPr>
        <p:scale>
          <a:sx n="80" d="100"/>
          <a:sy n="80" d="100"/>
        </p:scale>
        <p:origin x="-294" y="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226" cy="498316"/>
          </a:xfrm>
          <a:prstGeom prst="rect">
            <a:avLst/>
          </a:prstGeom>
        </p:spPr>
        <p:txBody>
          <a:bodyPr vert="horz" lIns="91732" tIns="45866" rIns="91732" bIns="4586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6" cy="498316"/>
          </a:xfrm>
          <a:prstGeom prst="rect">
            <a:avLst/>
          </a:prstGeom>
        </p:spPr>
        <p:txBody>
          <a:bodyPr vert="horz" lIns="91732" tIns="45866" rIns="91732" bIns="4586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758FD36-AD60-4BA2-8E2D-22420D9DBC9E}" type="datetimeFigureOut">
              <a:rPr lang="ru-RU"/>
              <a:pPr>
                <a:defRPr/>
              </a:pPr>
              <a:t>12.10.2015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32" tIns="45866" rIns="91732" bIns="45866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514" y="4786372"/>
            <a:ext cx="5452110" cy="3915113"/>
          </a:xfrm>
          <a:prstGeom prst="rect">
            <a:avLst/>
          </a:prstGeom>
        </p:spPr>
        <p:txBody>
          <a:bodyPr vert="horz" lIns="91732" tIns="45866" rIns="91732" bIns="45866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5785"/>
            <a:ext cx="2953226" cy="498316"/>
          </a:xfrm>
          <a:prstGeom prst="rect">
            <a:avLst/>
          </a:prstGeom>
        </p:spPr>
        <p:txBody>
          <a:bodyPr vert="horz" lIns="91732" tIns="45866" rIns="91732" bIns="4586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335" y="9445785"/>
            <a:ext cx="2953226" cy="498316"/>
          </a:xfrm>
          <a:prstGeom prst="rect">
            <a:avLst/>
          </a:prstGeom>
        </p:spPr>
        <p:txBody>
          <a:bodyPr vert="horz" lIns="91732" tIns="45866" rIns="91732" bIns="4586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F1F4C5D-E8E8-49BF-9E76-CA617B0135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3F8AE9F-DAAC-4498-90DE-D644C384E83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F1B49C-D3DB-490B-BD92-1C3FD0D00628}" type="slidenum">
              <a:rPr lang="ru-RU" alt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 altLang="ru-RU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84681C6-3F1F-4D49-A3F3-8C20828EBC9C}" type="slidenum">
              <a:rPr lang="ru-RU" alt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 altLang="ru-RU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A3FA5B8-2397-4083-BDBB-9E39F3CF0D91}" type="slidenum">
              <a:rPr lang="ru-RU" alt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 altLang="ru-RU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0A521B5-80A3-40EA-A35A-819D0689C2A6}" type="slidenum">
              <a:rPr lang="ru-RU" alt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 altLang="ru-RU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9488F14-918D-4C73-878A-148CF655812B}" type="slidenum">
              <a:rPr lang="ru-RU" alt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 altLang="ru-RU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1A424EC-2517-48D8-8EAC-0DCDFFD1A28D}" type="slidenum">
              <a:rPr lang="ru-RU" alt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 altLang="ru-RU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B0AAE1-24D0-4F7B-8B1C-4CC4EC92F0B0}" type="slidenum">
              <a:rPr lang="ru-RU" alt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 altLang="ru-RU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10EFF-3C88-4996-A9E5-B7400B811DF5}" type="datetime1">
              <a:rPr lang="ru-RU"/>
              <a:pPr>
                <a:defRPr/>
              </a:pPr>
              <a:t>12.10.2015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81B64-8C8E-46F4-BB71-DE3F9FFA5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49736-E61A-41CD-A956-4595ADF4B8E3}" type="datetime1">
              <a:rPr lang="ru-RU"/>
              <a:pPr>
                <a:defRPr/>
              </a:pPr>
              <a:t>12.10.2015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B3EA4-D8F0-4083-B7D9-104FBC1895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AF929-841B-45D6-B9E2-8BD9DA0E0DA5}" type="datetime1">
              <a:rPr lang="ru-RU"/>
              <a:pPr>
                <a:defRPr/>
              </a:pPr>
              <a:t>12.10.2015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9DC9D-0B1B-4C13-82AB-6EC9059116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A4434-2BC6-4E0D-B579-5D09B69B0E01}" type="datetime1">
              <a:rPr lang="ru-RU"/>
              <a:pPr>
                <a:defRPr/>
              </a:pPr>
              <a:t>12.10.2015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4B6D4-6A70-4553-9265-4C321F56F3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36AA6-9286-4065-A5DA-4A41CD58264C}" type="datetime1">
              <a:rPr lang="ru-RU"/>
              <a:pPr>
                <a:defRPr/>
              </a:pPr>
              <a:t>12.10.2015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BAB4D-D380-4243-A85F-944FFCE675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0C5AF-2D07-4C28-A173-67138542B2D8}" type="datetime1">
              <a:rPr lang="ru-RU"/>
              <a:pPr>
                <a:defRPr/>
              </a:pPr>
              <a:t>12.10.2015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A088F-0DAC-4E08-89A1-7CF5105B57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F18CA-CF86-419E-A562-E328086CBDAA}" type="datetime1">
              <a:rPr lang="ru-RU"/>
              <a:pPr>
                <a:defRPr/>
              </a:pPr>
              <a:t>12.10.2015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E66EB-A320-47CB-917E-2F0986780E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1D390-D674-42CE-AB36-D5C0B4AE9190}" type="datetime1">
              <a:rPr lang="ru-RU"/>
              <a:pPr>
                <a:defRPr/>
              </a:pPr>
              <a:t>12.10.2015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FA0AA-2FFC-4E50-BF8C-E5A54E1348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C9524-0203-4011-948F-DA6BDCF56EF0}" type="datetime1">
              <a:rPr lang="ru-RU"/>
              <a:pPr>
                <a:defRPr/>
              </a:pPr>
              <a:t>12.10.2015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43786-2DC2-4A6F-A679-4BEC4BF228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2A2DA-C766-4057-8777-0750FB55509E}" type="datetime1">
              <a:rPr lang="ru-RU"/>
              <a:pPr>
                <a:defRPr/>
              </a:pPr>
              <a:t>12.10.2015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73209-1459-41C0-B195-103F11C97A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A8D94-05A5-40F6-9BE8-72DE37D25668}" type="datetime1">
              <a:rPr lang="ru-RU"/>
              <a:pPr>
                <a:defRPr/>
              </a:pPr>
              <a:t>12.10.2015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77058-5EBB-4BC7-91DF-7305A34F62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2B54A2-79B7-4098-9562-35CF5A6DF623}" type="datetime1">
              <a:rPr lang="ru-RU"/>
              <a:pPr>
                <a:defRPr/>
              </a:pPr>
              <a:t>12.10.2015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1E2F4F-D9FE-48F4-9AF0-EB3842EDBC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7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84650" y="566738"/>
            <a:ext cx="823913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Box 13"/>
          <p:cNvSpPr txBox="1">
            <a:spLocks noChangeArrowheads="1"/>
          </p:cNvSpPr>
          <p:nvPr/>
        </p:nvSpPr>
        <p:spPr bwMode="auto">
          <a:xfrm>
            <a:off x="438150" y="2122488"/>
            <a:ext cx="8505825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altLang="ru-RU" sz="2800" b="1" dirty="0" smtClean="0">
                <a:latin typeface="Times New Roman" pitchFamily="18" charset="0"/>
                <a:cs typeface="Times New Roman" pitchFamily="18" charset="0"/>
              </a:rPr>
              <a:t>Қазақстан Республикасы</a:t>
            </a:r>
          </a:p>
          <a:p>
            <a:pPr algn="ctr"/>
            <a:r>
              <a:rPr lang="kk-KZ" altLang="ru-RU" sz="2800" b="1" dirty="0" smtClean="0">
                <a:latin typeface="Times New Roman" pitchFamily="18" charset="0"/>
                <a:cs typeface="Times New Roman" pitchFamily="18" charset="0"/>
              </a:rPr>
              <a:t> Ұлттық экономика министрлігі</a:t>
            </a:r>
          </a:p>
          <a:p>
            <a:pPr algn="ctr"/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sz="2800" b="1" dirty="0" err="1" smtClean="0">
                <a:latin typeface="Times New Roman" pitchFamily="18" charset="0"/>
                <a:cs typeface="Times New Roman" pitchFamily="18" charset="0"/>
              </a:rPr>
              <a:t>«Тұрғын үй құрылысына үлестік қатысу туралы</a:t>
            </a: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»,              </a:t>
            </a:r>
            <a:r>
              <a:rPr lang="ru-RU" altLang="ru-RU" sz="2800" b="1" dirty="0" err="1" smtClean="0">
                <a:latin typeface="Times New Roman" pitchFamily="18" charset="0"/>
                <a:cs typeface="Times New Roman" pitchFamily="18" charset="0"/>
              </a:rPr>
              <a:t>«Қазақстан Республикасының кейбір</a:t>
            </a: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 err="1" smtClean="0">
                <a:latin typeface="Times New Roman" pitchFamily="18" charset="0"/>
                <a:cs typeface="Times New Roman" pitchFamily="18" charset="0"/>
              </a:rPr>
              <a:t>заңнамалық актілеріне</a:t>
            </a: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 err="1" smtClean="0">
                <a:latin typeface="Times New Roman" pitchFamily="18" charset="0"/>
                <a:cs typeface="Times New Roman" pitchFamily="18" charset="0"/>
              </a:rPr>
              <a:t>тұрғын үй құрылысына үлестік қатысу мәселелері бойынша</a:t>
            </a: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 err="1" smtClean="0">
                <a:latin typeface="Times New Roman" pitchFamily="18" charset="0"/>
                <a:cs typeface="Times New Roman" pitchFamily="18" charset="0"/>
              </a:rPr>
              <a:t>өзгертулер </a:t>
            </a: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altLang="ru-RU" sz="2800" b="1" dirty="0" err="1" smtClean="0">
                <a:latin typeface="Times New Roman" pitchFamily="18" charset="0"/>
                <a:cs typeface="Times New Roman" pitchFamily="18" charset="0"/>
              </a:rPr>
              <a:t>толықтырулар енгізу</a:t>
            </a: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latin typeface="Calibri" pitchFamily="34" charset="0"/>
            </a:endParaRPr>
          </a:p>
        </p:txBody>
      </p:sp>
      <p:sp>
        <p:nvSpPr>
          <p:cNvPr id="2052" name="TextBox 14"/>
          <p:cNvSpPr txBox="1">
            <a:spLocks noChangeArrowheads="1"/>
          </p:cNvSpPr>
          <p:nvPr/>
        </p:nvSpPr>
        <p:spPr bwMode="auto">
          <a:xfrm>
            <a:off x="3886200" y="6086475"/>
            <a:ext cx="19818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Астана 2015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8416925" y="6489700"/>
            <a:ext cx="542925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chemeClr val="tx1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Стрелка вниз 31"/>
          <p:cNvSpPr/>
          <p:nvPr/>
        </p:nvSpPr>
        <p:spPr bwMode="auto">
          <a:xfrm>
            <a:off x="3419475" y="1365250"/>
            <a:ext cx="1984375" cy="2886075"/>
          </a:xfrm>
          <a:prstGeom prst="downArrow">
            <a:avLst>
              <a:gd name="adj1" fmla="val 50000"/>
              <a:gd name="adj2" fmla="val 333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Рисунок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225" y="23813"/>
            <a:ext cx="823913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8416925" y="6489700"/>
            <a:ext cx="542925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Прямоугольник 16"/>
          <p:cNvSpPr/>
          <p:nvPr/>
        </p:nvSpPr>
        <p:spPr bwMode="auto">
          <a:xfrm>
            <a:off x="903288" y="1435100"/>
            <a:ext cx="7643812" cy="53975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ҚҰРЫЛЫС САЛУШЫЛАР ҮШІН «ҚАТАҢ» БІЛІКТІЛІК ТАЛАПТАР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56"/>
          <p:cNvSpPr>
            <a:spLocks noChangeArrowheads="1"/>
          </p:cNvSpPr>
          <p:nvPr/>
        </p:nvSpPr>
        <p:spPr bwMode="auto">
          <a:xfrm>
            <a:off x="381000" y="4287838"/>
            <a:ext cx="8372475" cy="7232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ЗАҢ НОРМАЛАРЫН АЙНАЛЫП ӨТУ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инвестициялау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шарттарын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алдын-ала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шарттарды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жасасу</a:t>
            </a:r>
            <a:r>
              <a:rPr lang="ru-RU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ТҚК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құру және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т.б.)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17538" y="5748338"/>
            <a:ext cx="7991475" cy="468312"/>
          </a:xfrm>
          <a:prstGeom prst="rect">
            <a:avLst/>
          </a:prstGeom>
          <a:noFill/>
          <a:ln w="381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2010 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жылдан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бері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үлескерлердің ақшасын тартуға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тек 1 лицензия 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SolarA.kz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 ЖШС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Атырау 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 flipV="1">
            <a:off x="0" y="933450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Прямоугольник 68"/>
          <p:cNvSpPr/>
          <p:nvPr/>
        </p:nvSpPr>
        <p:spPr>
          <a:xfrm>
            <a:off x="1058863" y="90488"/>
            <a:ext cx="7812087" cy="5095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ҚОЛДАНЫСТАҒЫ ЗАҢНЫҢ КЕМШІЛІКТЕРІ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7" name="Прямоугольник 16"/>
          <p:cNvSpPr/>
          <p:nvPr/>
        </p:nvSpPr>
        <p:spPr bwMode="auto">
          <a:xfrm>
            <a:off x="896938" y="2219325"/>
            <a:ext cx="7643812" cy="53975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ҮЛЕСКЕРЛЕРДІҢ АҚШАЛАРЫН ТАРТУ ҮШІН ЕКІ КЕЗЕҢДІ ЛИЦЕНЗИЯЛАУ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16"/>
          <p:cNvSpPr/>
          <p:nvPr/>
        </p:nvSpPr>
        <p:spPr bwMode="auto">
          <a:xfrm>
            <a:off x="893763" y="2952750"/>
            <a:ext cx="7643812" cy="53975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ҮЛЕСКЕРЛЕРДІҢ ҚАРАЖАТЫ ҚҰРЫЛЫСТЫҢ АЯҚТАЛУЫНА ДЕЙІН ҚОЛДАНЫЛА АЛМАЙДЫ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22288" y="1436688"/>
            <a:ext cx="381000" cy="539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1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09588" y="2220913"/>
            <a:ext cx="381000" cy="539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2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9588" y="2957513"/>
            <a:ext cx="381000" cy="539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</a:t>
            </a:r>
          </a:p>
        </p:txBody>
      </p:sp>
      <p:sp>
        <p:nvSpPr>
          <p:cNvPr id="44" name="Равнобедренный треугольник 43"/>
          <p:cNvSpPr/>
          <p:nvPr/>
        </p:nvSpPr>
        <p:spPr>
          <a:xfrm>
            <a:off x="261938" y="5759450"/>
            <a:ext cx="700087" cy="487363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!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1757363" y="4084638"/>
            <a:ext cx="7007225" cy="7731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757363" y="1235075"/>
            <a:ext cx="7007225" cy="5588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4100" name="Рисунок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225" y="23813"/>
            <a:ext cx="823913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8" name="Прямая соединительная линия 67"/>
          <p:cNvCxnSpPr/>
          <p:nvPr/>
        </p:nvCxnSpPr>
        <p:spPr>
          <a:xfrm flipV="1">
            <a:off x="0" y="933450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Прямоугольник 68"/>
          <p:cNvSpPr/>
          <p:nvPr/>
        </p:nvSpPr>
        <p:spPr>
          <a:xfrm>
            <a:off x="1058863" y="90488"/>
            <a:ext cx="7812087" cy="5095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ҮЛЕСТІК ҚҰРЫЛЫСТЫҢ ХАЛЫҚАРАЛЫҚ ТӘЖІРИБЕСІ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103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8416925" y="6489700"/>
            <a:ext cx="542925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104" name="AutoShape 2" descr="&amp;acy;&amp;acy;&amp;Acy;&amp;bcy;&amp;bcy;&amp;acy;&amp;Icy;&amp;acy;&amp;Ncy;&amp;acy;&amp;Kcy;&amp;acy;&amp;Icy; &amp;acy;&amp;Pcy;&amp;acy;&amp;Ocy; &amp;acy;&amp;Zcy;&amp;acy;&amp;Acy;&amp;acy;&amp;Pcy;&amp;bcy;&amp;acy;&amp;Ocy;&amp;bcy;&amp;bcy; &amp;bcy;&amp;acy;&amp;Lcy;&amp;acy;&amp;Acy;&amp;acy;&amp;Gcy; &amp;bcy;&amp;acy;&amp;ZHcy;&amp;acy;&amp;Ncy;&amp;acy;&amp;Ocy;&amp;acy;&amp;Jcy; &amp;acy;&amp;Kcy;&amp;acy;&amp;Ocy;&amp;bcy;&amp;acy;&amp;IEcy;&amp;acy;&amp;Icy; 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4105" name="Picture 3" descr="C:\Users\1\Desktop\ЮК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1613" y="1844675"/>
            <a:ext cx="1439862" cy="958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106" name="Прямоугольник 11"/>
          <p:cNvSpPr>
            <a:spLocks noChangeArrowheads="1"/>
          </p:cNvSpPr>
          <p:nvPr/>
        </p:nvSpPr>
        <p:spPr bwMode="auto">
          <a:xfrm>
            <a:off x="1757363" y="1235075"/>
            <a:ext cx="7007225" cy="24622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 dirty="0" err="1" smtClean="0">
                <a:solidFill>
                  <a:srgbClr val="000000"/>
                </a:solidFill>
              </a:rPr>
              <a:t>Тұрғын үйге кепілдік</a:t>
            </a:r>
            <a:r>
              <a:rPr lang="ru-RU" sz="1400" b="1" dirty="0" smtClean="0">
                <a:solidFill>
                  <a:srgbClr val="000000"/>
                </a:solidFill>
              </a:rPr>
              <a:t> беру </a:t>
            </a:r>
            <a:r>
              <a:rPr lang="ru-RU" sz="1400" b="1" dirty="0" err="1" smtClean="0">
                <a:solidFill>
                  <a:srgbClr val="000000"/>
                </a:solidFill>
              </a:rPr>
              <a:t>корпорациясы</a:t>
            </a:r>
            <a:r>
              <a:rPr lang="ru-RU" sz="1400" b="1" dirty="0" smtClean="0">
                <a:solidFill>
                  <a:srgbClr val="000000"/>
                </a:solidFill>
              </a:rPr>
              <a:t> (ТҮКБК) </a:t>
            </a:r>
            <a:r>
              <a:rPr lang="ru-RU" sz="1400" b="1" dirty="0">
                <a:solidFill>
                  <a:srgbClr val="000000"/>
                </a:solidFill>
              </a:rPr>
              <a:t>– </a:t>
            </a:r>
          </a:p>
          <a:p>
            <a:pPr algn="ctr"/>
            <a:r>
              <a:rPr lang="ru-RU" sz="1400" b="1" dirty="0" err="1" smtClean="0">
                <a:solidFill>
                  <a:srgbClr val="000000"/>
                </a:solidFill>
              </a:rPr>
              <a:t>мемлекеттің </a:t>
            </a:r>
            <a:r>
              <a:rPr lang="ru-RU" sz="1400" b="1" dirty="0" smtClean="0">
                <a:solidFill>
                  <a:srgbClr val="000000"/>
                </a:solidFill>
              </a:rPr>
              <a:t>50% </a:t>
            </a:r>
            <a:r>
              <a:rPr lang="ru-RU" sz="1400" b="1" dirty="0" err="1" smtClean="0">
                <a:solidFill>
                  <a:srgbClr val="000000"/>
                </a:solidFill>
              </a:rPr>
              <a:t>қатысуымен үлескерлер салымдарының кепілі</a:t>
            </a:r>
            <a:r>
              <a:rPr lang="ru-RU" sz="1400" b="1" dirty="0" smtClean="0">
                <a:solidFill>
                  <a:srgbClr val="000000"/>
                </a:solidFill>
              </a:rPr>
              <a:t>.</a:t>
            </a:r>
            <a:endParaRPr lang="ru-RU" sz="1400" b="1" dirty="0">
              <a:solidFill>
                <a:srgbClr val="000000"/>
              </a:solidFill>
            </a:endParaRPr>
          </a:p>
          <a:p>
            <a:pPr algn="just"/>
            <a:endParaRPr lang="ru-RU" sz="1400" i="1" dirty="0">
              <a:solidFill>
                <a:srgbClr val="000000"/>
              </a:solidFill>
            </a:endParaRPr>
          </a:p>
          <a:p>
            <a:pPr algn="just"/>
            <a:r>
              <a:rPr lang="ru-RU" sz="1400" b="1" i="1" dirty="0" err="1" smtClean="0">
                <a:solidFill>
                  <a:srgbClr val="000000"/>
                </a:solidFill>
              </a:rPr>
              <a:t>Механизмнің ерекшеліктері</a:t>
            </a:r>
            <a:r>
              <a:rPr lang="ru-RU" sz="1400" b="1" i="1" dirty="0" smtClean="0">
                <a:solidFill>
                  <a:srgbClr val="000000"/>
                </a:solidFill>
              </a:rPr>
              <a:t>:</a:t>
            </a:r>
            <a:endParaRPr lang="ru-RU" sz="1400" b="1" i="1" dirty="0">
              <a:solidFill>
                <a:srgbClr val="000000"/>
              </a:solidFill>
            </a:endParaRPr>
          </a:p>
          <a:p>
            <a:pPr algn="just"/>
            <a:r>
              <a:rPr lang="ru-RU" sz="1400" dirty="0">
                <a:solidFill>
                  <a:srgbClr val="000000"/>
                </a:solidFill>
              </a:rPr>
              <a:t>- </a:t>
            </a:r>
            <a:r>
              <a:rPr lang="ru-RU" sz="1400" dirty="0" err="1" smtClean="0">
                <a:solidFill>
                  <a:srgbClr val="000000"/>
                </a:solidFill>
              </a:rPr>
              <a:t>құрылыс салушыда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жер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учаскесінің болуы</a:t>
            </a:r>
            <a:r>
              <a:rPr lang="ru-RU" sz="1400" dirty="0" smtClean="0">
                <a:solidFill>
                  <a:srgbClr val="000000"/>
                </a:solidFill>
              </a:rPr>
              <a:t>; </a:t>
            </a:r>
            <a:endParaRPr lang="ru-RU" sz="1400" dirty="0">
              <a:solidFill>
                <a:srgbClr val="000000"/>
              </a:solidFill>
            </a:endParaRPr>
          </a:p>
          <a:p>
            <a:pPr algn="just"/>
            <a:r>
              <a:rPr lang="ru-RU" sz="1400" dirty="0">
                <a:solidFill>
                  <a:srgbClr val="000000"/>
                </a:solidFill>
              </a:rPr>
              <a:t>- </a:t>
            </a:r>
            <a:r>
              <a:rPr lang="ru-RU" sz="1400" dirty="0" err="1" smtClean="0">
                <a:solidFill>
                  <a:srgbClr val="000000"/>
                </a:solidFill>
              </a:rPr>
              <a:t>тұрғын үйдің </a:t>
            </a:r>
            <a:r>
              <a:rPr lang="ru-RU" sz="1400" dirty="0" smtClean="0">
                <a:solidFill>
                  <a:srgbClr val="000000"/>
                </a:solidFill>
              </a:rPr>
              <a:t>1 </a:t>
            </a:r>
            <a:r>
              <a:rPr lang="ru-RU" sz="1400" dirty="0" err="1" smtClean="0">
                <a:solidFill>
                  <a:srgbClr val="000000"/>
                </a:solidFill>
              </a:rPr>
              <a:t>ш.м</a:t>
            </a:r>
            <a:r>
              <a:rPr lang="ru-RU" sz="1400" dirty="0" smtClean="0">
                <a:solidFill>
                  <a:srgbClr val="000000"/>
                </a:solidFill>
              </a:rPr>
              <a:t>. </a:t>
            </a:r>
            <a:r>
              <a:rPr lang="ru-RU" sz="1400" dirty="0" err="1" smtClean="0">
                <a:solidFill>
                  <a:srgbClr val="000000"/>
                </a:solidFill>
              </a:rPr>
              <a:t>бағасын алғашқы кезеңде бекіту</a:t>
            </a:r>
            <a:r>
              <a:rPr lang="ru-RU" sz="1400" dirty="0" smtClean="0">
                <a:solidFill>
                  <a:srgbClr val="000000"/>
                </a:solidFill>
              </a:rPr>
              <a:t>; </a:t>
            </a:r>
            <a:endParaRPr lang="ru-RU" sz="1400" dirty="0">
              <a:solidFill>
                <a:srgbClr val="000000"/>
              </a:solidFill>
            </a:endParaRPr>
          </a:p>
          <a:p>
            <a:pPr algn="just"/>
            <a:r>
              <a:rPr lang="ru-RU" sz="1400" dirty="0">
                <a:solidFill>
                  <a:srgbClr val="000000"/>
                </a:solidFill>
              </a:rPr>
              <a:t>- </a:t>
            </a:r>
            <a:r>
              <a:rPr lang="ru-RU" sz="1400" dirty="0" err="1" smtClean="0">
                <a:solidFill>
                  <a:srgbClr val="000000"/>
                </a:solidFill>
              </a:rPr>
              <a:t>үлескерлердің ақшасын тарту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үшін </a:t>
            </a:r>
            <a:r>
              <a:rPr lang="ru-RU" sz="1400" dirty="0" smtClean="0">
                <a:solidFill>
                  <a:srgbClr val="000000"/>
                </a:solidFill>
              </a:rPr>
              <a:t>ТҮКБК </a:t>
            </a:r>
            <a:r>
              <a:rPr lang="ru-RU" sz="1400" dirty="0" err="1" smtClean="0">
                <a:solidFill>
                  <a:srgbClr val="000000"/>
                </a:solidFill>
              </a:rPr>
              <a:t>кепілдігінің болуы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міндетті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талап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болып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табылады</a:t>
            </a:r>
            <a:r>
              <a:rPr lang="ru-RU" sz="1400" dirty="0" smtClean="0">
                <a:solidFill>
                  <a:srgbClr val="000000"/>
                </a:solidFill>
              </a:rPr>
              <a:t>;  </a:t>
            </a:r>
            <a:endParaRPr lang="ru-RU" sz="1400" dirty="0">
              <a:solidFill>
                <a:srgbClr val="000000"/>
              </a:solidFill>
            </a:endParaRPr>
          </a:p>
          <a:p>
            <a:pPr algn="just">
              <a:buFontTx/>
              <a:buChar char="-"/>
            </a:pPr>
            <a:r>
              <a:rPr lang="ru-RU" sz="1400" dirty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құрылыс барысына</a:t>
            </a:r>
            <a:r>
              <a:rPr lang="ru-RU" sz="1400" dirty="0" smtClean="0">
                <a:solidFill>
                  <a:srgbClr val="000000"/>
                </a:solidFill>
              </a:rPr>
              <a:t> аудит; </a:t>
            </a:r>
            <a:endParaRPr lang="ru-RU" sz="1400" dirty="0">
              <a:solidFill>
                <a:srgbClr val="000000"/>
              </a:solidFill>
            </a:endParaRPr>
          </a:p>
          <a:p>
            <a:pPr algn="just">
              <a:buFontTx/>
              <a:buChar char="-"/>
            </a:pPr>
            <a:r>
              <a:rPr lang="ru-RU" sz="1400" dirty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құрылыс объектісін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аяқтау/кепілдік </a:t>
            </a:r>
            <a:r>
              <a:rPr lang="ru-RU" sz="1400" dirty="0" smtClean="0">
                <a:solidFill>
                  <a:srgbClr val="000000"/>
                </a:solidFill>
              </a:rPr>
              <a:t>беру </a:t>
            </a:r>
            <a:r>
              <a:rPr lang="ru-RU" sz="1400" dirty="0" err="1" smtClean="0">
                <a:solidFill>
                  <a:srgbClr val="000000"/>
                </a:solidFill>
              </a:rPr>
              <a:t>жағдайы орын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алған кезде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үлескерлердің ақшасын қайтару болып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табылады</a:t>
            </a:r>
            <a:r>
              <a:rPr lang="ru-RU" sz="1400" dirty="0" smtClean="0">
                <a:solidFill>
                  <a:srgbClr val="000000"/>
                </a:solidFill>
              </a:rPr>
              <a:t>.</a:t>
            </a:r>
            <a:endParaRPr lang="ru-RU" sz="1400" dirty="0">
              <a:solidFill>
                <a:srgbClr val="000000"/>
              </a:solidFill>
            </a:endParaRPr>
          </a:p>
        </p:txBody>
      </p:sp>
      <p:pic>
        <p:nvPicPr>
          <p:cNvPr id="4107" name="Picture 4" descr="C:\Users\1\Desktop\ВБ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7963" y="4643438"/>
            <a:ext cx="14398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8" name="Прямоугольник 12"/>
          <p:cNvSpPr>
            <a:spLocks noChangeArrowheads="1"/>
          </p:cNvSpPr>
          <p:nvPr/>
        </p:nvSpPr>
        <p:spPr bwMode="auto">
          <a:xfrm>
            <a:off x="1746250" y="4064000"/>
            <a:ext cx="7005638" cy="24622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 dirty="0" err="1" smtClean="0">
                <a:solidFill>
                  <a:srgbClr val="000000"/>
                </a:solidFill>
              </a:rPr>
              <a:t>Ұлыбританияның Ұлттық Үй құрылысы Кеңесі</a:t>
            </a:r>
            <a:endParaRPr lang="ru-RU" sz="1400" b="1" dirty="0">
              <a:solidFill>
                <a:srgbClr val="000000"/>
              </a:solidFill>
            </a:endParaRPr>
          </a:p>
          <a:p>
            <a:pPr algn="ctr"/>
            <a:r>
              <a:rPr lang="ru-RU" sz="1400" b="1" dirty="0">
                <a:solidFill>
                  <a:srgbClr val="000000"/>
                </a:solidFill>
              </a:rPr>
              <a:t>(</a:t>
            </a:r>
            <a:r>
              <a:rPr lang="ru-RU" sz="1400" b="1" dirty="0" err="1">
                <a:solidFill>
                  <a:srgbClr val="000000"/>
                </a:solidFill>
              </a:rPr>
              <a:t>National</a:t>
            </a:r>
            <a:r>
              <a:rPr lang="ru-RU" sz="1400" b="1" dirty="0">
                <a:solidFill>
                  <a:srgbClr val="000000"/>
                </a:solidFill>
              </a:rPr>
              <a:t> </a:t>
            </a:r>
            <a:r>
              <a:rPr lang="ru-RU" sz="1400" b="1" dirty="0" err="1">
                <a:solidFill>
                  <a:srgbClr val="000000"/>
                </a:solidFill>
              </a:rPr>
              <a:t>House-Building</a:t>
            </a:r>
            <a:r>
              <a:rPr lang="ru-RU" sz="1400" b="1" dirty="0">
                <a:solidFill>
                  <a:srgbClr val="000000"/>
                </a:solidFill>
              </a:rPr>
              <a:t> </a:t>
            </a:r>
            <a:r>
              <a:rPr lang="ru-RU" sz="1400" b="1" dirty="0" err="1">
                <a:solidFill>
                  <a:srgbClr val="000000"/>
                </a:solidFill>
              </a:rPr>
              <a:t>Council</a:t>
            </a:r>
            <a:r>
              <a:rPr lang="ru-RU" sz="1400" b="1" dirty="0">
                <a:solidFill>
                  <a:srgbClr val="000000"/>
                </a:solidFill>
              </a:rPr>
              <a:t>, NHBC) – </a:t>
            </a:r>
          </a:p>
          <a:p>
            <a:pPr algn="ctr"/>
            <a:r>
              <a:rPr lang="ru-RU" sz="1400" b="1" dirty="0" err="1" smtClean="0">
                <a:solidFill>
                  <a:srgbClr val="000000"/>
                </a:solidFill>
              </a:rPr>
              <a:t>Үлестік құрылыстағы уәкілетті </a:t>
            </a:r>
            <a:r>
              <a:rPr lang="ru-RU" sz="1400" b="1" dirty="0" smtClean="0">
                <a:solidFill>
                  <a:srgbClr val="000000"/>
                </a:solidFill>
              </a:rPr>
              <a:t>орган.</a:t>
            </a:r>
            <a:endParaRPr lang="ru-RU" sz="1400" b="1" dirty="0">
              <a:solidFill>
                <a:srgbClr val="000000"/>
              </a:solidFill>
            </a:endParaRPr>
          </a:p>
          <a:p>
            <a:pPr algn="just"/>
            <a:r>
              <a:rPr lang="ru-RU" sz="1400" dirty="0">
                <a:solidFill>
                  <a:srgbClr val="000000"/>
                </a:solidFill>
              </a:rPr>
              <a:t> </a:t>
            </a:r>
          </a:p>
          <a:p>
            <a:pPr algn="just"/>
            <a:r>
              <a:rPr lang="ru-RU" sz="1400" b="1" i="1" dirty="0" err="1" smtClean="0">
                <a:solidFill>
                  <a:srgbClr val="000000"/>
                </a:solidFill>
              </a:rPr>
              <a:t>Механизмнің ерекшеліктері</a:t>
            </a:r>
            <a:r>
              <a:rPr lang="ru-RU" sz="1400" b="1" i="1" dirty="0" smtClean="0">
                <a:solidFill>
                  <a:srgbClr val="000000"/>
                </a:solidFill>
              </a:rPr>
              <a:t> :</a:t>
            </a:r>
            <a:endParaRPr lang="ru-RU" sz="1400" b="1" i="1" dirty="0">
              <a:solidFill>
                <a:srgbClr val="000000"/>
              </a:solidFill>
            </a:endParaRPr>
          </a:p>
          <a:p>
            <a:pPr algn="just">
              <a:buFontTx/>
              <a:buChar char="-"/>
            </a:pPr>
            <a:r>
              <a:rPr lang="ru-RU" sz="1400" dirty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жер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учаскесінің және </a:t>
            </a:r>
            <a:r>
              <a:rPr lang="ru-RU" sz="1400" dirty="0" smtClean="0">
                <a:solidFill>
                  <a:srgbClr val="000000"/>
                </a:solidFill>
              </a:rPr>
              <a:t>ЖСҚ, </a:t>
            </a:r>
            <a:r>
              <a:rPr lang="ru-RU" sz="1400" dirty="0" err="1" smtClean="0">
                <a:solidFill>
                  <a:srgbClr val="000000"/>
                </a:solidFill>
              </a:rPr>
              <a:t>жұмыс тәжірибесінің, шығынсыз қызметтің, аудиттің, несие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тарихының, </a:t>
            </a:r>
            <a:r>
              <a:rPr lang="ru-RU" sz="1400" dirty="0" smtClean="0">
                <a:solidFill>
                  <a:srgbClr val="000000"/>
                </a:solidFill>
              </a:rPr>
              <a:t>6 </a:t>
            </a:r>
            <a:r>
              <a:rPr lang="ru-RU" sz="1400" dirty="0" err="1" smtClean="0">
                <a:solidFill>
                  <a:srgbClr val="000000"/>
                </a:solidFill>
              </a:rPr>
              <a:t>ұсыныс хаттың болуы</a:t>
            </a:r>
            <a:r>
              <a:rPr lang="ru-RU" sz="1400" dirty="0" smtClean="0">
                <a:solidFill>
                  <a:srgbClr val="000000"/>
                </a:solidFill>
              </a:rPr>
              <a:t>; </a:t>
            </a:r>
            <a:endParaRPr lang="ru-RU" sz="1400" dirty="0">
              <a:solidFill>
                <a:srgbClr val="000000"/>
              </a:solidFill>
            </a:endParaRPr>
          </a:p>
          <a:p>
            <a:pPr algn="just">
              <a:buFontTx/>
              <a:buChar char="-"/>
            </a:pPr>
            <a:r>
              <a:rPr lang="ru-RU" sz="1400" dirty="0">
                <a:solidFill>
                  <a:srgbClr val="000000"/>
                </a:solidFill>
              </a:rPr>
              <a:t> NНВС </a:t>
            </a:r>
            <a:r>
              <a:rPr lang="ru-RU" sz="1400" dirty="0" err="1" smtClean="0">
                <a:solidFill>
                  <a:srgbClr val="000000"/>
                </a:solidFill>
              </a:rPr>
              <a:t>тұрғын үй сатып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алушыларға сақтандыру сертификатын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ұсынады</a:t>
            </a:r>
            <a:r>
              <a:rPr lang="ru-RU" sz="1400" dirty="0" smtClean="0">
                <a:solidFill>
                  <a:srgbClr val="000000"/>
                </a:solidFill>
              </a:rPr>
              <a:t>;</a:t>
            </a:r>
            <a:endParaRPr lang="ru-RU" sz="1400" dirty="0">
              <a:solidFill>
                <a:srgbClr val="000000"/>
              </a:solidFill>
            </a:endParaRPr>
          </a:p>
          <a:p>
            <a:pPr algn="just">
              <a:buFontTx/>
              <a:buChar char="-"/>
            </a:pPr>
            <a:r>
              <a:rPr lang="ru-RU" sz="1400" dirty="0">
                <a:solidFill>
                  <a:srgbClr val="000000"/>
                </a:solidFill>
              </a:rPr>
              <a:t> </a:t>
            </a:r>
            <a:r>
              <a:rPr lang="ru-RU" sz="1400" dirty="0" smtClean="0">
                <a:solidFill>
                  <a:srgbClr val="000000"/>
                </a:solidFill>
              </a:rPr>
              <a:t>сертификат </a:t>
            </a:r>
            <a:r>
              <a:rPr lang="ru-RU" sz="1400" dirty="0" err="1" smtClean="0">
                <a:solidFill>
                  <a:srgbClr val="000000"/>
                </a:solidFill>
              </a:rPr>
              <a:t>жұмыстың аяқталуының </a:t>
            </a:r>
            <a:r>
              <a:rPr lang="ru-RU" sz="1400" dirty="0" smtClean="0">
                <a:solidFill>
                  <a:srgbClr val="000000"/>
                </a:solidFill>
              </a:rPr>
              <a:t>(</a:t>
            </a:r>
            <a:r>
              <a:rPr lang="ru-RU" sz="1400" dirty="0" err="1" smtClean="0">
                <a:solidFill>
                  <a:srgbClr val="000000"/>
                </a:solidFill>
              </a:rPr>
              <a:t>немесе</a:t>
            </a:r>
            <a:r>
              <a:rPr lang="ru-RU" sz="1400" dirty="0" smtClean="0">
                <a:solidFill>
                  <a:srgbClr val="000000"/>
                </a:solidFill>
              </a:rPr>
              <a:t> оны </a:t>
            </a:r>
            <a:r>
              <a:rPr lang="ru-RU" sz="1400" dirty="0" err="1" smtClean="0">
                <a:solidFill>
                  <a:srgbClr val="000000"/>
                </a:solidFill>
              </a:rPr>
              <a:t>аяқтауға қажетті соманы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төлеудің</a:t>
            </a:r>
            <a:r>
              <a:rPr lang="ru-RU" sz="1400" dirty="0" smtClean="0">
                <a:solidFill>
                  <a:srgbClr val="000000"/>
                </a:solidFill>
              </a:rPr>
              <a:t>) </a:t>
            </a:r>
            <a:r>
              <a:rPr lang="ru-RU" sz="1400" dirty="0" err="1" smtClean="0">
                <a:solidFill>
                  <a:srgbClr val="000000"/>
                </a:solidFill>
              </a:rPr>
              <a:t>кепілдемесі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болып</a:t>
            </a:r>
            <a:r>
              <a:rPr lang="ru-RU" sz="1400" dirty="0" smtClean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табылады</a:t>
            </a:r>
            <a:r>
              <a:rPr lang="ru-RU" sz="1400" dirty="0" smtClean="0">
                <a:solidFill>
                  <a:srgbClr val="000000"/>
                </a:solidFill>
              </a:rPr>
              <a:t>; </a:t>
            </a:r>
            <a:endParaRPr lang="ru-RU" sz="1400" dirty="0">
              <a:solidFill>
                <a:srgbClr val="000000"/>
              </a:solidFill>
            </a:endParaRPr>
          </a:p>
          <a:p>
            <a:pPr algn="just">
              <a:buFontTx/>
              <a:buChar char="-"/>
            </a:pPr>
            <a:r>
              <a:rPr lang="ru-RU" sz="1400" dirty="0">
                <a:solidFill>
                  <a:srgbClr val="000000"/>
                </a:solidFill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</a:rPr>
              <a:t>сақтандыру бағасы үй бағасына кіргізілген</a:t>
            </a:r>
            <a:r>
              <a:rPr lang="ru-RU" sz="1400" dirty="0" smtClean="0">
                <a:solidFill>
                  <a:srgbClr val="000000"/>
                </a:solidFill>
              </a:rPr>
              <a:t>. </a:t>
            </a:r>
            <a:endParaRPr lang="ru-RU" sz="1400" dirty="0">
              <a:solidFill>
                <a:srgbClr val="00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6388" y="2803525"/>
            <a:ext cx="1324402" cy="2846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50" b="1" u="sng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Оңтүстік </a:t>
            </a:r>
            <a:r>
              <a:rPr lang="ru-RU" sz="125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Корея</a:t>
            </a:r>
            <a:endParaRPr lang="ru-RU" sz="125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1138" y="5486400"/>
            <a:ext cx="1210973" cy="2846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50" b="1" u="sng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Ұлыбритания</a:t>
            </a:r>
            <a:endParaRPr lang="ru-RU" sz="125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225" y="23813"/>
            <a:ext cx="823913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Прямоугольник 38"/>
          <p:cNvSpPr/>
          <p:nvPr/>
        </p:nvSpPr>
        <p:spPr>
          <a:xfrm>
            <a:off x="184150" y="5202238"/>
            <a:ext cx="8643938" cy="1327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Заң:</a:t>
            </a:r>
            <a:r>
              <a:rPr lang="ru-RU" sz="1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жеке және заңды тұлғалардың ақшасын тарту есебінен тұрғын үй құрылысына үлестiк қатысу жөніндегі қызметке байланысты қоғамдық қатынастарға </a:t>
            </a:r>
            <a:r>
              <a:rPr lang="kk-KZ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таралады</a:t>
            </a:r>
            <a:r>
              <a:rPr lang="kk-KZ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Заң: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алуларға; акциялардың бақылау пакеті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мемлекетке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тиесілі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заңда тұлғалардың инвестициялауына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тұрғын үйді пайдалануға қабылдап алғанға дейін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тұлғаларға тұрғын үйдегі үлесті қайта табыстау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құқығынсыз заңды тұлғалардың тұрғын үйдегі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kk-KZ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үлесті иеленуіне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таралмайды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1058863" y="90488"/>
            <a:ext cx="7812087" cy="5095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ЖАҢА МЕХАНИЗМДЕР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 bwMode="auto">
          <a:xfrm>
            <a:off x="168275" y="968829"/>
            <a:ext cx="1446213" cy="14473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АЛҒЫШАРТТАР:</a:t>
            </a:r>
            <a:endParaRPr lang="ru-RU" sz="1100" b="1" kern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Прямоугольник 63"/>
          <p:cNvSpPr/>
          <p:nvPr/>
        </p:nvSpPr>
        <p:spPr bwMode="auto">
          <a:xfrm>
            <a:off x="168275" y="2487613"/>
            <a:ext cx="1446213" cy="111601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МАҚСАТЫ:</a:t>
            </a:r>
            <a:endParaRPr lang="ru-RU" sz="1100" b="1" kern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Заголовок 1"/>
          <p:cNvSpPr txBox="1">
            <a:spLocks/>
          </p:cNvSpPr>
          <p:nvPr/>
        </p:nvSpPr>
        <p:spPr bwMode="auto">
          <a:xfrm>
            <a:off x="0" y="944563"/>
            <a:ext cx="91440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 flipV="1">
            <a:off x="0" y="933450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29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8428038" y="6492875"/>
            <a:ext cx="542925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66688" y="3727450"/>
            <a:ext cx="1446212" cy="146208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ЖҮЗЕГЕ АСЫРУ МЕХАНИЗМДЕРІ:</a:t>
            </a:r>
            <a:endParaRPr lang="ru-RU" sz="1100" b="1" kern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627188" y="968829"/>
            <a:ext cx="7415212" cy="144417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23.07.2012 жылғы № 961 Қазақстан Республикасы Үкіметі Қаулысымен бекітілген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Қазақстанның әлеуметтік жаңғыртылуы: Жалпыға Ортақ Еңбек Қоғамына қарай жиырма қадам» бағдарламасында берілген Мемлекет басшысының тапсырмаларын жүзеге асыру бойынша шаралар туралы” Іс-жоспарының 19 тармағы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Бюджетке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салмақ түсіру тәуекелдері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bg-BG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 проблемалық объектілер құрылысының аяқталуына және 65,0 мыңнан астам үлескерлерді тұрғын үймен қамтамасыз етуге 464 млрд.теңге бөлді)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627188" y="2493963"/>
            <a:ext cx="7415212" cy="11160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Тәуекелдерді төмендету және құрылыс саласының ашықтығын қамтамасыз ету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Үлескерлердің құқықтары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заңды мүдделерін қорғау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Тұрғын үйге қол жетімділікті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арттыру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627188" y="4738688"/>
            <a:ext cx="7415212" cy="4683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ru-RU" sz="13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ҚҰРЫЛЫС САЛУШЫНЫҢ ЖЕКЕ ҚАРАЖАТЫ ЕСЕБІНЕН «ҚАҢҚАНЫ» ТҰРҒЫЗУ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(ҰКП, ҚҚСА </a:t>
            </a:r>
            <a:r>
              <a:rPr lang="ru-RU" sz="13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ұсыныстары</a:t>
            </a:r>
            <a:r>
              <a:rPr lang="ru-RU" sz="13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3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627188" y="3740150"/>
            <a:ext cx="7415212" cy="46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13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ҮЛЕСТІК САЛЫМДАРҒА КЕПІЛДІК БЕРУ</a:t>
            </a:r>
            <a:endParaRPr lang="ru-RU" sz="13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(ҰЭМ </a:t>
            </a:r>
            <a:r>
              <a:rPr lang="ru-RU" sz="13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және </a:t>
            </a:r>
            <a:r>
              <a:rPr lang="ru-RU" sz="13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3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Бәйтерек</a:t>
            </a:r>
            <a:r>
              <a:rPr lang="ru-RU" sz="13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» ҰБХ» АҚ </a:t>
            </a:r>
            <a:r>
              <a:rPr lang="ru-RU" sz="13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бірлескен</a:t>
            </a:r>
            <a:r>
              <a:rPr lang="ru-RU" sz="13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жұмысы</a:t>
            </a:r>
            <a:r>
              <a:rPr lang="ru-RU" sz="13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3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627188" y="4240213"/>
            <a:ext cx="7415212" cy="4667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ru-RU" sz="13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ЕКІНШІ ДЕҢГЕЙДЕГІ БАНКТЕРДІҢ ЖОБАЛЫҚ ҚАРЖЫЛАНДЫРУЫ</a:t>
            </a:r>
            <a:endParaRPr lang="ru-RU" sz="13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(ҰКП, ҚҚСА </a:t>
            </a:r>
            <a:r>
              <a:rPr lang="ru-RU" sz="13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ұсыныстары</a:t>
            </a:r>
            <a:r>
              <a:rPr lang="ru-RU" sz="13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3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225" y="23813"/>
            <a:ext cx="823913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8367713" y="6489700"/>
            <a:ext cx="592137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239713" y="1303338"/>
            <a:ext cx="4632325" cy="508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жобаны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асыру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үшін 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100%  УК (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уәкілетті 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компания)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құрады және жарғылық капиталға салым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енгізеді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учаскесін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ЖСҚ (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мем.сараптама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ақша немесе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ЖСҚ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кемінде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15%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көлемінде аяқталмаған құрылыс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239714" y="1116013"/>
            <a:ext cx="4632325" cy="19526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Құрылыс  салушы</a:t>
            </a:r>
            <a:endParaRPr lang="ru-RU" sz="1400" dirty="0">
              <a:solidFill>
                <a:srgbClr val="99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46063" y="2032000"/>
            <a:ext cx="4630737" cy="111601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buFontTx/>
              <a:buChar char="-"/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ЕДБ-те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эскроу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шотын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ашады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Бас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Мердігерді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(БМ)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таңдайды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несие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алуға құқылы;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Tx/>
              <a:buChar char="-"/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кепілдік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алуға өтінім береді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FontTx/>
              <a:buChar char="-"/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инжинирингтік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компаниямен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бекітілген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орындалған жұмыстар актісіне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сәйкес 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БМ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жұмысының төлемін жүзеге асырады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үлескерлермен үлестік қатысу туралы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шарт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жасайды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246063" y="1825170"/>
            <a:ext cx="4630737" cy="195263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Уәкілетті </a:t>
            </a:r>
            <a:r>
              <a:rPr lang="ru-RU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компания</a:t>
            </a:r>
            <a:endParaRPr lang="ru-RU" sz="1400" dirty="0">
              <a:solidFill>
                <a:srgbClr val="99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250371" y="5098370"/>
            <a:ext cx="4631192" cy="52954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құрылысты мониторингтеуді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құрылыс сапасына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қадағалауды жүзеге асырады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лестік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қатысу туралы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шарттардың есебін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жүргізеді.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252639" y="4884511"/>
            <a:ext cx="4630738" cy="195263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ЖАО</a:t>
            </a:r>
            <a:endParaRPr lang="ru-RU" sz="1400" dirty="0">
              <a:solidFill>
                <a:srgbClr val="99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250825" y="4491038"/>
            <a:ext cx="4618038" cy="36036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000" dirty="0" smtClean="0">
                <a:solidFill>
                  <a:srgbClr val="99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құрылыс барысын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мониторингтейді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Қорға бекітілген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нысан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есеп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 bwMode="auto">
          <a:xfrm>
            <a:off x="249238" y="4292600"/>
            <a:ext cx="4630737" cy="19685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Инжинирингтік</a:t>
            </a: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компания</a:t>
            </a:r>
          </a:p>
        </p:txBody>
      </p:sp>
      <p:sp>
        <p:nvSpPr>
          <p:cNvPr id="20" name="Прямоугольник 19"/>
          <p:cNvSpPr/>
          <p:nvPr/>
        </p:nvSpPr>
        <p:spPr bwMode="auto">
          <a:xfrm>
            <a:off x="236538" y="6327775"/>
            <a:ext cx="4645025" cy="2159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үлестік салымдарды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қабылдау.</a:t>
            </a:r>
            <a:endParaRPr lang="ru-RU" sz="1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 bwMode="auto">
          <a:xfrm>
            <a:off x="241300" y="3387725"/>
            <a:ext cx="4630738" cy="8270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just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инжинирингтік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компанияны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таңдайды;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Құрылыс салушымен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Уәкілетті компаниямен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Кепіл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шартын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Кепілдік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шарт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жасайды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кепілдік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жағдайы орын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алған сәттен бастап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құрылыстың аяқталуы бойынша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үлескер алдында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жауапкершілікте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 bwMode="auto">
          <a:xfrm>
            <a:off x="244475" y="3211513"/>
            <a:ext cx="4630738" cy="19526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Қор</a:t>
            </a:r>
            <a:endParaRPr lang="ru-RU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 bwMode="auto">
          <a:xfrm>
            <a:off x="260350" y="5827713"/>
            <a:ext cx="4632325" cy="2159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банк-агенттегі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УК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эскроу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шотына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төлемді жүзеге асырады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6" name="Прямоугольник 25"/>
          <p:cNvSpPr/>
          <p:nvPr/>
        </p:nvSpPr>
        <p:spPr bwMode="auto">
          <a:xfrm>
            <a:off x="260350" y="5651500"/>
            <a:ext cx="4630738" cy="19685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Үлескер</a:t>
            </a:r>
            <a:endParaRPr lang="ru-RU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 bwMode="auto">
          <a:xfrm>
            <a:off x="241300" y="6122988"/>
            <a:ext cx="4630738" cy="19526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Банк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58863" y="90488"/>
            <a:ext cx="7812087" cy="5095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ҮЛЕСТІК САЛЫМДАРҒА КЕПІЛДІК БЕРУ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ҰЭМ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және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Бәйтерек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» ҰБХ» АҚ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бірлескен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жұмысы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V="1">
            <a:off x="0" y="944563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5191125" y="1714500"/>
            <a:ext cx="3800475" cy="4333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жер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учаскесінің болуы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кемінде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3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жыл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тұрғын үй 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салу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тәжірибесі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кемінде 18 мың шаршы метрді (300 пәтерді) пайдалануға беруі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kk-KZ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оңғы екі жылда шығынсыз қызмет етуі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қарыз және жеке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капиталдың арақатынасы кемінде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7; 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оң сараптамасы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бар ЖСҚ; 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ақша немесе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егер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ж/у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жеке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меншікте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болса10%;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б)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егер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ж/у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жалға алу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құқықғында болса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15%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мөлшерде аяқталмаған құрылыс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кепілдік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салымдарды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төлейтін ақша;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инжинирингтік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компаниямен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шарт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(ИК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Қор таңдайды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);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Кепілдік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қорымен кепілдік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беру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шарт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Прямоугольник 16"/>
          <p:cNvSpPr/>
          <p:nvPr/>
        </p:nvSpPr>
        <p:spPr bwMode="auto">
          <a:xfrm>
            <a:off x="5184775" y="1117600"/>
            <a:ext cx="3800475" cy="53975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ҚҰРЫЛЫС САЛУШЫЛАРҒА ҚОЙЫЛАТЫН ТАЛАПТАР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rot="16200000" flipH="1">
            <a:off x="2606675" y="3749676"/>
            <a:ext cx="4867275" cy="38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225" y="23813"/>
            <a:ext cx="823913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8564563" y="6489700"/>
            <a:ext cx="395287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45100" y="1887538"/>
            <a:ext cx="3802063" cy="3406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жер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учаскесінің болуы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жеке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меншікте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жалға алу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құқықғында 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);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оң сараптамасы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бар ЖСҚ;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соңғы 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жылда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тұрғын үй 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салу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тәжірибесі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kk-KZ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кемінде 18 мың шаршы метрді (300 пәтерді) пайдалануға беруі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100%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жобалық қаржыландыру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 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ЖАО-ның үлескерлердің ақшасын тартуға рұқсаты.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16200000" flipH="1">
            <a:off x="2684462" y="3821113"/>
            <a:ext cx="4867275" cy="381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 bwMode="auto">
          <a:xfrm>
            <a:off x="201613" y="1520825"/>
            <a:ext cx="4789487" cy="121126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учаскесінің, сараптамасы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бар ЖСҚ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құрылыстың басталуы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хабарлама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100% 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жобалық қаржыландыру туралы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Банктен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қорытынды алғаннан кейін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үлескерлердің ақшасын тартуға ЖАО-нан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рұқсат алады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Азаматтық заңнама тәртібінде 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ИК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шарт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жасасады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Үлескермен үлестік қатысу шартын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(ҮҚШ)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жасасады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98438" y="1258888"/>
            <a:ext cx="4791075" cy="24923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Құрылыс салушы</a:t>
            </a:r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уәкілетті </a:t>
            </a:r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компания </a:t>
            </a:r>
            <a:endParaRPr lang="ru-RU" sz="1200" dirty="0">
              <a:solidFill>
                <a:srgbClr val="99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196850" y="3013075"/>
            <a:ext cx="4791075" cy="10429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100%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жобалық қаржыландыру талабында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несие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шарттарымен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көзделген талаптарда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несиелендіру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шешім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қабылдайды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КС 2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нысанында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орындалған жұмыстар актісін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ИК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жасағаннан  кейін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ақша бөледі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95263" y="2822575"/>
            <a:ext cx="4789487" cy="179388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Банк</a:t>
            </a:r>
            <a:endParaRPr lang="ru-RU" sz="1200" dirty="0">
              <a:solidFill>
                <a:srgbClr val="99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 bwMode="auto">
          <a:xfrm>
            <a:off x="182563" y="4324350"/>
            <a:ext cx="4792662" cy="29686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құрылыс салушының эскроу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шотына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төлемді жүзеге асырады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 bwMode="auto">
          <a:xfrm>
            <a:off x="185738" y="4102100"/>
            <a:ext cx="4791075" cy="214313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Үлескер</a:t>
            </a:r>
            <a:endPara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 bwMode="auto">
          <a:xfrm>
            <a:off x="179388" y="4929188"/>
            <a:ext cx="4791075" cy="56991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құрылыс барысына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мониторинг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жүргізеді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орындалған жұмыстар актісіне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сәйкес орындалған жұмыстар көлемін растайды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80975" y="4703763"/>
            <a:ext cx="4792663" cy="21431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Инжинирингтік</a:t>
            </a:r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компания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1058863" y="90488"/>
            <a:ext cx="7812087" cy="5095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ctr" fontAlgn="auto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  <a:tabLst>
                <a:tab pos="896938" algn="l"/>
              </a:tabLs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ЕКІНШІ ДЕҢГЕЙДЕГІ БАНКТІҢ ЖОБАЛЫҚ ҚАРЖЫЛАНДЫРУЫ 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(ҰКП, ҚҚСА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ұсыныстары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kk-KZ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V="1">
            <a:off x="0" y="925513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Прямоугольник 16"/>
          <p:cNvSpPr/>
          <p:nvPr/>
        </p:nvSpPr>
        <p:spPr bwMode="auto">
          <a:xfrm>
            <a:off x="5226050" y="1274763"/>
            <a:ext cx="3802063" cy="53975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ҚҰРЫЛЫС САЛУШЫЛАРҒА ҚОЙЫЛАТЫН ТАЛАПТАР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95263" y="5829300"/>
            <a:ext cx="4791075" cy="78581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үлескерлердің ақшасын тартуға рұқсат береді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құрылысты мониторингтеуді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құрылыс сапасына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қадағалауды жүзеге асырады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бұзушыларға қатысты 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шара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қолданады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үлестік қатысу туралы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шарттардың есебін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жүргізеді.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92088" y="5610225"/>
            <a:ext cx="4791075" cy="214313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ЖАО</a:t>
            </a:r>
            <a:endPara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225" y="23813"/>
            <a:ext cx="823913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8426450" y="6489700"/>
            <a:ext cx="5334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058863" y="90488"/>
            <a:ext cx="7812087" cy="5095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ctr" fontAlgn="auto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  <a:tabLst>
                <a:tab pos="896938" algn="l"/>
              </a:tabLs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ҚҰРЫЛЫС САЛУШЫНЫҢ ЖЕКЕ ҚАРАЖАТЫ ЕСЕБІНЕН «ҚАҢҚАНЫ» ТҰРҒЫЗУ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(ҰКП, ҚҚСА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ұсыныстары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kk-KZ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>
            <a:off x="2559844" y="3820319"/>
            <a:ext cx="5037137" cy="95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 bwMode="auto">
          <a:xfrm>
            <a:off x="149225" y="1630363"/>
            <a:ext cx="4791075" cy="12192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учаскесінің, 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ЖСҚ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құрылыс салушы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уәкілетті 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компания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қаражаты есебінен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қаңқаның құрылысын жүзеге асырады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(ЖСҚ </a:t>
            </a:r>
            <a:r>
              <a:rPr lang="ru-RU" sz="11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бағасынан </a:t>
            </a:r>
            <a:r>
              <a:rPr lang="ru-RU" sz="11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40-45%);</a:t>
            </a:r>
            <a:endParaRPr lang="en-US" sz="11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ЖАО-нан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үлескерлердің ақшасын тартуға рұқсат алу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үлескермен  үлестік қатысу шартын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(ҮҚШ)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жасасады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ИК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таңдайды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 bwMode="auto">
          <a:xfrm>
            <a:off x="149225" y="1439863"/>
            <a:ext cx="4791075" cy="180975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Құрылыс салушы</a:t>
            </a:r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уәкілетті </a:t>
            </a:r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компания </a:t>
            </a:r>
            <a:endParaRPr lang="ru-RU" sz="1200" dirty="0">
              <a:solidFill>
                <a:srgbClr val="99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 bwMode="auto">
          <a:xfrm>
            <a:off x="168275" y="4692650"/>
            <a:ext cx="4791075" cy="46672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құрылыс салушының  арнайы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шотына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төлемді жүзеге асырады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 bwMode="auto">
          <a:xfrm>
            <a:off x="168275" y="4464050"/>
            <a:ext cx="4791075" cy="214313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Үлескер</a:t>
            </a:r>
            <a:endPara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 bwMode="auto">
          <a:xfrm>
            <a:off x="157163" y="3181350"/>
            <a:ext cx="4791075" cy="122396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құрылыс барысына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мониторинг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жүргізеді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КС 2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нысанында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орындалған жұмыстар актісіне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сәйкес орындалған жұмыстар көлемін растайды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ЖАО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үлескерлерге 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ақпарат ұсынады 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өзінің 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сайты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(ҚР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Қылмыстық Кодексінің 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280-бабына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сәйкес сараптама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жұмыстарын тиісті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түрде орындамағаны үшін жауапкершілік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көзделген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Прямоугольник 48"/>
          <p:cNvSpPr/>
          <p:nvPr/>
        </p:nvSpPr>
        <p:spPr bwMode="auto">
          <a:xfrm>
            <a:off x="157163" y="2941638"/>
            <a:ext cx="4791075" cy="23971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Инжинирингтік</a:t>
            </a:r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компания</a:t>
            </a: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V="1">
            <a:off x="0" y="933450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Прямоугольник 16"/>
          <p:cNvSpPr/>
          <p:nvPr/>
        </p:nvSpPr>
        <p:spPr bwMode="auto">
          <a:xfrm>
            <a:off x="5219700" y="1427163"/>
            <a:ext cx="3802063" cy="53975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ҚҰРЫЛЫС САЛУШЫЛАРҒА ҚОЙЫЛАТЫН ТАЛАПТАР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 bwMode="auto">
          <a:xfrm>
            <a:off x="169863" y="5556250"/>
            <a:ext cx="4791075" cy="78581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үлескерлердің ақшасын тартуға рұқсат береді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құрылысты мониторингтеуді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құрылыс сапасына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қадағалауды жүзеге асырады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бұзушыларға қатысты 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шара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қолданады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үлестік қатысу туралы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шарттардың есебін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жүргізеді.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66688" y="5330825"/>
            <a:ext cx="4791075" cy="214313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ЖАО</a:t>
            </a:r>
            <a:endPara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211763" y="2074863"/>
            <a:ext cx="3802062" cy="26431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оң сараптамасы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бар ЖСҚ;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жер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учаскесінің болуы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;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соңғы 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жылда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тұрғын үй 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салу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тәжірибесі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кемінде 60 мың шаршы метрді (1000 пәтерді) пайдалануға беруі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аяқталған қаңқа;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ЖАО-ның үлескерлердің ақшасын тартуға рұқсаты.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225" y="23813"/>
            <a:ext cx="823913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Прямоугольник 32"/>
          <p:cNvSpPr/>
          <p:nvPr/>
        </p:nvSpPr>
        <p:spPr>
          <a:xfrm>
            <a:off x="1058863" y="90488"/>
            <a:ext cx="7812087" cy="5095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ctr" fontAlgn="auto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  <a:tabLst>
                <a:tab pos="896938" algn="l"/>
              </a:tabLs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ЗАҢНАМАЛЫҚ АКТІЛЕРГЕ ӨЗГЕРТУЛЕР ЕНГІЗУ</a:t>
            </a:r>
            <a:endParaRPr lang="kk-KZ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787900" y="1612900"/>
            <a:ext cx="4284663" cy="3671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>
            <a:off x="1043608" y="908720"/>
            <a:ext cx="78488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4" name="Таблица 33"/>
          <p:cNvGraphicFramePr>
            <a:graphicFrameLocks noGrp="1"/>
          </p:cNvGraphicFramePr>
          <p:nvPr/>
        </p:nvGraphicFramePr>
        <p:xfrm>
          <a:off x="209550" y="1064575"/>
          <a:ext cx="8669035" cy="547978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8280"/>
                <a:gridCol w="3011141"/>
                <a:gridCol w="5449614"/>
              </a:tblGrid>
              <a:tr h="283020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№</a:t>
                      </a:r>
                      <a:endParaRPr lang="ru-RU" sz="13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Нормативтік</a:t>
                      </a: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құққтық </a:t>
                      </a: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акт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Өзгертулер </a:t>
                      </a: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мен </a:t>
                      </a: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толықтырулардың</a:t>
                      </a:r>
                      <a:r>
                        <a:rPr lang="ru-RU" sz="1300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 мәні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3229">
                <a:tc>
                  <a:txBody>
                    <a:bodyPr/>
                    <a:lstStyle/>
                    <a:p>
                      <a:pPr algn="ctr"/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300" b="0" i="0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Қазақстан Республикасының</a:t>
                      </a:r>
                      <a:r>
                        <a:rPr lang="ru-RU" sz="1300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 Азаматтық Кодексі</a:t>
                      </a:r>
                      <a:endParaRPr lang="ru-RU" sz="1300" b="0" kern="1200" dirty="0" smtClean="0">
                        <a:solidFill>
                          <a:srgbClr val="9966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2000" marR="72000" marT="36000" marB="3600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Тұрғын үй құрылысына үлестік</a:t>
                      </a:r>
                      <a:r>
                        <a:rPr lang="ru-RU" sz="1300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 қатысуда аяқталмаған құрылыс объектісінің меншік</a:t>
                      </a:r>
                      <a:r>
                        <a:rPr lang="ru-RU" sz="13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иесі</a:t>
                      </a:r>
                      <a:r>
                        <a:rPr lang="ru-RU" sz="13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уәкілетті </a:t>
                      </a:r>
                      <a:r>
                        <a:rPr lang="ru-RU" sz="13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компания </a:t>
                      </a:r>
                      <a:r>
                        <a:rPr lang="ru-RU" sz="1300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болып</a:t>
                      </a:r>
                      <a:r>
                        <a:rPr lang="ru-RU" sz="13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табылатыны</a:t>
                      </a:r>
                      <a:r>
                        <a:rPr lang="ru-RU" sz="13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300" b="0" kern="1200" dirty="0" smtClean="0">
                        <a:solidFill>
                          <a:srgbClr val="9966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2000" marR="72000" marT="36000" marB="36000"/>
                </a:tc>
              </a:tr>
              <a:tr h="84495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300" b="0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Қазақстан Республикасының</a:t>
                      </a:r>
                      <a:r>
                        <a:rPr lang="ru-RU" sz="1300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 Бюджеттік</a:t>
                      </a:r>
                      <a:r>
                        <a:rPr lang="ru-RU" sz="13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Кодексі</a:t>
                      </a:r>
                      <a:endParaRPr lang="ru-RU" sz="1300" b="0" kern="1200" dirty="0" smtClean="0">
                        <a:solidFill>
                          <a:srgbClr val="9966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b="0" kern="1200" dirty="0" smtClean="0">
                        <a:solidFill>
                          <a:srgbClr val="9966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2000" marR="72000" marT="36000" marB="3600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Қордың жарғылық капиталын толықтыру үшін ақшаны Қордың тікелей банк шотына аудару</a:t>
                      </a:r>
                      <a:r>
                        <a:rPr lang="kk-KZ" sz="13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және Қорға арнайы резервтегі ақшаны инвестициялау мен инфляциялық тәуекелдерді төмендету мүмкіндігін ұсыну бөлігінде</a:t>
                      </a: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300" b="0" kern="1200" dirty="0" smtClean="0">
                        <a:solidFill>
                          <a:srgbClr val="9966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2000" marR="72000" marT="36000" marB="36000"/>
                </a:tc>
              </a:tr>
              <a:tr h="8097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300" b="0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«Әкімшілік</a:t>
                      </a:r>
                      <a:r>
                        <a:rPr lang="ru-RU" sz="1300" kern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 құқық бұзушылық туралы</a:t>
                      </a: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» ҚР </a:t>
                      </a: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Кодексі</a:t>
                      </a:r>
                      <a:endParaRPr lang="ru-RU" sz="1300" b="0" kern="1200" dirty="0" smtClean="0">
                        <a:solidFill>
                          <a:srgbClr val="9966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2000" marR="72000" marT="3600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«Тұрғын үй құрылысына үлестік қатысу туралы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Қазақстан Республикасы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заңнамалық актісінің талаптарын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бұзу» 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320-бабын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үлестік құрылыста жаңа қатысушылардың және олардың жаңа міндеттерінің пайда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болуына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байланысты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жаңа редакцияда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мазмұндау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72000" marR="72000" marT="36000" marB="0"/>
                </a:tc>
              </a:tr>
              <a:tr h="8097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300" b="0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Жарнама</a:t>
                      </a: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туралы</a:t>
                      </a: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» ҚР </a:t>
                      </a: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Заңы</a:t>
                      </a:r>
                      <a:endParaRPr lang="ru-RU" sz="1300" b="0" kern="1200" dirty="0" smtClean="0">
                        <a:solidFill>
                          <a:srgbClr val="9966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b="0" kern="1200" dirty="0" smtClean="0">
                        <a:solidFill>
                          <a:srgbClr val="9966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2000" marR="72000" marT="3600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Үлескерлердің қаражатын тарту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есебінен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тұрғын үй құрылысын ұйымдастыруға жобалау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компаниясының лицензиясының әрекетін тоқтата тұрумен байланысты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тұрғын ғимарат құрылысының жарнамасына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тыйым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салу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туралы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норманы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алып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тастау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kk-KZ" sz="13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2000" marR="72000" marT="36000" marB="0"/>
                </a:tc>
              </a:tr>
              <a:tr h="4224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300" b="0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«ҚР </a:t>
                      </a: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мемлекеттік</a:t>
                      </a: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бақылау және қадағалау туралы</a:t>
                      </a: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» ҚР </a:t>
                      </a: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Заңы</a:t>
                      </a:r>
                      <a:endParaRPr lang="ru-RU" sz="1300" b="0" kern="1200" dirty="0" smtClean="0">
                        <a:solidFill>
                          <a:srgbClr val="9966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2000" marR="72000" marT="3600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Тұрғын үй құрылысына үлестік қатысу саласында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мемлекеттік</a:t>
                      </a: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бақылауды жүзеге асыру</a:t>
                      </a: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300" b="0" kern="1200" dirty="0" smtClean="0">
                        <a:solidFill>
                          <a:srgbClr val="9966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2000" marR="72000" marT="36000" marB="0"/>
                </a:tc>
              </a:tr>
              <a:tr h="5688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kk-KZ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Оңалту және банкроттық туралы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 </a:t>
                      </a: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ҚР </a:t>
                      </a: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Заңы</a:t>
                      </a:r>
                      <a:endParaRPr lang="ru-RU" sz="13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2000" marR="72000" marT="3600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Тұрғын үй құрылысына үлестік қатысу объектісін</a:t>
                      </a:r>
                      <a:r>
                        <a:rPr lang="ru-RU" sz="13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конкурстық массадан</a:t>
                      </a:r>
                      <a:r>
                        <a:rPr lang="ru-RU" sz="13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алып</a:t>
                      </a:r>
                      <a:r>
                        <a:rPr lang="ru-RU" sz="13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тастау</a:t>
                      </a:r>
                      <a:r>
                        <a:rPr lang="ru-RU" sz="13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 банкроттықтың жеңілдетілген рәсімі.</a:t>
                      </a:r>
                      <a:endParaRPr lang="ru-RU" sz="130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0" marR="72000" marT="36000" marB="0"/>
                </a:tc>
              </a:tr>
              <a:tr h="5536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7.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</a:t>
                      </a:r>
                      <a:r>
                        <a:rPr lang="kk-KZ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Рұқсаттар және хабарламалар туралы</a:t>
                      </a:r>
                      <a:r>
                        <a:rPr lang="ru-RU" sz="13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r>
                        <a:rPr lang="ru-RU" sz="13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ҚР </a:t>
                      </a: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Заңы</a:t>
                      </a:r>
                      <a:endParaRPr lang="ru-RU" sz="13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2000" marR="72000" marT="3600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Үлескерлердің а</a:t>
                      </a:r>
                      <a:r>
                        <a:rPr lang="ru-RU" sz="13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қшасын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тартуға лицензияны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алып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тастау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туралы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Үлескерлердің ақшасын тартуға ЖАО-ның рұқсат беруі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3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2000" marR="72000" marT="36000" marB="0"/>
                </a:tc>
              </a:tr>
              <a:tr h="6161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8.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Сәулет, қала құрылысы және құрылыс қызметі туралы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r>
                        <a:rPr lang="ru-RU" sz="13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ҚР </a:t>
                      </a:r>
                      <a:r>
                        <a:rPr lang="ru-RU" sz="1300" kern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Заңы</a:t>
                      </a:r>
                      <a:endParaRPr lang="ru-RU" sz="13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2000" marR="72000" marT="3600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Тұрғын үй құрылысына үлестік қатысуда </a:t>
                      </a:r>
                      <a:r>
                        <a:rPr lang="ru-RU" sz="13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«құрылыс салушы</a:t>
                      </a:r>
                      <a:r>
                        <a:rPr lang="ru-RU" sz="13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 </a:t>
                      </a:r>
                      <a:r>
                        <a:rPr lang="ru-RU" sz="13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ұғымын пайдалану</a:t>
                      </a:r>
                      <a:r>
                        <a:rPr lang="ru-RU" sz="13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мақсатында</a:t>
                      </a:r>
                      <a:r>
                        <a:rPr lang="ru-RU" sz="1300" b="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«құрылыс салушы</a:t>
                      </a:r>
                      <a:r>
                        <a:rPr lang="ru-RU" sz="13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 </a:t>
                      </a:r>
                      <a:r>
                        <a:rPr lang="ru-RU" sz="1300" b="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ұғымы берілген</a:t>
                      </a:r>
                      <a:r>
                        <a:rPr lang="ru-RU" sz="13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lang="ru-RU" sz="13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72000" marR="72000" marT="36000" marB="0"/>
                </a:tc>
              </a:tr>
            </a:tbl>
          </a:graphicData>
        </a:graphic>
      </p:graphicFrame>
      <p:sp>
        <p:nvSpPr>
          <p:cNvPr id="9258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8416925" y="6489700"/>
            <a:ext cx="542925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tx1"/>
                </a:solidFill>
              </a:rPr>
              <a:t>8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1577</TotalTime>
  <Words>1430</Words>
  <Application>Microsoft Office PowerPoint</Application>
  <PresentationFormat>Экран (4:3)</PresentationFormat>
  <Paragraphs>193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Ерлан</dc:creator>
  <cp:lastModifiedBy>Анар</cp:lastModifiedBy>
  <cp:revision>132</cp:revision>
  <cp:lastPrinted>2015-06-10T11:25:58Z</cp:lastPrinted>
  <dcterms:created xsi:type="dcterms:W3CDTF">2015-06-04T08:42:25Z</dcterms:created>
  <dcterms:modified xsi:type="dcterms:W3CDTF">2015-10-12T10:23:32Z</dcterms:modified>
</cp:coreProperties>
</file>