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7" r:id="rId1"/>
  </p:sldMasterIdLst>
  <p:notesMasterIdLst>
    <p:notesMasterId r:id="rId10"/>
  </p:notesMasterIdLst>
  <p:sldIdLst>
    <p:sldId id="280" r:id="rId2"/>
    <p:sldId id="351" r:id="rId3"/>
    <p:sldId id="357" r:id="rId4"/>
    <p:sldId id="319" r:id="rId5"/>
    <p:sldId id="344" r:id="rId6"/>
    <p:sldId id="359" r:id="rId7"/>
    <p:sldId id="358" r:id="rId8"/>
    <p:sldId id="347" r:id="rId9"/>
  </p:sldIdLst>
  <p:sldSz cx="9144000" cy="6858000" type="screen4x3"/>
  <p:notesSz cx="6761163" cy="99425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  <a:srgbClr val="558ED5"/>
    <a:srgbClr val="003399"/>
    <a:srgbClr val="1F497D"/>
    <a:srgbClr val="1F66CC"/>
    <a:srgbClr val="0066FF"/>
    <a:srgbClr val="176313"/>
    <a:srgbClr val="DAEDEF"/>
    <a:srgbClr val="CCECFF"/>
    <a:srgbClr val="33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65" autoAdjust="0"/>
    <p:restoredTop sz="94660" autoAdjust="0"/>
  </p:normalViewPr>
  <p:slideViewPr>
    <p:cSldViewPr>
      <p:cViewPr varScale="1">
        <p:scale>
          <a:sx n="60" d="100"/>
          <a:sy n="60" d="100"/>
        </p:scale>
        <p:origin x="1434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EFC3ACC-0FC7-40A2-BB98-59A463BE6162}" type="doc">
      <dgm:prSet loTypeId="urn:microsoft.com/office/officeart/2005/8/layout/hList6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D2CBF48-8AAF-402C-9EB6-518924117AE3}">
      <dgm:prSet custT="1"/>
      <dgm:spPr/>
      <dgm:t>
        <a:bodyPr/>
        <a:lstStyle/>
        <a:p>
          <a:pPr rtl="0"/>
          <a:r>
            <a:rPr lang="kk-KZ" sz="1800" dirty="0" smtClean="0">
              <a:solidFill>
                <a:schemeClr val="bg1"/>
              </a:solidFill>
            </a:rPr>
            <a:t>Пестицидтерді  (улы химикаттарды) мемлекеттік тіркеу</a:t>
          </a:r>
          <a:endParaRPr lang="ru-RU" sz="1800" dirty="0" smtClean="0">
            <a:solidFill>
              <a:schemeClr val="bg1"/>
            </a:solidFill>
          </a:endParaRPr>
        </a:p>
      </dgm:t>
    </dgm:pt>
    <dgm:pt modelId="{983109D0-CB44-46EF-B66E-0FB30AE1C3EB}" type="parTrans" cxnId="{DABC0695-C0F3-4C4A-BA91-74315798E15A}">
      <dgm:prSet/>
      <dgm:spPr/>
      <dgm:t>
        <a:bodyPr/>
        <a:lstStyle/>
        <a:p>
          <a:endParaRPr lang="ru-RU"/>
        </a:p>
      </dgm:t>
    </dgm:pt>
    <dgm:pt modelId="{B222E35A-CED5-4510-AB4B-FB3464525629}" type="sibTrans" cxnId="{DABC0695-C0F3-4C4A-BA91-74315798E15A}">
      <dgm:prSet/>
      <dgm:spPr/>
      <dgm:t>
        <a:bodyPr/>
        <a:lstStyle/>
        <a:p>
          <a:endParaRPr lang="ru-RU"/>
        </a:p>
      </dgm:t>
    </dgm:pt>
    <dgm:pt modelId="{FA1EDDAE-C76E-4060-8324-4CD6E1B4F3AB}">
      <dgm:prSet custT="1"/>
      <dgm:spPr/>
      <dgm:t>
        <a:bodyPr/>
        <a:lstStyle/>
        <a:p>
          <a:r>
            <a:rPr lang="ru-RU" sz="1800" dirty="0" smtClean="0">
              <a:solidFill>
                <a:schemeClr val="bg1"/>
              </a:solidFill>
              <a:latin typeface="+mn-lt"/>
              <a:ea typeface="+mn-ea"/>
              <a:cs typeface="+mn-cs"/>
            </a:rPr>
            <a:t> Геодезиялық пункттерді бұзуға немесе қайта салуға (ауыстыруға) рұқсат беру </a:t>
          </a:r>
        </a:p>
      </dgm:t>
    </dgm:pt>
    <dgm:pt modelId="{2A150EBA-50A6-49E1-8269-7FD1C82505F8}" type="parTrans" cxnId="{16CC0BB4-3BAC-479D-8249-C68057240540}">
      <dgm:prSet/>
      <dgm:spPr/>
      <dgm:t>
        <a:bodyPr/>
        <a:lstStyle/>
        <a:p>
          <a:endParaRPr lang="ru-RU"/>
        </a:p>
      </dgm:t>
    </dgm:pt>
    <dgm:pt modelId="{29CD47D2-D61B-437B-8782-95FC939FE9CE}" type="sibTrans" cxnId="{16CC0BB4-3BAC-479D-8249-C68057240540}">
      <dgm:prSet/>
      <dgm:spPr/>
      <dgm:t>
        <a:bodyPr/>
        <a:lstStyle/>
        <a:p>
          <a:endParaRPr lang="ru-RU"/>
        </a:p>
      </dgm:t>
    </dgm:pt>
    <dgm:pt modelId="{AD2B0BB6-0D15-4EC4-931E-2F6C20E8CF25}">
      <dgm:prSet/>
      <dgm:spPr/>
      <dgm:t>
        <a:bodyPr/>
        <a:lstStyle/>
        <a:p>
          <a:r>
            <a:rPr lang="ru-RU" dirty="0" smtClean="0">
              <a:solidFill>
                <a:schemeClr val="bg1"/>
              </a:solidFill>
              <a:latin typeface="+mn-lt"/>
              <a:ea typeface="+mn-ea"/>
              <a:cs typeface="+mn-cs"/>
            </a:rPr>
            <a:t>Қазақстандық кемелердің ҚР Мемлекеттік шекарасын бірнеше рет кесіп өтуіне рұқсат беру </a:t>
          </a:r>
        </a:p>
      </dgm:t>
    </dgm:pt>
    <dgm:pt modelId="{41211F05-0EF2-4E2F-BB48-4664B084BE08}" type="parTrans" cxnId="{B1BC16E3-931A-443D-BC7A-661B888643FA}">
      <dgm:prSet/>
      <dgm:spPr/>
      <dgm:t>
        <a:bodyPr/>
        <a:lstStyle/>
        <a:p>
          <a:endParaRPr lang="ru-RU"/>
        </a:p>
      </dgm:t>
    </dgm:pt>
    <dgm:pt modelId="{C06C0C97-459E-47CF-BD7C-F77E3D4EBA2B}" type="sibTrans" cxnId="{B1BC16E3-931A-443D-BC7A-661B888643FA}">
      <dgm:prSet/>
      <dgm:spPr/>
      <dgm:t>
        <a:bodyPr/>
        <a:lstStyle/>
        <a:p>
          <a:endParaRPr lang="ru-RU"/>
        </a:p>
      </dgm:t>
    </dgm:pt>
    <dgm:pt modelId="{6E80886F-0A8F-4467-80B0-2A6E1F0E7430}" type="pres">
      <dgm:prSet presAssocID="{EEFC3ACC-0FC7-40A2-BB98-59A463BE616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57B3DC8-5484-4CF3-8215-97EC080C0919}" type="pres">
      <dgm:prSet presAssocID="{CD2CBF48-8AAF-402C-9EB6-518924117AE3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83A863-DC45-40C0-BAAC-17CCA0716996}" type="pres">
      <dgm:prSet presAssocID="{B222E35A-CED5-4510-AB4B-FB3464525629}" presName="sibTrans" presStyleCnt="0"/>
      <dgm:spPr/>
    </dgm:pt>
    <dgm:pt modelId="{0026026A-9AE6-445E-A158-4FA574A680D9}" type="pres">
      <dgm:prSet presAssocID="{FA1EDDAE-C76E-4060-8324-4CD6E1B4F3AB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C802CD-EDB5-47F3-8C6D-0C25B4F42F56}" type="pres">
      <dgm:prSet presAssocID="{29CD47D2-D61B-437B-8782-95FC939FE9CE}" presName="sibTrans" presStyleCnt="0"/>
      <dgm:spPr/>
    </dgm:pt>
    <dgm:pt modelId="{9EC737F5-0168-4EEA-BDA4-3B5FACF9C6B9}" type="pres">
      <dgm:prSet presAssocID="{AD2B0BB6-0D15-4EC4-931E-2F6C20E8CF25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1BC16E3-931A-443D-BC7A-661B888643FA}" srcId="{EEFC3ACC-0FC7-40A2-BB98-59A463BE6162}" destId="{AD2B0BB6-0D15-4EC4-931E-2F6C20E8CF25}" srcOrd="2" destOrd="0" parTransId="{41211F05-0EF2-4E2F-BB48-4664B084BE08}" sibTransId="{C06C0C97-459E-47CF-BD7C-F77E3D4EBA2B}"/>
    <dgm:cxn modelId="{C28EB977-215C-4516-92A3-C960E60244F7}" type="presOf" srcId="{CD2CBF48-8AAF-402C-9EB6-518924117AE3}" destId="{D57B3DC8-5484-4CF3-8215-97EC080C0919}" srcOrd="0" destOrd="0" presId="urn:microsoft.com/office/officeart/2005/8/layout/hList6"/>
    <dgm:cxn modelId="{A6601929-0559-49F6-8712-58B2CDA4165E}" type="presOf" srcId="{AD2B0BB6-0D15-4EC4-931E-2F6C20E8CF25}" destId="{9EC737F5-0168-4EEA-BDA4-3B5FACF9C6B9}" srcOrd="0" destOrd="0" presId="urn:microsoft.com/office/officeart/2005/8/layout/hList6"/>
    <dgm:cxn modelId="{16CC0BB4-3BAC-479D-8249-C68057240540}" srcId="{EEFC3ACC-0FC7-40A2-BB98-59A463BE6162}" destId="{FA1EDDAE-C76E-4060-8324-4CD6E1B4F3AB}" srcOrd="1" destOrd="0" parTransId="{2A150EBA-50A6-49E1-8269-7FD1C82505F8}" sibTransId="{29CD47D2-D61B-437B-8782-95FC939FE9CE}"/>
    <dgm:cxn modelId="{DABC0695-C0F3-4C4A-BA91-74315798E15A}" srcId="{EEFC3ACC-0FC7-40A2-BB98-59A463BE6162}" destId="{CD2CBF48-8AAF-402C-9EB6-518924117AE3}" srcOrd="0" destOrd="0" parTransId="{983109D0-CB44-46EF-B66E-0FB30AE1C3EB}" sibTransId="{B222E35A-CED5-4510-AB4B-FB3464525629}"/>
    <dgm:cxn modelId="{753288A7-62F3-4272-B853-6377B0D3B9DA}" type="presOf" srcId="{EEFC3ACC-0FC7-40A2-BB98-59A463BE6162}" destId="{6E80886F-0A8F-4467-80B0-2A6E1F0E7430}" srcOrd="0" destOrd="0" presId="urn:microsoft.com/office/officeart/2005/8/layout/hList6"/>
    <dgm:cxn modelId="{278E4FEA-6CED-4D60-8E5A-24ACE4837117}" type="presOf" srcId="{FA1EDDAE-C76E-4060-8324-4CD6E1B4F3AB}" destId="{0026026A-9AE6-445E-A158-4FA574A680D9}" srcOrd="0" destOrd="0" presId="urn:microsoft.com/office/officeart/2005/8/layout/hList6"/>
    <dgm:cxn modelId="{AED7178F-B7EC-4492-B813-EC5FA1DA97E7}" type="presParOf" srcId="{6E80886F-0A8F-4467-80B0-2A6E1F0E7430}" destId="{D57B3DC8-5484-4CF3-8215-97EC080C0919}" srcOrd="0" destOrd="0" presId="urn:microsoft.com/office/officeart/2005/8/layout/hList6"/>
    <dgm:cxn modelId="{C810E959-E09F-453C-824B-F9C837249D7A}" type="presParOf" srcId="{6E80886F-0A8F-4467-80B0-2A6E1F0E7430}" destId="{1483A863-DC45-40C0-BAAC-17CCA0716996}" srcOrd="1" destOrd="0" presId="urn:microsoft.com/office/officeart/2005/8/layout/hList6"/>
    <dgm:cxn modelId="{56B418C2-5ABE-44B4-AE47-B4735BABFD9D}" type="presParOf" srcId="{6E80886F-0A8F-4467-80B0-2A6E1F0E7430}" destId="{0026026A-9AE6-445E-A158-4FA574A680D9}" srcOrd="2" destOrd="0" presId="urn:microsoft.com/office/officeart/2005/8/layout/hList6"/>
    <dgm:cxn modelId="{AF35ABC6-661D-4EF4-B494-F885C4D039B6}" type="presParOf" srcId="{6E80886F-0A8F-4467-80B0-2A6E1F0E7430}" destId="{6EC802CD-EDB5-47F3-8C6D-0C25B4F42F56}" srcOrd="3" destOrd="0" presId="urn:microsoft.com/office/officeart/2005/8/layout/hList6"/>
    <dgm:cxn modelId="{79C0F85D-6C01-441B-92AC-FBBA970F59F9}" type="presParOf" srcId="{6E80886F-0A8F-4467-80B0-2A6E1F0E7430}" destId="{9EC737F5-0168-4EEA-BDA4-3B5FACF9C6B9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8938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25" tIns="46013" rIns="92025" bIns="46013" numCol="1" anchor="t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  <a:latin typeface="Arial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30638" y="0"/>
            <a:ext cx="2928937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25" tIns="46013" rIns="92025" bIns="4601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Arial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5350" y="746125"/>
            <a:ext cx="4970463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6275" y="4722813"/>
            <a:ext cx="5408613" cy="44735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25" tIns="46013" rIns="92025" bIns="460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4038"/>
            <a:ext cx="2928938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25" tIns="46013" rIns="92025" bIns="46013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  <a:latin typeface="Arial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30638" y="9444038"/>
            <a:ext cx="2928937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2025" tIns="46013" rIns="92025" bIns="4601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Arial" pitchFamily="34" charset="0"/>
              </a:defRPr>
            </a:lvl1pPr>
          </a:lstStyle>
          <a:p>
            <a:pPr>
              <a:defRPr/>
            </a:pPr>
            <a:fld id="{8C498E2D-6997-48C9-A4BC-EF95AEBBC5D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70406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A616A4-F34D-4601-8A78-83717D2DDC0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ADA5EE-198E-45BE-8E2E-D5D8D91D9670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0161D2-2C6D-40D6-92D7-0AEE0D20445F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AF3B65-CCEC-4495-9B0A-AD9F87F00F56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26C6B8-BB6B-4B7D-A07C-1C898B6DD9B6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360FA3-9BC7-477B-A23E-D9EB9DEBCB9A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ACF2F2-1361-491D-8108-6CEA6E31718E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664DD0-026A-4F3A-AB0C-CDE80E76F18B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ED93A9-E4DA-4479-9955-8B4E4EF397DA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0E9F01-296E-48C6-9335-D9CB9FF4437D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44C2DC-7F58-4DDA-BFB8-2787CDAB37E2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30C8696-E698-4732-B228-5B4E01A20632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12" name="Text Box 8"/>
          <p:cNvSpPr txBox="1">
            <a:spLocks noChangeArrowheads="1"/>
          </p:cNvSpPr>
          <p:nvPr/>
        </p:nvSpPr>
        <p:spPr bwMode="auto">
          <a:xfrm>
            <a:off x="3206049" y="6248400"/>
            <a:ext cx="2731902" cy="3385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1600" b="1" dirty="0">
                <a:solidFill>
                  <a:srgbClr val="1F497D"/>
                </a:solidFill>
              </a:rPr>
              <a:t>Астана, </a:t>
            </a:r>
            <a:r>
              <a:rPr lang="ru-RU" sz="1600" b="1" dirty="0" smtClean="0">
                <a:solidFill>
                  <a:srgbClr val="1F497D"/>
                </a:solidFill>
              </a:rPr>
              <a:t>2015 ж.</a:t>
            </a:r>
            <a:endParaRPr lang="ru-RU" sz="1600" b="1" dirty="0">
              <a:solidFill>
                <a:srgbClr val="1F497D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55576" y="1988840"/>
            <a:ext cx="7632848" cy="332398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k-KZ" sz="3000" b="1" dirty="0" smtClean="0">
                <a:solidFill>
                  <a:srgbClr val="1F497D"/>
                </a:solidFill>
                <a:latin typeface="+mj-lt"/>
              </a:rPr>
              <a:t> </a:t>
            </a:r>
            <a:r>
              <a:rPr lang="ru-RU" sz="3000" b="1" dirty="0" smtClean="0">
                <a:solidFill>
                  <a:srgbClr val="1F497D"/>
                </a:solidFill>
                <a:latin typeface="+mj-lt"/>
              </a:rPr>
              <a:t>«</a:t>
            </a:r>
            <a:r>
              <a:rPr lang="kk-KZ" sz="3000" b="1" dirty="0" smtClean="0">
                <a:solidFill>
                  <a:srgbClr val="1F497D"/>
                </a:solidFill>
                <a:latin typeface="+mj-lt"/>
              </a:rPr>
              <a:t>Қазақстан Республикасының кейбір заңнамалық актілеріне мемлекеттік қызметтер көрсету мәселелері бойынша </a:t>
            </a:r>
          </a:p>
          <a:p>
            <a:pPr algn="ctr"/>
            <a:r>
              <a:rPr lang="kk-KZ" sz="3000" b="1" dirty="0" smtClean="0">
                <a:solidFill>
                  <a:srgbClr val="1F497D"/>
                </a:solidFill>
                <a:latin typeface="+mj-lt"/>
              </a:rPr>
              <a:t>өзгерістер мен толықтырулар енгізу туралы</a:t>
            </a:r>
            <a:r>
              <a:rPr lang="ru-RU" sz="3000" b="1" dirty="0" smtClean="0">
                <a:solidFill>
                  <a:srgbClr val="1F497D"/>
                </a:solidFill>
                <a:latin typeface="+mj-lt"/>
              </a:rPr>
              <a:t>»</a:t>
            </a:r>
            <a:r>
              <a:rPr lang="kk-KZ" sz="3000" b="1" dirty="0" smtClean="0">
                <a:solidFill>
                  <a:srgbClr val="1F497D"/>
                </a:solidFill>
                <a:latin typeface="+mj-lt"/>
              </a:rPr>
              <a:t> Қазақстан Республикасының </a:t>
            </a:r>
          </a:p>
          <a:p>
            <a:pPr algn="ctr"/>
            <a:r>
              <a:rPr lang="kk-KZ" sz="3000" b="1" dirty="0" smtClean="0">
                <a:solidFill>
                  <a:srgbClr val="1F497D"/>
                </a:solidFill>
                <a:latin typeface="+mj-lt"/>
              </a:rPr>
              <a:t>Заң жобасы туралы</a:t>
            </a:r>
          </a:p>
          <a:p>
            <a:pPr algn="ctr"/>
            <a:endParaRPr lang="kk-KZ" sz="3000" b="1" dirty="0" smtClean="0">
              <a:solidFill>
                <a:srgbClr val="1F497D"/>
              </a:solidFill>
              <a:latin typeface="+mj-lt"/>
            </a:endParaRPr>
          </a:p>
        </p:txBody>
      </p:sp>
      <p:pic>
        <p:nvPicPr>
          <p:cNvPr id="1026" name="Рисунок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88640"/>
            <a:ext cx="912118" cy="868836"/>
          </a:xfrm>
          <a:prstGeom prst="rect">
            <a:avLst/>
          </a:prstGeom>
          <a:solidFill>
            <a:srgbClr val="3366CC"/>
          </a:solidFill>
        </p:spPr>
      </p:pic>
      <p:pic>
        <p:nvPicPr>
          <p:cNvPr id="23" name="Рисунок 2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9444"/>
          <a:stretch/>
        </p:blipFill>
        <p:spPr>
          <a:xfrm>
            <a:off x="1619672" y="0"/>
            <a:ext cx="7524328" cy="1052736"/>
          </a:xfrm>
          <a:prstGeom prst="rect">
            <a:avLst/>
          </a:prstGeom>
        </p:spPr>
      </p:pic>
      <p:sp>
        <p:nvSpPr>
          <p:cNvPr id="24" name="Прямоугольник 23"/>
          <p:cNvSpPr/>
          <p:nvPr/>
        </p:nvSpPr>
        <p:spPr>
          <a:xfrm>
            <a:off x="2267744" y="116632"/>
            <a:ext cx="6349251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600" b="1" dirty="0" smtClean="0">
                <a:solidFill>
                  <a:schemeClr val="bg1"/>
                </a:solidFill>
              </a:rPr>
              <a:t>Қазақстан Республикасы </a:t>
            </a:r>
          </a:p>
          <a:p>
            <a:r>
              <a:rPr lang="kk-KZ" sz="2600" b="1" dirty="0" smtClean="0">
                <a:solidFill>
                  <a:schemeClr val="bg1"/>
                </a:solidFill>
              </a:rPr>
              <a:t>Ұлттық экономика министрлігі</a:t>
            </a:r>
            <a:endParaRPr lang="ru-RU" sz="2600" b="1" cap="small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ED93A9-E4DA-4479-9955-8B4E4EF397DA}" type="slidenum">
              <a:rPr lang="ru-RU" smtClean="0"/>
              <a:pPr>
                <a:defRPr/>
              </a:pPr>
              <a:t>2</a:t>
            </a:fld>
            <a:endParaRPr lang="ru-RU" dirty="0"/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407988" y="765175"/>
            <a:ext cx="8485187" cy="42545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800" b="0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charset="0"/>
              <a:ea typeface="Magistral" pitchFamily="2" charset="0"/>
              <a:cs typeface="Arial" charset="0"/>
            </a:endParaRPr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971600" y="260648"/>
            <a:ext cx="7128792" cy="1670955"/>
          </a:xfrm>
          <a:prstGeom prst="round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0000" tIns="46800" rIns="90000" bIns="4680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176313"/>
                </a:solidFill>
              </a:rPr>
              <a:t> Қазақстан Республикасы Үкіметінің заң жобалау жұмыстарының 2015 жылға арналған жоспарының </a:t>
            </a:r>
          </a:p>
          <a:p>
            <a:pPr algn="ctr"/>
            <a:r>
              <a:rPr lang="ru-RU" sz="2000" b="1" dirty="0" smtClean="0">
                <a:solidFill>
                  <a:srgbClr val="176313"/>
                </a:solidFill>
              </a:rPr>
              <a:t>25-тармағын орындау үшін </a:t>
            </a:r>
          </a:p>
          <a:p>
            <a:pPr algn="ctr"/>
            <a:r>
              <a:rPr lang="ru-RU" sz="1600" b="1" i="1" dirty="0" smtClean="0"/>
              <a:t>(Қазақстан Республикасы Үкіметінің 2014 жылғы 31 желтоқсандағы </a:t>
            </a:r>
          </a:p>
          <a:p>
            <a:pPr algn="ctr"/>
            <a:r>
              <a:rPr lang="ru-RU" sz="1600" b="1" i="1" dirty="0" smtClean="0"/>
              <a:t>№ 1421 қаулысымен бекітілген)</a:t>
            </a:r>
            <a:endParaRPr lang="ru-RU" sz="1600" i="1" dirty="0"/>
          </a:p>
        </p:txBody>
      </p:sp>
      <p:sp>
        <p:nvSpPr>
          <p:cNvPr id="14" name="Стрелка вниз 13"/>
          <p:cNvSpPr/>
          <p:nvPr/>
        </p:nvSpPr>
        <p:spPr>
          <a:xfrm>
            <a:off x="3923928" y="2060848"/>
            <a:ext cx="993563" cy="432048"/>
          </a:xfrm>
          <a:prstGeom prst="downArrow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0" y="2564904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1F497D"/>
                </a:solidFill>
              </a:rPr>
              <a:t>«Қазақстан Республикасының кейбір заңнамалық актілеріне мемлекеттік қызметтер көрсету мәселелері бойынша өзгерістер мен толықтырулар енгізу туралы» Қазақстан Республикасының Заң жобасы</a:t>
            </a:r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1043608" y="4077073"/>
            <a:ext cx="7128792" cy="25563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0000" tIns="46800" rIns="90000" bIns="46800">
            <a:spAutoFit/>
          </a:bodyPr>
          <a:lstStyle/>
          <a:p>
            <a:r>
              <a:rPr lang="ru-RU" sz="1600" b="1" dirty="0" smtClean="0">
                <a:solidFill>
                  <a:srgbClr val="1F497D"/>
                </a:solidFill>
              </a:rPr>
              <a:t>Заң жобасының құрылымы:</a:t>
            </a:r>
          </a:p>
          <a:p>
            <a:pPr marL="342900" indent="-342900"/>
            <a:r>
              <a:rPr lang="ru-RU" sz="1600" b="1" dirty="0" smtClean="0">
                <a:solidFill>
                  <a:srgbClr val="1F497D"/>
                </a:solidFill>
              </a:rPr>
              <a:t>1. ҚР келесі заңнамалық актілеріне өзгерістер және/немесе толықтырулар енгізу: </a:t>
            </a:r>
          </a:p>
          <a:p>
            <a:r>
              <a:rPr lang="ru-RU" sz="1600" b="1" dirty="0" smtClean="0">
                <a:solidFill>
                  <a:srgbClr val="1F497D"/>
                </a:solidFill>
              </a:rPr>
              <a:t>«Мемлекеттік көрсетілетін қызметтер туралы»</a:t>
            </a:r>
            <a:endParaRPr lang="ru-RU" sz="1600" b="1" dirty="0">
              <a:solidFill>
                <a:srgbClr val="1F497D"/>
              </a:solidFill>
            </a:endParaRPr>
          </a:p>
          <a:p>
            <a:r>
              <a:rPr lang="ru-RU" sz="1600" b="1" dirty="0" smtClean="0">
                <a:solidFill>
                  <a:srgbClr val="1F497D"/>
                </a:solidFill>
              </a:rPr>
              <a:t>«Рұқсаттар және хабарламалар туралы»</a:t>
            </a:r>
          </a:p>
          <a:p>
            <a:r>
              <a:rPr lang="ru-RU" sz="1600" b="1" dirty="0" smtClean="0">
                <a:solidFill>
                  <a:srgbClr val="1F497D"/>
                </a:solidFill>
              </a:rPr>
              <a:t>«Өсімдіктерді қорғау туралы»</a:t>
            </a:r>
          </a:p>
          <a:p>
            <a:r>
              <a:rPr lang="ru-RU" sz="1600" b="1" dirty="0" smtClean="0">
                <a:solidFill>
                  <a:srgbClr val="1F497D"/>
                </a:solidFill>
              </a:rPr>
              <a:t>«Геодезия және картография туралы»</a:t>
            </a:r>
          </a:p>
          <a:p>
            <a:r>
              <a:rPr lang="ru-RU" sz="1600" b="1" dirty="0" smtClean="0">
                <a:solidFill>
                  <a:srgbClr val="1F497D"/>
                </a:solidFill>
              </a:rPr>
              <a:t>«Қазақстан Республикасының Мемлекеттік шекарасы туралы».</a:t>
            </a:r>
          </a:p>
          <a:p>
            <a:r>
              <a:rPr lang="ru-RU" sz="1600" b="1" dirty="0" smtClean="0">
                <a:solidFill>
                  <a:srgbClr val="1F497D"/>
                </a:solidFill>
              </a:rPr>
              <a:t>2. Заңның күшіне ену тәртібі.</a:t>
            </a:r>
          </a:p>
        </p:txBody>
      </p:sp>
      <p:sp>
        <p:nvSpPr>
          <p:cNvPr id="23" name="Стрелка вниз 22"/>
          <p:cNvSpPr/>
          <p:nvPr/>
        </p:nvSpPr>
        <p:spPr>
          <a:xfrm>
            <a:off x="3923928" y="3501008"/>
            <a:ext cx="993563" cy="432048"/>
          </a:xfrm>
          <a:prstGeom prst="downArrow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Рисунок 2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9444"/>
          <a:stretch/>
        </p:blipFill>
        <p:spPr>
          <a:xfrm>
            <a:off x="0" y="0"/>
            <a:ext cx="9144000" cy="836712"/>
          </a:xfrm>
          <a:prstGeom prst="rect">
            <a:avLst/>
          </a:prstGeom>
        </p:spPr>
      </p:pic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ED93A9-E4DA-4479-9955-8B4E4EF397DA}" type="slidenum">
              <a:rPr lang="ru-RU" smtClean="0"/>
              <a:pPr>
                <a:defRPr/>
              </a:pPr>
              <a:t>3</a:t>
            </a:fld>
            <a:endParaRPr lang="ru-RU" dirty="0"/>
          </a:p>
        </p:txBody>
      </p:sp>
      <p:sp>
        <p:nvSpPr>
          <p:cNvPr id="23" name="Заголовок 1"/>
          <p:cNvSpPr txBox="1">
            <a:spLocks/>
          </p:cNvSpPr>
          <p:nvPr/>
        </p:nvSpPr>
        <p:spPr>
          <a:xfrm>
            <a:off x="395536" y="111770"/>
            <a:ext cx="8496944" cy="796950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eaLnBrk="0" hangingPunct="0">
              <a:defRPr sz="3200" kern="0">
                <a:solidFill>
                  <a:srgbClr val="1F497D"/>
                </a:solidFill>
                <a:latin typeface="+mj-lt"/>
                <a:ea typeface="+mj-ea"/>
                <a:cs typeface="+mj-cs"/>
              </a:defRPr>
            </a:lvl1pPr>
            <a:lvl2pPr algn="ctr" eaLnBrk="0" hangingPunct="0">
              <a:defRPr sz="4400">
                <a:solidFill>
                  <a:schemeClr val="tx2"/>
                </a:solidFill>
                <a:latin typeface="Arial" pitchFamily="34" charset="0"/>
              </a:defRPr>
            </a:lvl2pPr>
            <a:lvl3pPr algn="ctr" eaLnBrk="0" hangingPunct="0">
              <a:defRPr sz="4400">
                <a:solidFill>
                  <a:schemeClr val="tx2"/>
                </a:solidFill>
                <a:latin typeface="Arial" pitchFamily="34" charset="0"/>
              </a:defRPr>
            </a:lvl3pPr>
            <a:lvl4pPr algn="ctr" eaLnBrk="0" hangingPunct="0">
              <a:defRPr sz="4400">
                <a:solidFill>
                  <a:schemeClr val="tx2"/>
                </a:solidFill>
                <a:latin typeface="Arial" pitchFamily="34" charset="0"/>
              </a:defRPr>
            </a:lvl4pPr>
            <a:lvl5pPr algn="ctr" eaLnBrk="0" hangingPunct="0">
              <a:defRPr sz="4400">
                <a:solidFill>
                  <a:schemeClr val="tx2"/>
                </a:solidFill>
                <a:latin typeface="Arial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 algn="ctr"/>
            <a:r>
              <a:rPr lang="ru-RU" sz="2800" dirty="0" smtClean="0">
                <a:solidFill>
                  <a:schemeClr val="bg1"/>
                </a:solidFill>
              </a:rPr>
              <a:t>Заң жобасын қабылдау мақсаты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702082" y="2592876"/>
            <a:ext cx="581886" cy="523220"/>
          </a:xfrm>
          <a:prstGeom prst="rect">
            <a:avLst/>
          </a:prstGeom>
        </p:spPr>
        <p:txBody>
          <a:bodyPr wrap="square" rtlCol="0" anchor="ctr">
            <a:spAutoFit/>
          </a:bodyPr>
          <a:lstStyle/>
          <a:p>
            <a:pPr algn="just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1" name="Rectangle 7"/>
          <p:cNvSpPr>
            <a:spLocks noChangeArrowheads="1"/>
          </p:cNvSpPr>
          <p:nvPr/>
        </p:nvSpPr>
        <p:spPr bwMode="auto">
          <a:xfrm>
            <a:off x="0" y="1052736"/>
            <a:ext cx="9144000" cy="649399"/>
          </a:xfrm>
          <a:prstGeom prst="roundRect">
            <a:avLst/>
          </a:prstGeom>
          <a:noFill/>
          <a:ln w="38100" cmpd="dbl">
            <a:solidFill>
              <a:srgbClr val="008080"/>
            </a:solidFill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0070C0"/>
                </a:solidFill>
              </a:rPr>
              <a:t>Көрсетілетін қызметті алушылардың құқықтары мен заңды мүдделерін қорғауды ескере отырып, мемлекеттік қызметтер көрсету жүйесін жетілдіру </a:t>
            </a:r>
            <a:endParaRPr lang="ru-RU" sz="1600" b="1" dirty="0">
              <a:solidFill>
                <a:srgbClr val="0070C0"/>
              </a:solidFill>
            </a:endParaRPr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179512" y="2132856"/>
            <a:ext cx="3995936" cy="1875266"/>
          </a:xfrm>
          <a:prstGeom prst="round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90000" tIns="46800" rIns="90000" bIns="46800">
            <a:spAutoFit/>
          </a:bodyPr>
          <a:lstStyle/>
          <a:p>
            <a:pPr algn="ctr"/>
            <a:r>
              <a:rPr lang="ru-RU" sz="1300" b="1" dirty="0" smtClean="0">
                <a:solidFill>
                  <a:schemeClr val="bg1"/>
                </a:solidFill>
              </a:rPr>
              <a:t>ҚР Конституциясы:</a:t>
            </a:r>
          </a:p>
          <a:p>
            <a:pPr algn="ctr"/>
            <a:r>
              <a:rPr lang="ru-RU" sz="1300" dirty="0" smtClean="0">
                <a:solidFill>
                  <a:schemeClr val="bg1"/>
                </a:solidFill>
              </a:rPr>
              <a:t>Адамның және азаматтың құқықтары мен бостандықтары конституциялық құрылысты қорғау, қоғамдық тәртіпті, адамның құқықтары мен бостандықтарын, халықтың денсаулығы мен имандылығын сақтау мақсатына қажетті шамада ғана және </a:t>
            </a:r>
            <a:r>
              <a:rPr lang="ru-RU" sz="1300" b="1" dirty="0" smtClean="0">
                <a:solidFill>
                  <a:schemeClr val="bg1"/>
                </a:solidFill>
              </a:rPr>
              <a:t>тек заңмен </a:t>
            </a:r>
            <a:r>
              <a:rPr lang="ru-RU" sz="1300" dirty="0" smtClean="0">
                <a:solidFill>
                  <a:schemeClr val="bg1"/>
                </a:solidFill>
              </a:rPr>
              <a:t>шектелуі мүмкін</a:t>
            </a:r>
          </a:p>
          <a:p>
            <a:pPr algn="ctr"/>
            <a:r>
              <a:rPr lang="ru-RU" sz="1300" b="1" i="1" dirty="0" smtClean="0">
                <a:solidFill>
                  <a:schemeClr val="bg1"/>
                </a:solidFill>
              </a:rPr>
              <a:t>(39-бап)</a:t>
            </a:r>
            <a:endParaRPr lang="ru-RU" sz="1300" b="1" i="1" dirty="0">
              <a:solidFill>
                <a:schemeClr val="bg1"/>
              </a:solidFill>
            </a:endParaRP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4644008" y="2204864"/>
            <a:ext cx="3995936" cy="1687981"/>
          </a:xfrm>
          <a:prstGeom prst="round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90000" tIns="46800" rIns="90000" bIns="46800">
            <a:spAutoFit/>
          </a:bodyPr>
          <a:lstStyle/>
          <a:p>
            <a:pPr algn="ctr"/>
            <a:r>
              <a:rPr lang="ru-RU" sz="1300" b="1" dirty="0" smtClean="0">
                <a:solidFill>
                  <a:schemeClr val="bg1"/>
                </a:solidFill>
              </a:rPr>
              <a:t>«Мемлекеттік көрсетілетін қызметтер туралы» </a:t>
            </a:r>
          </a:p>
          <a:p>
            <a:pPr algn="ctr"/>
            <a:r>
              <a:rPr lang="ru-RU" sz="1300" b="1" dirty="0" smtClean="0">
                <a:solidFill>
                  <a:schemeClr val="bg1"/>
                </a:solidFill>
              </a:rPr>
              <a:t>ҚР Заңы:</a:t>
            </a:r>
          </a:p>
          <a:p>
            <a:pPr algn="ctr"/>
            <a:r>
              <a:rPr lang="ru-RU" sz="1300" dirty="0" smtClean="0">
                <a:solidFill>
                  <a:schemeClr val="bg1"/>
                </a:solidFill>
              </a:rPr>
              <a:t>Көрсетілетін қызметті берушілердің Қазақстан Республикасының </a:t>
            </a:r>
            <a:r>
              <a:rPr lang="ru-RU" sz="1300" b="1" dirty="0" smtClean="0">
                <a:solidFill>
                  <a:schemeClr val="bg1"/>
                </a:solidFill>
              </a:rPr>
              <a:t>заңдарында</a:t>
            </a:r>
            <a:r>
              <a:rPr lang="ru-RU" sz="1300" dirty="0" smtClean="0">
                <a:solidFill>
                  <a:schemeClr val="bg1"/>
                </a:solidFill>
              </a:rPr>
              <a:t> белгіленген жағдайларда және негіздер бойынша мемлекеттік қызметтер көрсетуден бас тартуға құқығы бар </a:t>
            </a:r>
          </a:p>
          <a:p>
            <a:pPr algn="ctr"/>
            <a:r>
              <a:rPr lang="ru-RU" sz="1400" b="1" i="1" dirty="0" smtClean="0">
                <a:solidFill>
                  <a:schemeClr val="bg1"/>
                </a:solidFill>
              </a:rPr>
              <a:t>(5-бап)</a:t>
            </a:r>
            <a:endParaRPr lang="ru-RU" sz="1400" b="1" dirty="0" smtClean="0">
              <a:solidFill>
                <a:schemeClr val="bg1"/>
              </a:solidFill>
            </a:endParaRPr>
          </a:p>
        </p:txBody>
      </p:sp>
      <p:sp>
        <p:nvSpPr>
          <p:cNvPr id="27" name="Rectangle 7"/>
          <p:cNvSpPr>
            <a:spLocks noChangeArrowheads="1"/>
          </p:cNvSpPr>
          <p:nvPr/>
        </p:nvSpPr>
        <p:spPr bwMode="auto">
          <a:xfrm>
            <a:off x="2538028" y="4414619"/>
            <a:ext cx="3995936" cy="376984"/>
          </a:xfrm>
          <a:prstGeom prst="round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90000" tIns="46800" rIns="90000" bIns="4680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</a:rPr>
              <a:t>БОЛЖАЙДЫ</a:t>
            </a:r>
          </a:p>
        </p:txBody>
      </p:sp>
      <p:sp>
        <p:nvSpPr>
          <p:cNvPr id="28" name="Rectangle 7"/>
          <p:cNvSpPr>
            <a:spLocks noChangeArrowheads="1"/>
          </p:cNvSpPr>
          <p:nvPr/>
        </p:nvSpPr>
        <p:spPr bwMode="auto">
          <a:xfrm>
            <a:off x="179512" y="5517232"/>
            <a:ext cx="8712968" cy="649399"/>
          </a:xfrm>
          <a:prstGeom prst="roundRect">
            <a:avLst/>
          </a:prstGeom>
          <a:noFill/>
          <a:ln w="38100" cmpd="dbl">
            <a:solidFill>
              <a:srgbClr val="008080"/>
            </a:solidFill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/>
            <a:r>
              <a:rPr lang="kk-KZ" sz="1600" b="1" dirty="0" smtClean="0">
                <a:solidFill>
                  <a:srgbClr val="0070C0"/>
                </a:solidFill>
              </a:rPr>
              <a:t>Мемлекеттік қызметтерді көрсетуден бас тартудың нақты тәртібін </a:t>
            </a:r>
            <a:r>
              <a:rPr lang="kk-KZ" sz="1600" b="1" u="sng" dirty="0" smtClean="0">
                <a:solidFill>
                  <a:srgbClr val="0070C0"/>
                </a:solidFill>
              </a:rPr>
              <a:t>тек қана </a:t>
            </a:r>
            <a:r>
              <a:rPr lang="kk-KZ" sz="1600" b="1" dirty="0" smtClean="0">
                <a:solidFill>
                  <a:srgbClr val="0070C0"/>
                </a:solidFill>
              </a:rPr>
              <a:t> Қазақстан Республикасы заңдары деңгейінде орнату</a:t>
            </a:r>
            <a:endParaRPr lang="ru-RU" sz="1600" b="1" dirty="0">
              <a:solidFill>
                <a:srgbClr val="0070C0"/>
              </a:solidFill>
            </a:endParaRPr>
          </a:p>
        </p:txBody>
      </p:sp>
      <p:sp>
        <p:nvSpPr>
          <p:cNvPr id="30" name="Стрелка вниз 29"/>
          <p:cNvSpPr/>
          <p:nvPr/>
        </p:nvSpPr>
        <p:spPr>
          <a:xfrm>
            <a:off x="4283968" y="4869160"/>
            <a:ext cx="504056" cy="504056"/>
          </a:xfrm>
          <a:prstGeom prst="downArrow">
            <a:avLst/>
          </a:prstGeom>
          <a:solidFill>
            <a:srgbClr val="4F81BD"/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3576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Рисунок 1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9444"/>
          <a:stretch/>
        </p:blipFill>
        <p:spPr>
          <a:xfrm>
            <a:off x="0" y="0"/>
            <a:ext cx="9144000" cy="836712"/>
          </a:xfrm>
          <a:prstGeom prst="rect">
            <a:avLst/>
          </a:prstGeom>
        </p:spPr>
      </p:pic>
      <p:sp>
        <p:nvSpPr>
          <p:cNvPr id="3" name="Скругленный прямоугольник 2"/>
          <p:cNvSpPr/>
          <p:nvPr/>
        </p:nvSpPr>
        <p:spPr>
          <a:xfrm>
            <a:off x="179512" y="4725144"/>
            <a:ext cx="8784976" cy="1440160"/>
          </a:xfrm>
          <a:prstGeom prst="roundRect">
            <a:avLst/>
          </a:prstGeom>
          <a:solidFill>
            <a:srgbClr val="558ED5"/>
          </a:solidFill>
        </p:spPr>
        <p:txBody>
          <a:bodyPr wrap="square" anchor="ctr">
            <a:noAutofit/>
          </a:bodyPr>
          <a:lstStyle/>
          <a:p>
            <a:pPr algn="ctr">
              <a:buClr>
                <a:srgbClr val="000066"/>
              </a:buClr>
              <a:buSzPct val="120000"/>
            </a:pPr>
            <a:r>
              <a:rPr lang="ru-RU" sz="2000" b="1" dirty="0" smtClean="0">
                <a:solidFill>
                  <a:schemeClr val="bg1"/>
                </a:solidFill>
              </a:rPr>
              <a:t> </a:t>
            </a:r>
          </a:p>
          <a:p>
            <a:pPr algn="ctr">
              <a:buClr>
                <a:srgbClr val="000066"/>
              </a:buClr>
              <a:buSzPct val="120000"/>
            </a:pPr>
            <a:r>
              <a:rPr lang="ru-RU" sz="2000" b="1" dirty="0" smtClean="0">
                <a:solidFill>
                  <a:schemeClr val="bg1"/>
                </a:solidFill>
              </a:rPr>
              <a:t>Мемлекеттік қызмет көрсетуден бас тарту үшін негіздердің тізімін ерекше бас тартуларды қоспағанда, біртектілігі және реттеу пәндері бойынша біріздендіру жолымен олардың алуан түрлілігін жоюдың тиімді әдісі</a:t>
            </a:r>
          </a:p>
          <a:p>
            <a:pPr algn="ctr">
              <a:buClr>
                <a:srgbClr val="000066"/>
              </a:buClr>
              <a:buSzPct val="120000"/>
            </a:pP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571896" y="2060848"/>
            <a:ext cx="189504" cy="432048"/>
          </a:xfrm>
          <a:prstGeom prst="ellipse">
            <a:avLst/>
          </a:prstGeom>
        </p:spPr>
        <p:txBody>
          <a:bodyPr wrap="square" rtlCol="0" anchor="ctr">
            <a:spAutoFit/>
          </a:bodyPr>
          <a:lstStyle/>
          <a:p>
            <a:pPr algn="just"/>
            <a:endParaRPr lang="ru-RU" dirty="0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ED93A9-E4DA-4479-9955-8B4E4EF397DA}" type="slidenum">
              <a:rPr lang="ru-RU" smtClean="0"/>
              <a:pPr>
                <a:defRPr/>
              </a:pPr>
              <a:t>4</a:t>
            </a:fld>
            <a:endParaRPr lang="ru-RU" dirty="0"/>
          </a:p>
        </p:txBody>
      </p:sp>
      <p:sp>
        <p:nvSpPr>
          <p:cNvPr id="19" name="Rectangle 7"/>
          <p:cNvSpPr>
            <a:spLocks noChangeArrowheads="1"/>
          </p:cNvSpPr>
          <p:nvPr/>
        </p:nvSpPr>
        <p:spPr bwMode="auto">
          <a:xfrm>
            <a:off x="395536" y="0"/>
            <a:ext cx="8424936" cy="785606"/>
          </a:xfrm>
          <a:prstGeom prst="roundRect">
            <a:avLst/>
          </a:prstGeom>
          <a:noFill/>
          <a:ln w="38100" cmpd="dbl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</a:rPr>
              <a:t>«Мемлекеттік көрсетілетін қызметтер туралы» ҚР Заңына түзетулер енгізу</a:t>
            </a:r>
            <a:endParaRPr lang="ru-RU" sz="1600" i="1" dirty="0">
              <a:solidFill>
                <a:schemeClr val="bg1"/>
              </a:solidFill>
            </a:endParaRPr>
          </a:p>
        </p:txBody>
      </p:sp>
      <p:sp>
        <p:nvSpPr>
          <p:cNvPr id="26" name="Text Box 21"/>
          <p:cNvSpPr txBox="1">
            <a:spLocks noChangeArrowheads="1"/>
          </p:cNvSpPr>
          <p:nvPr/>
        </p:nvSpPr>
        <p:spPr bwMode="auto">
          <a:xfrm>
            <a:off x="755576" y="1124744"/>
            <a:ext cx="853244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 dirty="0" smtClean="0">
                <a:solidFill>
                  <a:srgbClr val="1F497D"/>
                </a:solidFill>
              </a:rPr>
              <a:t>«Мемлекеттік қызметті көрсетуден бас тарту» </a:t>
            </a:r>
            <a:r>
              <a:rPr lang="ru-RU" sz="2000" dirty="0" smtClean="0"/>
              <a:t>жаңа ұғымын енгізу</a:t>
            </a:r>
            <a:endParaRPr lang="ru-RU" sz="2000" dirty="0"/>
          </a:p>
        </p:txBody>
      </p:sp>
      <p:sp>
        <p:nvSpPr>
          <p:cNvPr id="27" name="Text Box 21"/>
          <p:cNvSpPr txBox="1">
            <a:spLocks noChangeArrowheads="1"/>
          </p:cNvSpPr>
          <p:nvPr/>
        </p:nvSpPr>
        <p:spPr bwMode="auto">
          <a:xfrm>
            <a:off x="763588" y="3717032"/>
            <a:ext cx="82009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sz="2000" dirty="0" smtClean="0"/>
              <a:t>Мемлекеттік қызметті көрсетуден бас тарту үшін біріздендірілген негіздер тізімін белгілеу</a:t>
            </a:r>
            <a:endParaRPr lang="ru-RU" sz="2000" dirty="0"/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251520" y="1988840"/>
            <a:ext cx="8640960" cy="1368152"/>
          </a:xfrm>
          <a:prstGeom prst="roundRect">
            <a:avLst/>
          </a:prstGeom>
          <a:solidFill>
            <a:srgbClr val="558ED5"/>
          </a:solidFill>
        </p:spPr>
        <p:txBody>
          <a:bodyPr wrap="square" anchor="ctr">
            <a:noAutofit/>
          </a:bodyPr>
          <a:lstStyle/>
          <a:p>
            <a:pPr marL="84138" indent="11113" algn="ctr">
              <a:buClr>
                <a:srgbClr val="000066"/>
              </a:buClr>
              <a:buSzPct val="120000"/>
            </a:pPr>
            <a:r>
              <a:rPr lang="ru-RU" sz="2000" b="1" dirty="0" smtClean="0">
                <a:solidFill>
                  <a:schemeClr val="bg1"/>
                </a:solidFill>
              </a:rPr>
              <a:t>«Мемлекеттік қызметті көрсетуден бас тарту» – көрсетілетін қызметті алушыға белгілі бір мемлекеттік қызметті алуға құқығы болмау себебі бойынша мемлекеттік қызметті көрсетуден </a:t>
            </a:r>
          </a:p>
          <a:p>
            <a:pPr marL="84138" indent="11113" algn="ctr">
              <a:buClr>
                <a:srgbClr val="000066"/>
              </a:buClr>
              <a:buSzPct val="120000"/>
            </a:pPr>
            <a:r>
              <a:rPr lang="ru-RU" sz="2000" b="1" dirty="0" smtClean="0">
                <a:solidFill>
                  <a:schemeClr val="bg1"/>
                </a:solidFill>
              </a:rPr>
              <a:t>бас тарту</a:t>
            </a:r>
            <a:endParaRPr lang="ru-RU" b="1" dirty="0">
              <a:solidFill>
                <a:schemeClr val="bg1"/>
              </a:solidFill>
            </a:endParaRPr>
          </a:p>
        </p:txBody>
      </p:sp>
      <p:grpSp>
        <p:nvGrpSpPr>
          <p:cNvPr id="29" name="Group 12"/>
          <p:cNvGrpSpPr>
            <a:grpSpLocks/>
          </p:cNvGrpSpPr>
          <p:nvPr/>
        </p:nvGrpSpPr>
        <p:grpSpPr bwMode="auto">
          <a:xfrm>
            <a:off x="20895" y="1053308"/>
            <a:ext cx="8871962" cy="647701"/>
            <a:chOff x="96" y="1018"/>
            <a:chExt cx="6369" cy="408"/>
          </a:xfrm>
        </p:grpSpPr>
        <p:sp>
          <p:nvSpPr>
            <p:cNvPr id="30" name="Rectangle 13"/>
            <p:cNvSpPr>
              <a:spLocks noChangeArrowheads="1"/>
            </p:cNvSpPr>
            <p:nvPr/>
          </p:nvSpPr>
          <p:spPr bwMode="auto">
            <a:xfrm>
              <a:off x="158" y="1018"/>
              <a:ext cx="414" cy="398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99142" tIns="0" rIns="99142" bIns="0" anchor="ctr"/>
            <a:lstStyle/>
            <a:p>
              <a:pPr algn="ctr" defTabSz="992188"/>
              <a:r>
                <a:rPr lang="ru-RU" sz="3300" b="1" dirty="0">
                  <a:solidFill>
                    <a:srgbClr val="FFFFFF"/>
                  </a:solidFill>
                  <a:sym typeface="Wingdings" pitchFamily="2" charset="2"/>
                </a:rPr>
                <a:t></a:t>
              </a:r>
              <a:endParaRPr lang="en-US" sz="3300" b="1" dirty="0">
                <a:solidFill>
                  <a:srgbClr val="FFFFFF"/>
                </a:solidFill>
                <a:sym typeface="Wingdings" pitchFamily="2" charset="2"/>
              </a:endParaRPr>
            </a:p>
          </p:txBody>
        </p:sp>
        <p:sp>
          <p:nvSpPr>
            <p:cNvPr id="31" name="Line 14"/>
            <p:cNvSpPr>
              <a:spLocks noChangeShapeType="1"/>
            </p:cNvSpPr>
            <p:nvPr/>
          </p:nvSpPr>
          <p:spPr bwMode="auto">
            <a:xfrm flipV="1">
              <a:off x="96" y="1426"/>
              <a:ext cx="6369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91434" tIns="0" rIns="91434" bIns="0" anchor="ctr"/>
            <a:lstStyle/>
            <a:p>
              <a:endParaRPr lang="ru-RU" dirty="0"/>
            </a:p>
          </p:txBody>
        </p:sp>
      </p:grpSp>
      <p:grpSp>
        <p:nvGrpSpPr>
          <p:cNvPr id="22" name="Group 12"/>
          <p:cNvGrpSpPr>
            <a:grpSpLocks/>
          </p:cNvGrpSpPr>
          <p:nvPr/>
        </p:nvGrpSpPr>
        <p:grpSpPr bwMode="auto">
          <a:xfrm>
            <a:off x="0" y="3789040"/>
            <a:ext cx="8871962" cy="647701"/>
            <a:chOff x="96" y="1018"/>
            <a:chExt cx="6369" cy="408"/>
          </a:xfrm>
        </p:grpSpPr>
        <p:sp>
          <p:nvSpPr>
            <p:cNvPr id="32" name="Rectangle 13"/>
            <p:cNvSpPr>
              <a:spLocks noChangeArrowheads="1"/>
            </p:cNvSpPr>
            <p:nvPr/>
          </p:nvSpPr>
          <p:spPr bwMode="auto">
            <a:xfrm>
              <a:off x="158" y="1018"/>
              <a:ext cx="414" cy="398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99142" tIns="0" rIns="99142" bIns="0" anchor="ctr"/>
            <a:lstStyle/>
            <a:p>
              <a:pPr algn="ctr" defTabSz="992188"/>
              <a:r>
                <a:rPr lang="ru-RU" sz="3300" b="1" dirty="0">
                  <a:solidFill>
                    <a:srgbClr val="FFFFFF"/>
                  </a:solidFill>
                  <a:sym typeface="Wingdings" pitchFamily="2" charset="2"/>
                </a:rPr>
                <a:t></a:t>
              </a:r>
              <a:endParaRPr lang="en-US" sz="3300" b="1" dirty="0">
                <a:solidFill>
                  <a:srgbClr val="FFFFFF"/>
                </a:solidFill>
                <a:sym typeface="Wingdings" pitchFamily="2" charset="2"/>
              </a:endParaRPr>
            </a:p>
          </p:txBody>
        </p:sp>
        <p:sp>
          <p:nvSpPr>
            <p:cNvPr id="33" name="Line 14"/>
            <p:cNvSpPr>
              <a:spLocks noChangeShapeType="1"/>
            </p:cNvSpPr>
            <p:nvPr/>
          </p:nvSpPr>
          <p:spPr bwMode="auto">
            <a:xfrm flipV="1">
              <a:off x="96" y="1426"/>
              <a:ext cx="6369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lIns="91434" tIns="0" rIns="91434" bIns="0" anchor="ctr"/>
            <a:lstStyle/>
            <a:p>
              <a:endParaRPr lang="ru-RU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Рисунок 2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9444"/>
          <a:stretch/>
        </p:blipFill>
        <p:spPr>
          <a:xfrm>
            <a:off x="0" y="0"/>
            <a:ext cx="9144000" cy="836712"/>
          </a:xfrm>
          <a:prstGeom prst="rect">
            <a:avLst/>
          </a:prstGeom>
        </p:spPr>
      </p:pic>
      <p:sp>
        <p:nvSpPr>
          <p:cNvPr id="26" name="Номер слайда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ED93A9-E4DA-4479-9955-8B4E4EF397DA}" type="slidenum">
              <a:rPr lang="ru-RU" smtClean="0"/>
              <a:pPr>
                <a:defRPr/>
              </a:pPr>
              <a:t>5</a:t>
            </a:fld>
            <a:endParaRPr lang="ru-RU" dirty="0"/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395536" y="0"/>
            <a:ext cx="8496944" cy="7969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r>
              <a:rPr lang="ru-RU" sz="2400" kern="0" dirty="0" smtClean="0">
                <a:solidFill>
                  <a:schemeClr val="bg1"/>
                </a:solidFill>
              </a:rPr>
              <a:t>Мемлекеттік қызметті көрсетуден бас тарту үшін біріздендірілген негіздер тізімі</a:t>
            </a:r>
            <a:endParaRPr lang="ru-RU" sz="2400" kern="0" dirty="0">
              <a:solidFill>
                <a:schemeClr val="bg1"/>
              </a:solidFill>
            </a:endParaRPr>
          </a:p>
        </p:txBody>
      </p:sp>
      <p:grpSp>
        <p:nvGrpSpPr>
          <p:cNvPr id="11" name="Group 12"/>
          <p:cNvGrpSpPr>
            <a:grpSpLocks/>
          </p:cNvGrpSpPr>
          <p:nvPr/>
        </p:nvGrpSpPr>
        <p:grpSpPr bwMode="auto">
          <a:xfrm>
            <a:off x="323528" y="980728"/>
            <a:ext cx="8475984" cy="792346"/>
            <a:chOff x="96" y="1252"/>
            <a:chExt cx="6240" cy="584"/>
          </a:xfrm>
        </p:grpSpPr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96" y="1252"/>
              <a:ext cx="280" cy="584"/>
            </a:xfrm>
            <a:prstGeom prst="rect">
              <a:avLst/>
            </a:prstGeom>
            <a:solidFill>
              <a:srgbClr val="A9492F"/>
            </a:solidFill>
            <a:ln w="12700">
              <a:solidFill>
                <a:srgbClr val="931638"/>
              </a:solidFill>
              <a:miter lim="800000"/>
              <a:headEnd/>
              <a:tailEnd/>
            </a:ln>
          </p:spPr>
          <p:txBody>
            <a:bodyPr wrap="none" lIns="99142" tIns="0" rIns="99142" bIns="0" anchor="ctr"/>
            <a:lstStyle/>
            <a:p>
              <a:pPr algn="ctr" defTabSz="992188"/>
              <a:r>
                <a:rPr lang="ru-RU" sz="3300" b="1" dirty="0" smtClean="0">
                  <a:solidFill>
                    <a:srgbClr val="FFFFFF"/>
                  </a:solidFill>
                  <a:sym typeface="Wingdings" pitchFamily="2" charset="2"/>
                </a:rPr>
                <a:t>1</a:t>
              </a:r>
              <a:endParaRPr lang="en-US" sz="3300" b="1" dirty="0">
                <a:solidFill>
                  <a:srgbClr val="FFFFFF"/>
                </a:solidFill>
                <a:sym typeface="Wingdings" pitchFamily="2" charset="2"/>
              </a:endParaRPr>
            </a:p>
          </p:txBody>
        </p:sp>
        <p:sp>
          <p:nvSpPr>
            <p:cNvPr id="14" name="Line 14"/>
            <p:cNvSpPr>
              <a:spLocks noChangeShapeType="1"/>
            </p:cNvSpPr>
            <p:nvPr/>
          </p:nvSpPr>
          <p:spPr bwMode="auto">
            <a:xfrm>
              <a:off x="96" y="1824"/>
              <a:ext cx="6240" cy="0"/>
            </a:xfrm>
            <a:prstGeom prst="line">
              <a:avLst/>
            </a:prstGeom>
            <a:noFill/>
            <a:ln w="15875">
              <a:solidFill>
                <a:srgbClr val="931638"/>
              </a:solidFill>
              <a:round/>
              <a:headEnd/>
              <a:tailEnd/>
            </a:ln>
          </p:spPr>
          <p:txBody>
            <a:bodyPr wrap="none" lIns="91434" tIns="0" rIns="91434" bIns="0" anchor="ctr"/>
            <a:lstStyle/>
            <a:p>
              <a:endParaRPr lang="ru-RU" dirty="0"/>
            </a:p>
          </p:txBody>
        </p:sp>
      </p:grpSp>
      <p:sp>
        <p:nvSpPr>
          <p:cNvPr id="17" name="Text Box 21"/>
          <p:cNvSpPr txBox="1">
            <a:spLocks noChangeArrowheads="1"/>
          </p:cNvSpPr>
          <p:nvPr/>
        </p:nvSpPr>
        <p:spPr bwMode="auto">
          <a:xfrm>
            <a:off x="683568" y="980728"/>
            <a:ext cx="846043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rgbClr val="4F81BD"/>
                </a:solidFill>
              </a:rPr>
              <a:t>Көрсетілетін қызметті алушының мемлекеттік көрсетілетін қызметті алу үшін ұсынған құжаттарының және/немесе оларда қамтылған деректердің (мәліметтердің) дұрыс еместігін белгілеу</a:t>
            </a:r>
          </a:p>
        </p:txBody>
      </p:sp>
      <p:grpSp>
        <p:nvGrpSpPr>
          <p:cNvPr id="21" name="Group 12"/>
          <p:cNvGrpSpPr>
            <a:grpSpLocks/>
          </p:cNvGrpSpPr>
          <p:nvPr/>
        </p:nvGrpSpPr>
        <p:grpSpPr bwMode="auto">
          <a:xfrm>
            <a:off x="323528" y="1988840"/>
            <a:ext cx="8475984" cy="991790"/>
            <a:chOff x="96" y="1093"/>
            <a:chExt cx="6240" cy="731"/>
          </a:xfrm>
        </p:grpSpPr>
        <p:sp>
          <p:nvSpPr>
            <p:cNvPr id="22" name="Rectangle 13"/>
            <p:cNvSpPr>
              <a:spLocks noChangeArrowheads="1"/>
            </p:cNvSpPr>
            <p:nvPr/>
          </p:nvSpPr>
          <p:spPr bwMode="auto">
            <a:xfrm>
              <a:off x="96" y="1093"/>
              <a:ext cx="280" cy="731"/>
            </a:xfrm>
            <a:prstGeom prst="rect">
              <a:avLst/>
            </a:prstGeom>
            <a:solidFill>
              <a:srgbClr val="A9492F"/>
            </a:solidFill>
            <a:ln w="12700">
              <a:solidFill>
                <a:srgbClr val="931638"/>
              </a:solidFill>
              <a:miter lim="800000"/>
              <a:headEnd/>
              <a:tailEnd/>
            </a:ln>
          </p:spPr>
          <p:txBody>
            <a:bodyPr wrap="none" lIns="99142" tIns="0" rIns="99142" bIns="0" anchor="ctr"/>
            <a:lstStyle/>
            <a:p>
              <a:pPr algn="ctr" defTabSz="992188"/>
              <a:r>
                <a:rPr lang="ru-RU" sz="3300" b="1" dirty="0" smtClean="0">
                  <a:solidFill>
                    <a:srgbClr val="FFFFFF"/>
                  </a:solidFill>
                  <a:sym typeface="Wingdings" pitchFamily="2" charset="2"/>
                </a:rPr>
                <a:t>2</a:t>
              </a:r>
              <a:endParaRPr lang="en-US" sz="3300" b="1" dirty="0">
                <a:solidFill>
                  <a:srgbClr val="FFFFFF"/>
                </a:solidFill>
                <a:sym typeface="Wingdings" pitchFamily="2" charset="2"/>
              </a:endParaRPr>
            </a:p>
          </p:txBody>
        </p:sp>
        <p:sp>
          <p:nvSpPr>
            <p:cNvPr id="23" name="Line 14"/>
            <p:cNvSpPr>
              <a:spLocks noChangeShapeType="1"/>
            </p:cNvSpPr>
            <p:nvPr/>
          </p:nvSpPr>
          <p:spPr bwMode="auto">
            <a:xfrm>
              <a:off x="96" y="1824"/>
              <a:ext cx="6240" cy="0"/>
            </a:xfrm>
            <a:prstGeom prst="line">
              <a:avLst/>
            </a:prstGeom>
            <a:noFill/>
            <a:ln w="15875">
              <a:solidFill>
                <a:srgbClr val="931638"/>
              </a:solidFill>
              <a:round/>
              <a:headEnd/>
              <a:tailEnd/>
            </a:ln>
          </p:spPr>
          <p:txBody>
            <a:bodyPr wrap="none" lIns="91434" tIns="0" rIns="91434" bIns="0" anchor="ctr"/>
            <a:lstStyle/>
            <a:p>
              <a:endParaRPr lang="ru-RU" dirty="0"/>
            </a:p>
          </p:txBody>
        </p:sp>
      </p:grpSp>
      <p:sp>
        <p:nvSpPr>
          <p:cNvPr id="24" name="Text Box 21"/>
          <p:cNvSpPr txBox="1">
            <a:spLocks noChangeArrowheads="1"/>
          </p:cNvSpPr>
          <p:nvPr/>
        </p:nvSpPr>
        <p:spPr bwMode="auto">
          <a:xfrm>
            <a:off x="683568" y="1916832"/>
            <a:ext cx="84604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rgbClr val="4F81BD"/>
                </a:solidFill>
              </a:rPr>
              <a:t>Көрсетілетін қызметті алушының және/немесе мемлекеттік қызмет көрсету үшін қажетті ұсынылған материалдардың, объектілердің, деректердің және мәліметтердің біліктілік талаптарына және/немесе Қазақстан Республикасының нормативтік құқықтық актілерінде белгіленген өзге де талаптарға сәйкес келмеуі</a:t>
            </a:r>
          </a:p>
        </p:txBody>
      </p:sp>
      <p:grpSp>
        <p:nvGrpSpPr>
          <p:cNvPr id="25" name="Group 12"/>
          <p:cNvGrpSpPr>
            <a:grpSpLocks/>
          </p:cNvGrpSpPr>
          <p:nvPr/>
        </p:nvGrpSpPr>
        <p:grpSpPr bwMode="auto">
          <a:xfrm>
            <a:off x="323528" y="3140968"/>
            <a:ext cx="8475984" cy="776065"/>
            <a:chOff x="96" y="1252"/>
            <a:chExt cx="6240" cy="572"/>
          </a:xfrm>
        </p:grpSpPr>
        <p:sp>
          <p:nvSpPr>
            <p:cNvPr id="27" name="Rectangle 13"/>
            <p:cNvSpPr>
              <a:spLocks noChangeArrowheads="1"/>
            </p:cNvSpPr>
            <p:nvPr/>
          </p:nvSpPr>
          <p:spPr bwMode="auto">
            <a:xfrm>
              <a:off x="96" y="1252"/>
              <a:ext cx="280" cy="572"/>
            </a:xfrm>
            <a:prstGeom prst="rect">
              <a:avLst/>
            </a:prstGeom>
            <a:solidFill>
              <a:srgbClr val="A9492F"/>
            </a:solidFill>
            <a:ln w="12700">
              <a:solidFill>
                <a:srgbClr val="931638"/>
              </a:solidFill>
              <a:miter lim="800000"/>
              <a:headEnd/>
              <a:tailEnd/>
            </a:ln>
          </p:spPr>
          <p:txBody>
            <a:bodyPr wrap="none" lIns="99142" tIns="0" rIns="99142" bIns="0" anchor="ctr"/>
            <a:lstStyle/>
            <a:p>
              <a:pPr algn="ctr" defTabSz="992188"/>
              <a:r>
                <a:rPr lang="ru-RU" sz="3300" b="1" dirty="0" smtClean="0">
                  <a:solidFill>
                    <a:srgbClr val="FFFFFF"/>
                  </a:solidFill>
                  <a:sym typeface="Wingdings" pitchFamily="2" charset="2"/>
                </a:rPr>
                <a:t>3</a:t>
              </a:r>
              <a:endParaRPr lang="en-US" sz="3300" b="1" dirty="0">
                <a:solidFill>
                  <a:srgbClr val="FFFFFF"/>
                </a:solidFill>
                <a:sym typeface="Wingdings" pitchFamily="2" charset="2"/>
              </a:endParaRPr>
            </a:p>
          </p:txBody>
        </p:sp>
        <p:sp>
          <p:nvSpPr>
            <p:cNvPr id="28" name="Line 14"/>
            <p:cNvSpPr>
              <a:spLocks noChangeShapeType="1"/>
            </p:cNvSpPr>
            <p:nvPr/>
          </p:nvSpPr>
          <p:spPr bwMode="auto">
            <a:xfrm>
              <a:off x="96" y="1824"/>
              <a:ext cx="6240" cy="0"/>
            </a:xfrm>
            <a:prstGeom prst="line">
              <a:avLst/>
            </a:prstGeom>
            <a:noFill/>
            <a:ln w="15875">
              <a:solidFill>
                <a:srgbClr val="931638"/>
              </a:solidFill>
              <a:round/>
              <a:headEnd/>
              <a:tailEnd/>
            </a:ln>
          </p:spPr>
          <p:txBody>
            <a:bodyPr wrap="none" lIns="91434" tIns="0" rIns="91434" bIns="0" anchor="ctr"/>
            <a:lstStyle/>
            <a:p>
              <a:endParaRPr lang="ru-RU" dirty="0"/>
            </a:p>
          </p:txBody>
        </p:sp>
      </p:grpSp>
      <p:sp>
        <p:nvSpPr>
          <p:cNvPr id="32" name="Text Box 21"/>
          <p:cNvSpPr txBox="1">
            <a:spLocks noChangeArrowheads="1"/>
          </p:cNvSpPr>
          <p:nvPr/>
        </p:nvSpPr>
        <p:spPr bwMode="auto">
          <a:xfrm>
            <a:off x="683568" y="3140968"/>
            <a:ext cx="846043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rgbClr val="4F81BD"/>
                </a:solidFill>
              </a:rPr>
              <a:t>Уәкілетті мемлекеттік органның мемлекеттік қызмет көрсету үшін қажетті келісімі туралы сұрау салуға берілген теріс жауап, сондай-ақ сараптаманың, зерттеудің, тексерудің теріс қорытындысы</a:t>
            </a:r>
          </a:p>
        </p:txBody>
      </p:sp>
      <p:sp>
        <p:nvSpPr>
          <p:cNvPr id="33" name="Text Box 21"/>
          <p:cNvSpPr txBox="1">
            <a:spLocks noChangeArrowheads="1"/>
          </p:cNvSpPr>
          <p:nvPr/>
        </p:nvSpPr>
        <p:spPr bwMode="auto">
          <a:xfrm>
            <a:off x="683568" y="4077072"/>
            <a:ext cx="846043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rgbClr val="4F81BD"/>
                </a:solidFill>
              </a:rPr>
              <a:t>Көрсетілетін қызметті алушыға қатысты белгілі бір мемлекеттік көрсетілетін қызметті алуын талап ететін жекелеген қызмет түрімен айналысуға тыйым салатын, заңды күшіне енген сот үкімінің қолданысы</a:t>
            </a:r>
          </a:p>
        </p:txBody>
      </p:sp>
      <p:grpSp>
        <p:nvGrpSpPr>
          <p:cNvPr id="34" name="Group 12"/>
          <p:cNvGrpSpPr>
            <a:grpSpLocks/>
          </p:cNvGrpSpPr>
          <p:nvPr/>
        </p:nvGrpSpPr>
        <p:grpSpPr bwMode="auto">
          <a:xfrm>
            <a:off x="323528" y="4077072"/>
            <a:ext cx="8475984" cy="776065"/>
            <a:chOff x="96" y="1252"/>
            <a:chExt cx="6240" cy="572"/>
          </a:xfrm>
        </p:grpSpPr>
        <p:sp>
          <p:nvSpPr>
            <p:cNvPr id="35" name="Rectangle 13"/>
            <p:cNvSpPr>
              <a:spLocks noChangeArrowheads="1"/>
            </p:cNvSpPr>
            <p:nvPr/>
          </p:nvSpPr>
          <p:spPr bwMode="auto">
            <a:xfrm>
              <a:off x="96" y="1252"/>
              <a:ext cx="280" cy="572"/>
            </a:xfrm>
            <a:prstGeom prst="rect">
              <a:avLst/>
            </a:prstGeom>
            <a:solidFill>
              <a:srgbClr val="A9492F"/>
            </a:solidFill>
            <a:ln w="12700">
              <a:solidFill>
                <a:srgbClr val="931638"/>
              </a:solidFill>
              <a:miter lim="800000"/>
              <a:headEnd/>
              <a:tailEnd/>
            </a:ln>
          </p:spPr>
          <p:txBody>
            <a:bodyPr wrap="none" lIns="99142" tIns="0" rIns="99142" bIns="0" anchor="ctr"/>
            <a:lstStyle/>
            <a:p>
              <a:pPr algn="ctr" defTabSz="992188"/>
              <a:r>
                <a:rPr lang="ru-RU" sz="3300" b="1" dirty="0" smtClean="0">
                  <a:solidFill>
                    <a:srgbClr val="FFFFFF"/>
                  </a:solidFill>
                  <a:sym typeface="Wingdings" pitchFamily="2" charset="2"/>
                </a:rPr>
                <a:t>4</a:t>
              </a:r>
              <a:endParaRPr lang="en-US" sz="3300" b="1" dirty="0">
                <a:solidFill>
                  <a:srgbClr val="FFFFFF"/>
                </a:solidFill>
                <a:sym typeface="Wingdings" pitchFamily="2" charset="2"/>
              </a:endParaRPr>
            </a:p>
          </p:txBody>
        </p:sp>
        <p:sp>
          <p:nvSpPr>
            <p:cNvPr id="36" name="Line 14"/>
            <p:cNvSpPr>
              <a:spLocks noChangeShapeType="1"/>
            </p:cNvSpPr>
            <p:nvPr/>
          </p:nvSpPr>
          <p:spPr bwMode="auto">
            <a:xfrm>
              <a:off x="96" y="1824"/>
              <a:ext cx="6240" cy="0"/>
            </a:xfrm>
            <a:prstGeom prst="line">
              <a:avLst/>
            </a:prstGeom>
            <a:noFill/>
            <a:ln w="15875">
              <a:solidFill>
                <a:srgbClr val="931638"/>
              </a:solidFill>
              <a:round/>
              <a:headEnd/>
              <a:tailEnd/>
            </a:ln>
          </p:spPr>
          <p:txBody>
            <a:bodyPr wrap="none" lIns="91434" tIns="0" rIns="91434" bIns="0" anchor="ctr"/>
            <a:lstStyle/>
            <a:p>
              <a:endParaRPr lang="ru-RU" dirty="0"/>
            </a:p>
          </p:txBody>
        </p:sp>
      </p:grpSp>
      <p:grpSp>
        <p:nvGrpSpPr>
          <p:cNvPr id="37" name="Group 12"/>
          <p:cNvGrpSpPr>
            <a:grpSpLocks/>
          </p:cNvGrpSpPr>
          <p:nvPr/>
        </p:nvGrpSpPr>
        <p:grpSpPr bwMode="auto">
          <a:xfrm>
            <a:off x="323528" y="5013176"/>
            <a:ext cx="8475984" cy="776065"/>
            <a:chOff x="96" y="1252"/>
            <a:chExt cx="6240" cy="572"/>
          </a:xfrm>
        </p:grpSpPr>
        <p:sp>
          <p:nvSpPr>
            <p:cNvPr id="38" name="Rectangle 13"/>
            <p:cNvSpPr>
              <a:spLocks noChangeArrowheads="1"/>
            </p:cNvSpPr>
            <p:nvPr/>
          </p:nvSpPr>
          <p:spPr bwMode="auto">
            <a:xfrm>
              <a:off x="96" y="1252"/>
              <a:ext cx="280" cy="572"/>
            </a:xfrm>
            <a:prstGeom prst="rect">
              <a:avLst/>
            </a:prstGeom>
            <a:solidFill>
              <a:srgbClr val="A9492F"/>
            </a:solidFill>
            <a:ln w="12700">
              <a:solidFill>
                <a:srgbClr val="931638"/>
              </a:solidFill>
              <a:miter lim="800000"/>
              <a:headEnd/>
              <a:tailEnd/>
            </a:ln>
          </p:spPr>
          <p:txBody>
            <a:bodyPr wrap="none" lIns="99142" tIns="0" rIns="99142" bIns="0" anchor="ctr"/>
            <a:lstStyle/>
            <a:p>
              <a:pPr algn="ctr" defTabSz="992188"/>
              <a:r>
                <a:rPr lang="ru-RU" sz="3300" b="1" dirty="0" smtClean="0">
                  <a:solidFill>
                    <a:srgbClr val="FFFFFF"/>
                  </a:solidFill>
                  <a:sym typeface="Wingdings" pitchFamily="2" charset="2"/>
                </a:rPr>
                <a:t>5</a:t>
              </a:r>
              <a:endParaRPr lang="en-US" sz="3300" b="1" dirty="0">
                <a:solidFill>
                  <a:srgbClr val="FFFFFF"/>
                </a:solidFill>
                <a:sym typeface="Wingdings" pitchFamily="2" charset="2"/>
              </a:endParaRPr>
            </a:p>
          </p:txBody>
        </p:sp>
        <p:sp>
          <p:nvSpPr>
            <p:cNvPr id="39" name="Line 14"/>
            <p:cNvSpPr>
              <a:spLocks noChangeShapeType="1"/>
            </p:cNvSpPr>
            <p:nvPr/>
          </p:nvSpPr>
          <p:spPr bwMode="auto">
            <a:xfrm>
              <a:off x="96" y="1824"/>
              <a:ext cx="6240" cy="0"/>
            </a:xfrm>
            <a:prstGeom prst="line">
              <a:avLst/>
            </a:prstGeom>
            <a:noFill/>
            <a:ln w="15875">
              <a:solidFill>
                <a:srgbClr val="931638"/>
              </a:solidFill>
              <a:round/>
              <a:headEnd/>
              <a:tailEnd/>
            </a:ln>
          </p:spPr>
          <p:txBody>
            <a:bodyPr wrap="none" lIns="91434" tIns="0" rIns="91434" bIns="0" anchor="ctr"/>
            <a:lstStyle/>
            <a:p>
              <a:endParaRPr lang="ru-RU" dirty="0"/>
            </a:p>
          </p:txBody>
        </p:sp>
      </p:grpSp>
      <p:sp>
        <p:nvSpPr>
          <p:cNvPr id="43" name="Text Box 21"/>
          <p:cNvSpPr txBox="1">
            <a:spLocks noChangeArrowheads="1"/>
          </p:cNvSpPr>
          <p:nvPr/>
        </p:nvSpPr>
        <p:spPr bwMode="auto">
          <a:xfrm>
            <a:off x="683568" y="4941168"/>
            <a:ext cx="846043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rgbClr val="4F81BD"/>
                </a:solidFill>
              </a:rPr>
              <a:t>Заңды күшіне енген сот үкімі негізінде қызмет көрсетуді алушы белгілі бір құқықтан айырылған немесе мемлекеттік көрсетілетін қызметті алумен байланысты белгілі бір құқығы шектелген қызмет көрсетуді алушыға қатысты іс-қимыл</a:t>
            </a:r>
          </a:p>
        </p:txBody>
      </p:sp>
      <p:sp>
        <p:nvSpPr>
          <p:cNvPr id="44" name="Text Box 21"/>
          <p:cNvSpPr txBox="1">
            <a:spLocks noChangeArrowheads="1"/>
          </p:cNvSpPr>
          <p:nvPr/>
        </p:nvSpPr>
        <p:spPr bwMode="auto">
          <a:xfrm>
            <a:off x="683568" y="5877272"/>
            <a:ext cx="846043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rgbClr val="4F81BD"/>
                </a:solidFill>
              </a:rPr>
              <a:t>Уәкілетті мемлекеттік органның консультациялық-кеңесші органның ұсынымдары негізінде, сондай-ақ конкурс (емтихан, тестілеу) нәтижелері бойынша шешімдер қабылдауы</a:t>
            </a:r>
          </a:p>
        </p:txBody>
      </p:sp>
      <p:grpSp>
        <p:nvGrpSpPr>
          <p:cNvPr id="45" name="Group 12"/>
          <p:cNvGrpSpPr>
            <a:grpSpLocks/>
          </p:cNvGrpSpPr>
          <p:nvPr/>
        </p:nvGrpSpPr>
        <p:grpSpPr bwMode="auto">
          <a:xfrm>
            <a:off x="323528" y="5949280"/>
            <a:ext cx="8475984" cy="776065"/>
            <a:chOff x="96" y="1252"/>
            <a:chExt cx="6240" cy="572"/>
          </a:xfrm>
        </p:grpSpPr>
        <p:sp>
          <p:nvSpPr>
            <p:cNvPr id="46" name="Rectangle 13"/>
            <p:cNvSpPr>
              <a:spLocks noChangeArrowheads="1"/>
            </p:cNvSpPr>
            <p:nvPr/>
          </p:nvSpPr>
          <p:spPr bwMode="auto">
            <a:xfrm>
              <a:off x="96" y="1252"/>
              <a:ext cx="280" cy="572"/>
            </a:xfrm>
            <a:prstGeom prst="rect">
              <a:avLst/>
            </a:prstGeom>
            <a:solidFill>
              <a:srgbClr val="A9492F"/>
            </a:solidFill>
            <a:ln w="12700">
              <a:solidFill>
                <a:srgbClr val="931638"/>
              </a:solidFill>
              <a:miter lim="800000"/>
              <a:headEnd/>
              <a:tailEnd/>
            </a:ln>
          </p:spPr>
          <p:txBody>
            <a:bodyPr wrap="none" lIns="99142" tIns="0" rIns="99142" bIns="0" anchor="ctr"/>
            <a:lstStyle/>
            <a:p>
              <a:pPr algn="ctr" defTabSz="992188"/>
              <a:r>
                <a:rPr lang="ru-RU" sz="3300" b="1" dirty="0" smtClean="0">
                  <a:solidFill>
                    <a:srgbClr val="FFFFFF"/>
                  </a:solidFill>
                  <a:sym typeface="Wingdings" pitchFamily="2" charset="2"/>
                </a:rPr>
                <a:t>6</a:t>
              </a:r>
              <a:endParaRPr lang="en-US" sz="3300" b="1" dirty="0">
                <a:solidFill>
                  <a:srgbClr val="FFFFFF"/>
                </a:solidFill>
                <a:sym typeface="Wingdings" pitchFamily="2" charset="2"/>
              </a:endParaRPr>
            </a:p>
          </p:txBody>
        </p:sp>
        <p:sp>
          <p:nvSpPr>
            <p:cNvPr id="47" name="Line 14"/>
            <p:cNvSpPr>
              <a:spLocks noChangeShapeType="1"/>
            </p:cNvSpPr>
            <p:nvPr/>
          </p:nvSpPr>
          <p:spPr bwMode="auto">
            <a:xfrm>
              <a:off x="96" y="1824"/>
              <a:ext cx="6240" cy="0"/>
            </a:xfrm>
            <a:prstGeom prst="line">
              <a:avLst/>
            </a:prstGeom>
            <a:noFill/>
            <a:ln w="15875">
              <a:solidFill>
                <a:srgbClr val="931638"/>
              </a:solidFill>
              <a:round/>
              <a:headEnd/>
              <a:tailEnd/>
            </a:ln>
          </p:spPr>
          <p:txBody>
            <a:bodyPr wrap="none" lIns="91434" tIns="0" rIns="91434" bIns="0" anchor="ctr"/>
            <a:lstStyle/>
            <a:p>
              <a:endParaRPr lang="ru-RU" dirty="0"/>
            </a:p>
          </p:txBody>
        </p:sp>
      </p:grpSp>
    </p:spTree>
    <p:extLst>
      <p:ext uri="{BB962C8B-B14F-4D97-AF65-F5344CB8AC3E}">
        <p14:creationId xmlns:p14="http://schemas.microsoft.com/office/powerpoint/2010/main" val="2123189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ED93A9-E4DA-4479-9955-8B4E4EF397DA}" type="slidenum">
              <a:rPr lang="ru-RU" smtClean="0"/>
              <a:pPr>
                <a:defRPr/>
              </a:pPr>
              <a:t>6</a:t>
            </a:fld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9444"/>
          <a:stretch/>
        </p:blipFill>
        <p:spPr>
          <a:xfrm>
            <a:off x="0" y="0"/>
            <a:ext cx="9144000" cy="1343950"/>
          </a:xfrm>
          <a:prstGeom prst="rect">
            <a:avLst/>
          </a:prstGeom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395536" y="188640"/>
            <a:ext cx="8748464" cy="108012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r>
              <a:rPr lang="ru-RU" sz="3200" b="1" dirty="0" smtClean="0">
                <a:solidFill>
                  <a:schemeClr val="bg1"/>
                </a:solidFill>
              </a:rPr>
              <a:t>«Мемлекеттік көрсетілетін қызметтер туралы» ҚР Заңына түзетулер енгізу</a:t>
            </a:r>
            <a:endParaRPr lang="ru-RU" sz="2400" i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99592" y="2636912"/>
            <a:ext cx="7560840" cy="173664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just"/>
            <a:r>
              <a:rPr lang="ru-RU" sz="2400" b="1" dirty="0" smtClean="0">
                <a:solidFill>
                  <a:srgbClr val="003399"/>
                </a:solidFill>
              </a:rPr>
              <a:t>Мемлекеттік көрсетілетін қызметтер тізіліміне қосу күнінен бастап мемлекеттік көрсетілетін қызметтер стандарттары мен регламенттерін әзірлеу мерзімдерін нақтылау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99592" y="4677254"/>
            <a:ext cx="7560840" cy="173664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just"/>
            <a:r>
              <a:rPr lang="ru-RU" sz="2400" b="1" dirty="0" smtClean="0">
                <a:solidFill>
                  <a:srgbClr val="003399"/>
                </a:solidFill>
              </a:rPr>
              <a:t>Көрсетілетін қызметті берушіге мемлекеттік қызметті көрсетуі үшін қажетті ақпаратқа мемлекеттік органдарға тиісті сұрау салуды орындау мерзімдерін белгілеу</a:t>
            </a:r>
          </a:p>
        </p:txBody>
      </p:sp>
      <p:pic>
        <p:nvPicPr>
          <p:cNvPr id="8" name="Picture 2" descr="C:\Users\zhumazhanov_d\Desktop\Галочки\i39015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844824"/>
            <a:ext cx="681608" cy="681608"/>
          </a:xfrm>
          <a:prstGeom prst="rect">
            <a:avLst/>
          </a:prstGeom>
          <a:gradFill>
            <a:gsLst>
              <a:gs pos="0">
                <a:srgbClr val="1F497D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sp>
        <p:nvSpPr>
          <p:cNvPr id="6" name="Прямоугольник 5"/>
          <p:cNvSpPr/>
          <p:nvPr/>
        </p:nvSpPr>
        <p:spPr>
          <a:xfrm>
            <a:off x="1042639" y="1779765"/>
            <a:ext cx="76431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kern="0" dirty="0" smtClean="0">
                <a:solidFill>
                  <a:schemeClr val="tx2">
                    <a:lumMod val="75000"/>
                  </a:schemeClr>
                </a:solidFill>
              </a:rPr>
              <a:t>«Мемлекеттік көрсетілетін қызметтер туралы» Заң нормаларын жетілдіру</a:t>
            </a:r>
            <a:endParaRPr lang="ru-RU" sz="2000" kern="0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989348" y="2492896"/>
            <a:ext cx="7560840" cy="0"/>
          </a:xfrm>
          <a:prstGeom prst="line">
            <a:avLst/>
          </a:prstGeom>
          <a:ln w="28575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ED93A9-E4DA-4479-9955-8B4E4EF397DA}" type="slidenum">
              <a:rPr lang="ru-RU" smtClean="0"/>
              <a:pPr>
                <a:defRPr/>
              </a:pPr>
              <a:t>7</a:t>
            </a:fld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9444"/>
          <a:stretch/>
        </p:blipFill>
        <p:spPr>
          <a:xfrm>
            <a:off x="0" y="367"/>
            <a:ext cx="9144000" cy="836712"/>
          </a:xfrm>
          <a:prstGeom prst="rect">
            <a:avLst/>
          </a:prstGeom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764704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eaLnBrk="0" hangingPunct="0">
              <a:defRPr sz="3200" kern="0">
                <a:solidFill>
                  <a:srgbClr val="1F497D"/>
                </a:solidFill>
                <a:latin typeface="+mj-lt"/>
                <a:ea typeface="+mj-ea"/>
                <a:cs typeface="+mj-cs"/>
              </a:defRPr>
            </a:lvl1pPr>
            <a:lvl2pPr algn="ctr" eaLnBrk="0" hangingPunct="0">
              <a:defRPr sz="4400">
                <a:solidFill>
                  <a:schemeClr val="tx2"/>
                </a:solidFill>
                <a:latin typeface="Arial" pitchFamily="34" charset="0"/>
              </a:defRPr>
            </a:lvl2pPr>
            <a:lvl3pPr algn="ctr" eaLnBrk="0" hangingPunct="0">
              <a:defRPr sz="4400">
                <a:solidFill>
                  <a:schemeClr val="tx2"/>
                </a:solidFill>
                <a:latin typeface="Arial" pitchFamily="34" charset="0"/>
              </a:defRPr>
            </a:lvl3pPr>
            <a:lvl4pPr algn="ctr" eaLnBrk="0" hangingPunct="0">
              <a:defRPr sz="4400">
                <a:solidFill>
                  <a:schemeClr val="tx2"/>
                </a:solidFill>
                <a:latin typeface="Arial" pitchFamily="34" charset="0"/>
              </a:defRPr>
            </a:lvl4pPr>
            <a:lvl5pPr algn="ctr" eaLnBrk="0" hangingPunct="0">
              <a:defRPr sz="4400">
                <a:solidFill>
                  <a:schemeClr val="tx2"/>
                </a:solidFill>
                <a:latin typeface="Arial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 algn="ctr"/>
            <a:r>
              <a:rPr lang="ru-RU" sz="2400" dirty="0" smtClean="0">
                <a:solidFill>
                  <a:schemeClr val="bg1"/>
                </a:solidFill>
              </a:rPr>
              <a:t>Мемлекеттік қызмет көрсетуден бас тарту </a:t>
            </a:r>
          </a:p>
          <a:p>
            <a:pPr algn="ctr"/>
            <a:r>
              <a:rPr lang="ru-RU" sz="2400" dirty="0" smtClean="0">
                <a:solidFill>
                  <a:schemeClr val="bg1"/>
                </a:solidFill>
              </a:rPr>
              <a:t>үшін айрықша негіздер</a:t>
            </a:r>
            <a:endParaRPr lang="ru-RU" sz="2400" dirty="0">
              <a:solidFill>
                <a:schemeClr val="bg1"/>
              </a:solidFill>
            </a:endParaRPr>
          </a:p>
        </p:txBody>
      </p:sp>
      <p:graphicFrame>
        <p:nvGraphicFramePr>
          <p:cNvPr id="5" name="Схема 4"/>
          <p:cNvGraphicFramePr/>
          <p:nvPr/>
        </p:nvGraphicFramePr>
        <p:xfrm>
          <a:off x="0" y="1397000"/>
          <a:ext cx="9144000" cy="203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483768" y="3140968"/>
            <a:ext cx="432048" cy="576064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Стрелка вниз 6"/>
          <p:cNvSpPr/>
          <p:nvPr/>
        </p:nvSpPr>
        <p:spPr>
          <a:xfrm>
            <a:off x="5652120" y="3140968"/>
            <a:ext cx="432048" cy="576064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Стрелка вниз 7"/>
          <p:cNvSpPr/>
          <p:nvPr/>
        </p:nvSpPr>
        <p:spPr>
          <a:xfrm>
            <a:off x="8711952" y="3140968"/>
            <a:ext cx="432048" cy="576064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179512" y="3861048"/>
            <a:ext cx="2664296" cy="71508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ru-RU" dirty="0" smtClean="0">
                <a:solidFill>
                  <a:srgbClr val="003399"/>
                </a:solidFill>
              </a:rPr>
              <a:t>«Өсімдіктерді қорғау туралы» ҚР Заңы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131840" y="3861048"/>
            <a:ext cx="2952328" cy="102155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003399"/>
                </a:solidFill>
              </a:rPr>
              <a:t>«Геодезия және картография туралы» </a:t>
            </a:r>
          </a:p>
          <a:p>
            <a:pPr algn="ctr"/>
            <a:r>
              <a:rPr lang="ru-RU" dirty="0" smtClean="0">
                <a:solidFill>
                  <a:srgbClr val="003399"/>
                </a:solidFill>
              </a:rPr>
              <a:t>ҚР Заңы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00192" y="3861048"/>
            <a:ext cx="2736304" cy="132802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ru-RU" dirty="0" smtClean="0">
                <a:solidFill>
                  <a:srgbClr val="003399"/>
                </a:solidFill>
              </a:rPr>
              <a:t>«Қазақстан Республикасының Мемлекеттік шекарасы туралы» ҚР Заңы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7504" y="5517232"/>
            <a:ext cx="8928992" cy="715089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just"/>
            <a:r>
              <a:rPr lang="ru-RU" dirty="0" smtClean="0">
                <a:solidFill>
                  <a:srgbClr val="003399"/>
                </a:solidFill>
              </a:rPr>
              <a:t>Осы мемлекеттік қызметтерді көрсетуден бас тарту үшін негіздер оларды көрсету процесінің ерекшелігіне байланысты өзгеше және айрықша болып табылады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9444"/>
          <a:stretch/>
        </p:blipFill>
        <p:spPr>
          <a:xfrm>
            <a:off x="0" y="0"/>
            <a:ext cx="9144000" cy="836712"/>
          </a:xfrm>
          <a:prstGeom prst="rect">
            <a:avLst/>
          </a:prstGeom>
        </p:spPr>
      </p:pic>
      <p:sp>
        <p:nvSpPr>
          <p:cNvPr id="4" name="Скругленный прямоугольник 3"/>
          <p:cNvSpPr/>
          <p:nvPr/>
        </p:nvSpPr>
        <p:spPr>
          <a:xfrm>
            <a:off x="179512" y="2420888"/>
            <a:ext cx="4104456" cy="3456384"/>
          </a:xfrm>
          <a:prstGeom prst="roundRect">
            <a:avLst/>
          </a:prstGeom>
          <a:solidFill>
            <a:srgbClr val="558ED5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anchor="ctr">
            <a:no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chemeClr val="bg1"/>
                </a:solidFill>
              </a:rPr>
              <a:t>Мемлекеттік қызметтерді көрсету тәртібінің бірыңғай талаптарын заңнамалық бекіту </a:t>
            </a:r>
            <a:endParaRPr lang="ru-RU" sz="1600" b="1" dirty="0">
              <a:solidFill>
                <a:schemeClr val="bg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sz="1600" b="1" dirty="0">
              <a:solidFill>
                <a:schemeClr val="bg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kk-KZ" sz="1600" b="1" dirty="0" smtClean="0">
              <a:solidFill>
                <a:schemeClr val="bg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kk-KZ" sz="1600" b="1" dirty="0" smtClean="0">
              <a:solidFill>
                <a:schemeClr val="bg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chemeClr val="bg1"/>
                </a:solidFill>
              </a:rPr>
              <a:t>Мемлекеттік қызметтер көрсету мәселелері бойынша Қазақстан Республикасының қолданыстағы заңнамасындағы әр түрлі оқылымдарды жою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1052736"/>
            <a:ext cx="3672408" cy="720080"/>
          </a:xfrm>
          <a:prstGeom prst="roundRect">
            <a:avLst/>
          </a:prstGeom>
          <a:ln>
            <a:solidFill>
              <a:srgbClr val="1F497D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anchor="ctr">
            <a:noAutofit/>
          </a:bodyPr>
          <a:lstStyle>
            <a:defPPr>
              <a:defRPr lang="ru-RU"/>
            </a:defPPr>
            <a:lvl1pPr algn="ctr">
              <a:defRPr b="1">
                <a:solidFill>
                  <a:srgbClr val="1F497D"/>
                </a:solidFill>
                <a:latin typeface="Arial" charset="0"/>
              </a:defRPr>
            </a:lvl1pPr>
          </a:lstStyle>
          <a:p>
            <a:r>
              <a:rPr lang="ru-RU" dirty="0" smtClean="0"/>
              <a:t>ҚҰҚЫҚТЫҚ</a:t>
            </a:r>
            <a:endParaRPr lang="ru-RU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139952" y="3681889"/>
            <a:ext cx="914400" cy="408623"/>
          </a:xfrm>
          <a:prstGeom prst="roundRect">
            <a:avLst/>
          </a:prstGeom>
        </p:spPr>
        <p:txBody>
          <a:bodyPr wrap="square" rtlCol="0" anchor="ctr">
            <a:noAutofit/>
          </a:bodyPr>
          <a:lstStyle/>
          <a:p>
            <a:pPr algn="just"/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4788024" y="1052736"/>
            <a:ext cx="3672408" cy="720080"/>
          </a:xfrm>
          <a:prstGeom prst="roundRect">
            <a:avLst/>
          </a:prstGeom>
          <a:ln>
            <a:solidFill>
              <a:srgbClr val="1F497D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anchor="ctr">
            <a:noAutofit/>
          </a:bodyPr>
          <a:lstStyle>
            <a:defPPr>
              <a:defRPr lang="ru-RU"/>
            </a:defPPr>
            <a:lvl1pPr algn="ctr">
              <a:defRPr b="1">
                <a:solidFill>
                  <a:srgbClr val="1F497D"/>
                </a:solidFill>
                <a:latin typeface="Arial" charset="0"/>
              </a:defRPr>
            </a:lvl1pPr>
          </a:lstStyle>
          <a:p>
            <a:r>
              <a:rPr lang="ru-RU" dirty="0" smtClean="0"/>
              <a:t>ӘЛЕУМЕТТІК-ЭКОНОМИКАЛЫҚ</a:t>
            </a:r>
          </a:p>
        </p:txBody>
      </p:sp>
      <p:sp>
        <p:nvSpPr>
          <p:cNvPr id="17" name="Стрелка вниз 16"/>
          <p:cNvSpPr/>
          <p:nvPr/>
        </p:nvSpPr>
        <p:spPr>
          <a:xfrm>
            <a:off x="2123728" y="1916832"/>
            <a:ext cx="432048" cy="485681"/>
          </a:xfrm>
          <a:prstGeom prst="downArrow">
            <a:avLst/>
          </a:prstGeom>
          <a:solidFill>
            <a:srgbClr val="3366CC"/>
          </a:solidFill>
        </p:spPr>
        <p:txBody>
          <a:bodyPr wrap="square" anchor="ctr">
            <a:noAutofit/>
          </a:bodyPr>
          <a:lstStyle/>
          <a:p>
            <a:pPr algn="ctr">
              <a:defRPr/>
            </a:pPr>
            <a:endParaRPr lang="ru-RU" sz="20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8" name="Стрелка вниз 17"/>
          <p:cNvSpPr/>
          <p:nvPr/>
        </p:nvSpPr>
        <p:spPr>
          <a:xfrm>
            <a:off x="6444208" y="1916832"/>
            <a:ext cx="432048" cy="485681"/>
          </a:xfrm>
          <a:prstGeom prst="downArrow">
            <a:avLst/>
          </a:prstGeom>
          <a:solidFill>
            <a:srgbClr val="3366CC"/>
          </a:solidFill>
        </p:spPr>
        <p:txBody>
          <a:bodyPr wrap="square" anchor="ctr">
            <a:noAutofit/>
          </a:bodyPr>
          <a:lstStyle/>
          <a:p>
            <a:pPr algn="ctr">
              <a:defRPr/>
            </a:pPr>
            <a:endParaRPr lang="ru-RU" sz="20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4572000" y="2420888"/>
            <a:ext cx="4320480" cy="3456384"/>
          </a:xfrm>
          <a:prstGeom prst="roundRect">
            <a:avLst/>
          </a:prstGeom>
          <a:solidFill>
            <a:srgbClr val="558ED5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anchor="ctr">
            <a:no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chemeClr val="bg1"/>
                </a:solidFill>
              </a:rPr>
              <a:t>Мемлекеттік қызметтер көрсету жүйесін жетілдіру (мемлекеттік қызметтерді уақтылы және тиімді көрсетпеу фактілеріне айқын және икемді  әрекет ету)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sz="1600" b="1" dirty="0" smtClean="0">
              <a:solidFill>
                <a:schemeClr val="bg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kk-KZ" sz="1600" b="1" dirty="0" smtClean="0">
                <a:solidFill>
                  <a:schemeClr val="bg1"/>
                </a:solidFill>
              </a:rPr>
              <a:t>Мемлекеттік қызметтер көрсету саласында көрсетілетін қызметті алушылардың құқықтары мен заңды мүдделерін қорғау институтын сапалы жаңа деңгейге көтеру  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EEAF3B65-CCEC-4495-9B0A-AD9F87F00F56}" type="slidenum">
              <a:rPr lang="ru-RU" smtClean="0"/>
              <a:pPr>
                <a:defRPr/>
              </a:pPr>
              <a:t>8</a:t>
            </a:fld>
            <a:endParaRPr lang="ru-RU" dirty="0"/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0" y="0"/>
            <a:ext cx="9144000" cy="79695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r>
              <a:rPr lang="ru-RU" sz="2400" kern="0" dirty="0" smtClean="0">
                <a:solidFill>
                  <a:schemeClr val="bg1"/>
                </a:solidFill>
              </a:rPr>
              <a:t>Заң жобасының болжанатын құқықтық және әлеуметтік-экономикалық салдары</a:t>
            </a:r>
            <a:endParaRPr lang="ru-RU" sz="2400" kern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811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13452</TotalTime>
  <Words>636</Words>
  <Application>Microsoft Office PowerPoint</Application>
  <PresentationFormat>Экран (4:3)</PresentationFormat>
  <Paragraphs>85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Magistral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Айгерим Амирова</dc:creator>
  <cp:lastModifiedBy>Меруерт Жексенбекова</cp:lastModifiedBy>
  <cp:revision>505</cp:revision>
  <cp:lastPrinted>2015-12-21T03:27:32Z</cp:lastPrinted>
  <dcterms:created xsi:type="dcterms:W3CDTF">2012-09-14T09:27:54Z</dcterms:created>
  <dcterms:modified xsi:type="dcterms:W3CDTF">2015-12-21T04:52:28Z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