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7" r:id="rId3"/>
    <p:sldId id="330" r:id="rId4"/>
    <p:sldId id="324" r:id="rId5"/>
    <p:sldId id="328" r:id="rId6"/>
    <p:sldId id="334" r:id="rId7"/>
    <p:sldId id="343" r:id="rId8"/>
    <p:sldId id="344" r:id="rId9"/>
    <p:sldId id="345" r:id="rId10"/>
    <p:sldId id="346" r:id="rId11"/>
    <p:sldId id="347" r:id="rId12"/>
    <p:sldId id="348" r:id="rId13"/>
    <p:sldId id="342" r:id="rId14"/>
    <p:sldId id="336" r:id="rId15"/>
  </p:sldIdLst>
  <p:sldSz cx="12192000" cy="6858000"/>
  <p:notesSz cx="6799263" cy="98758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DD"/>
    <a:srgbClr val="BDD7EE"/>
    <a:srgbClr val="D9F5FF"/>
    <a:srgbClr val="C1EFFF"/>
    <a:srgbClr val="B3EBFF"/>
    <a:srgbClr val="D9FFEA"/>
    <a:srgbClr val="FFC9C9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2" autoAdjust="0"/>
    <p:restoredTop sz="94638" autoAdjust="0"/>
  </p:normalViewPr>
  <p:slideViewPr>
    <p:cSldViewPr snapToGrid="0">
      <p:cViewPr>
        <p:scale>
          <a:sx n="93" d="100"/>
          <a:sy n="93" d="100"/>
        </p:scale>
        <p:origin x="-13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 err="1" smtClean="0">
                <a:solidFill>
                  <a:schemeClr val="tx1"/>
                </a:solidFill>
              </a:rPr>
              <a:t>Мемлекеттің</a:t>
            </a:r>
            <a:r>
              <a:rPr lang="ru-RU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</a:rPr>
              <a:t>қатысуымен</a:t>
            </a:r>
            <a:r>
              <a:rPr lang="ru-RU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</a:rPr>
              <a:t>заңды</a:t>
            </a:r>
            <a:r>
              <a:rPr lang="ru-RU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</a:rPr>
              <a:t>тұлғалар</a:t>
            </a:r>
            <a:r>
              <a:rPr lang="ru-RU" sz="1000" baseline="0" dirty="0" smtClean="0">
                <a:solidFill>
                  <a:schemeClr val="tx1"/>
                </a:solidFill>
              </a:rPr>
              <a:t> </a:t>
            </a:r>
            <a:r>
              <a:rPr lang="ru-RU" sz="1000" baseline="0" dirty="0" err="1" smtClean="0">
                <a:solidFill>
                  <a:schemeClr val="tx1"/>
                </a:solidFill>
              </a:rPr>
              <a:t>санының</a:t>
            </a:r>
            <a:r>
              <a:rPr lang="ru-RU" sz="1000" baseline="0" dirty="0" smtClean="0">
                <a:solidFill>
                  <a:schemeClr val="tx1"/>
                </a:solidFill>
              </a:rPr>
              <a:t> </a:t>
            </a:r>
            <a:r>
              <a:rPr lang="ru-RU" sz="1000" baseline="0" dirty="0" err="1" smtClean="0">
                <a:solidFill>
                  <a:schemeClr val="tx1"/>
                </a:solidFill>
              </a:rPr>
              <a:t>қысқаруы</a:t>
            </a:r>
            <a:endParaRPr lang="ru-RU" sz="10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699619729354627"/>
          <c:y val="4.4689616646882199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 w="12700" cap="flat" cmpd="sng" algn="ctr">
              <a:solidFill>
                <a:schemeClr val="accent5">
                  <a:shade val="50000"/>
                </a:schemeClr>
              </a:solidFill>
              <a:prstDash val="solid"/>
              <a:miter lim="800000"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4605" cap="rnd" cmpd="tri" algn="ctr">
                <a:solidFill>
                  <a:schemeClr val="dk1"/>
                </a:solidFill>
                <a:prstDash val="solid"/>
                <a:round/>
              </a:ln>
              <a:effectLst/>
            </c:spPr>
            <c:trendlineType val="log"/>
            <c:dispRSqr val="0"/>
            <c:dispEq val="1"/>
            <c:trendlineLbl>
              <c:layout>
                <c:manualLayout>
                  <c:x val="-7.8262955508372797E-2"/>
                  <c:y val="-0.1677153258673800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/>
                      <a:t>47 %</a:t>
                    </a:r>
                    <a:endParaRPr lang="en-US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</c:trendlineLbl>
          </c:trendline>
          <c:cat>
            <c:strRef>
              <c:f>Лист1!$A$2:$A$3</c:f>
              <c:strCache>
                <c:ptCount val="2"/>
                <c:pt idx="0">
                  <c:v>Категория 1</c:v>
                </c:pt>
                <c:pt idx="1">
                  <c:v>Категория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756</c:v>
                </c:pt>
                <c:pt idx="1">
                  <c:v>469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1966592"/>
        <c:axId val="61972480"/>
      </c:barChart>
      <c:catAx>
        <c:axId val="619665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1972480"/>
        <c:crosses val="autoZero"/>
        <c:auto val="1"/>
        <c:lblAlgn val="ctr"/>
        <c:lblOffset val="100"/>
        <c:noMultiLvlLbl val="0"/>
      </c:catAx>
      <c:valAx>
        <c:axId val="61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96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 sz="1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 err="1" smtClean="0">
                <a:solidFill>
                  <a:schemeClr val="tx1"/>
                </a:solidFill>
              </a:rPr>
              <a:t>Тізілімдегі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</a:rPr>
              <a:t>субъектілер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</a:rPr>
              <a:t>санының</a:t>
            </a:r>
            <a:r>
              <a:rPr lang="ru-RU" sz="1000" b="1" baseline="0" dirty="0" smtClean="0">
                <a:solidFill>
                  <a:schemeClr val="tx1"/>
                </a:solidFill>
              </a:rPr>
              <a:t> </a:t>
            </a:r>
            <a:r>
              <a:rPr lang="ru-RU" sz="1000" b="1" baseline="0" dirty="0" err="1" smtClean="0">
                <a:solidFill>
                  <a:schemeClr val="tx1"/>
                </a:solidFill>
              </a:rPr>
              <a:t>қысқаруы</a:t>
            </a:r>
            <a:endParaRPr lang="ru-RU" sz="1000" b="1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289315799231312"/>
          <c:y val="0.2508128134397436"/>
          <c:w val="0.81379213645066861"/>
          <c:h val="0.682641252239266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2700" cap="rnd">
                <a:solidFill>
                  <a:schemeClr val="tx1"/>
                </a:solidFill>
                <a:prstDash val="solid"/>
              </a:ln>
              <a:effectLst/>
            </c:spPr>
            <c:trendlineType val="exp"/>
            <c:dispRSqr val="0"/>
            <c:dispEq val="0"/>
          </c:trendline>
          <c:trendline>
            <c:spPr>
              <a:ln w="19050" cap="rnd" cmpd="sng">
                <a:solidFill>
                  <a:schemeClr val="tx1"/>
                </a:solidFill>
                <a:prstDash val="sysDash"/>
              </a:ln>
              <a:effectLst/>
            </c:spPr>
            <c:trendlineType val="log"/>
            <c:dispRSqr val="0"/>
            <c:dispEq val="0"/>
          </c:trendline>
          <c:cat>
            <c:strRef>
              <c:f>Лист1!$A$2:$A$4</c:f>
              <c:strCache>
                <c:ptCount val="3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961</c:v>
                </c:pt>
                <c:pt idx="1">
                  <c:v>254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86976"/>
        <c:axId val="90688512"/>
      </c:barChart>
      <c:catAx>
        <c:axId val="90686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0688512"/>
        <c:crosses val="autoZero"/>
        <c:auto val="1"/>
        <c:lblAlgn val="ctr"/>
        <c:lblOffset val="100"/>
        <c:noMultiLvlLbl val="0"/>
      </c:catAx>
      <c:valAx>
        <c:axId val="90688512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68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 sz="10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0.18887</cdr:x>
      <cdr:y>0.73162</cdr:y>
    </cdr:from>
    <cdr:to>
      <cdr:x>0.32327</cdr:x>
      <cdr:y>0.87033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6163" y="1270951"/>
          <a:ext cx="431320" cy="24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900" dirty="0" smtClean="0">
              <a:latin typeface="Arial" panose="020B0604020202020204" pitchFamily="34" charset="0"/>
              <a:cs typeface="Arial" panose="020B0604020202020204" pitchFamily="34" charset="0"/>
            </a:rPr>
            <a:t>2015 г</a:t>
          </a:r>
          <a:endParaRPr lang="ru-RU" sz="9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87" y="1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8A3A5F08-7117-4A5F-AFBE-C7D205830C66}" type="datetimeFigureOut">
              <a:rPr lang="ru-RU" smtClean="0"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80459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87" y="9380459"/>
            <a:ext cx="2947088" cy="493792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F4369CA8-7864-40DA-ADA5-487E0044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84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4265"/>
          </a:xfrm>
          <a:prstGeom prst="rect">
            <a:avLst/>
          </a:prstGeom>
        </p:spPr>
        <p:txBody>
          <a:bodyPr vert="horz" lIns="91251" tIns="45626" rIns="91251" bIns="456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588" y="1"/>
            <a:ext cx="2947088" cy="494265"/>
          </a:xfrm>
          <a:prstGeom prst="rect">
            <a:avLst/>
          </a:prstGeom>
        </p:spPr>
        <p:txBody>
          <a:bodyPr vert="horz" lIns="91251" tIns="45626" rIns="91251" bIns="4562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A1A467-B198-40B1-9095-6CA98851F1E7}" type="datetimeFigureOut">
              <a:rPr lang="ru-RU"/>
              <a:pPr>
                <a:defRPr/>
              </a:pPr>
              <a:t>11.05.2016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1" tIns="45626" rIns="91251" bIns="4562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10" y="4753162"/>
            <a:ext cx="5440046" cy="3889381"/>
          </a:xfrm>
          <a:prstGeom prst="rect">
            <a:avLst/>
          </a:prstGeom>
        </p:spPr>
        <p:txBody>
          <a:bodyPr vert="horz" lIns="91251" tIns="45626" rIns="91251" bIns="4562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1574"/>
            <a:ext cx="2947088" cy="494264"/>
          </a:xfrm>
          <a:prstGeom prst="rect">
            <a:avLst/>
          </a:prstGeom>
        </p:spPr>
        <p:txBody>
          <a:bodyPr vert="horz" lIns="91251" tIns="45626" rIns="91251" bIns="456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588" y="9381574"/>
            <a:ext cx="2947088" cy="494264"/>
          </a:xfrm>
          <a:prstGeom prst="rect">
            <a:avLst/>
          </a:prstGeom>
        </p:spPr>
        <p:txBody>
          <a:bodyPr vert="horz" wrap="square" lIns="91251" tIns="45626" rIns="91251" bIns="456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FA98F2C-DC90-47C8-932F-0A9F572CF3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804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9738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5798" indent="-2832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2969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7108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9663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382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110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82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54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E8EDE9-C60C-4165-9013-AC7D22A94E16}" type="slidenum">
              <a:rPr lang="ru-RU" altLang="en-US" smtClean="0"/>
              <a:pPr>
                <a:spcBef>
                  <a:spcPct val="0"/>
                </a:spcBef>
              </a:pPr>
              <a:t>1</a:t>
            </a:fld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841434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3114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18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9738" y="1235075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5798" indent="-2832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2969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7108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9663" indent="-2262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382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110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682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541" indent="-2262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2CC2EE-C0BD-4324-9AE8-A6459ED725EE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7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417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163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749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071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618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47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A98F2C-DC90-47C8-932F-0A9F572CF3A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627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3163C-69F1-4003-9573-D574AD85C8D9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0F99C-5C06-40BB-9EF4-F613E83E5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0818B3-7397-49E0-8EC5-B4C65208551D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FDC36-762A-49C0-9191-5DA9B3510C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5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B5994A-343D-4961-8E5A-306F66FE4691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167DD-E29B-42FF-9A4A-7D6EB79429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6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4E1950-0DAD-44A5-8D83-FA92E09456F0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16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13E4B5-4C06-4D3A-BA2F-E12C4707F165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BCB85-1484-49CE-BB65-C5E9055BFD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2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114CED-9AB3-4BC6-81FD-EE75EE9DF456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B0682-8AA4-451B-91A1-57573AD394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02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36F9ED-D21B-491C-9BFC-BC4C6383D2A0}" type="datetime1">
              <a:rPr lang="ru-RU" smtClean="0"/>
              <a:t>11.05.2016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F479E-C241-494C-8EAF-06A402FF8D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75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1AEF4-DC96-4CB6-B90A-D9E77B1475FD}" type="datetime1">
              <a:rPr lang="ru-RU" smtClean="0"/>
              <a:t>11.05.2016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FB7B62-51D8-4532-86D6-38CDBD79AA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318E7-37C1-4F2D-9A9A-9DC8F0F2AEED}" type="datetime1">
              <a:rPr lang="ru-RU" smtClean="0"/>
              <a:t>11.05.2016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63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484C29-9842-44B4-B285-D00235E7F960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2F8F8-058C-4744-8066-0B4280AE97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13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3DDDF7-A06F-4A35-B535-BD5E6B5AE4F4}" type="datetime1">
              <a:rPr lang="ru-RU" smtClean="0"/>
              <a:t>11.05.2016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15CFEF-3EF5-45CB-81DD-F71E0B91F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5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6FAAE2-F7D4-420F-9987-781C45AEB3D2}" type="datetime1">
              <a:rPr lang="ru-RU" smtClean="0"/>
              <a:t>11.05.2016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1A5140-7A1C-4210-8614-80E0ED3717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4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953" y="533458"/>
            <a:ext cx="1336350" cy="13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3"/>
          <p:cNvSpPr txBox="1">
            <a:spLocks noChangeArrowheads="1"/>
          </p:cNvSpPr>
          <p:nvPr/>
        </p:nvSpPr>
        <p:spPr bwMode="auto">
          <a:xfrm>
            <a:off x="1876426" y="2613928"/>
            <a:ext cx="850582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b="1" dirty="0" smtClean="0"/>
              <a:t>«</a:t>
            </a:r>
            <a:r>
              <a:rPr lang="ru-RU" altLang="en-US" b="1" dirty="0" err="1" smtClean="0"/>
              <a:t>Қазақстан</a:t>
            </a:r>
            <a:r>
              <a:rPr lang="ru-RU" altLang="en-US" b="1" dirty="0" smtClean="0"/>
              <a:t> </a:t>
            </a:r>
            <a:r>
              <a:rPr lang="ru-RU" altLang="en-US" b="1" dirty="0" err="1"/>
              <a:t>Республикасының</a:t>
            </a:r>
            <a:r>
              <a:rPr lang="ru-RU" altLang="en-US" b="1" dirty="0"/>
              <a:t> </a:t>
            </a:r>
            <a:r>
              <a:rPr lang="ru-RU" altLang="en-US" b="1" dirty="0" err="1"/>
              <a:t>кейбір</a:t>
            </a:r>
            <a:r>
              <a:rPr lang="ru-RU" altLang="en-US" b="1" dirty="0"/>
              <a:t> </a:t>
            </a:r>
            <a:r>
              <a:rPr lang="ru-RU" altLang="en-US" b="1" dirty="0" err="1"/>
              <a:t>заңнамалық</a:t>
            </a:r>
            <a:r>
              <a:rPr lang="ru-RU" altLang="en-US" b="1" dirty="0"/>
              <a:t> </a:t>
            </a:r>
            <a:r>
              <a:rPr lang="ru-RU" altLang="en-US" b="1" dirty="0" err="1"/>
              <a:t>актілеріне</a:t>
            </a:r>
            <a:r>
              <a:rPr lang="ru-RU" altLang="en-US" b="1" dirty="0"/>
              <a:t> </a:t>
            </a:r>
            <a:r>
              <a:rPr lang="ru-RU" altLang="en-US" b="1" dirty="0" err="1"/>
              <a:t>бәсекелестік</a:t>
            </a:r>
            <a:r>
              <a:rPr lang="ru-RU" altLang="en-US" b="1" dirty="0"/>
              <a:t> </a:t>
            </a:r>
            <a:r>
              <a:rPr lang="ru-RU" altLang="en-US" b="1" dirty="0" err="1"/>
              <a:t>мәселелері</a:t>
            </a:r>
            <a:r>
              <a:rPr lang="ru-RU" altLang="en-US" b="1" dirty="0"/>
              <a:t> </a:t>
            </a:r>
            <a:r>
              <a:rPr lang="ru-RU" altLang="en-US" b="1" dirty="0" err="1"/>
              <a:t>бойынша</a:t>
            </a:r>
            <a:r>
              <a:rPr lang="ru-RU" altLang="en-US" b="1" dirty="0"/>
              <a:t> </a:t>
            </a:r>
            <a:r>
              <a:rPr lang="ru-RU" altLang="en-US" b="1" dirty="0" err="1"/>
              <a:t>өзгерістер</a:t>
            </a:r>
            <a:r>
              <a:rPr lang="ru-RU" altLang="en-US" b="1" dirty="0"/>
              <a:t> мен </a:t>
            </a:r>
            <a:r>
              <a:rPr lang="ru-RU" altLang="en-US" b="1" dirty="0" err="1"/>
              <a:t>толықтырулар</a:t>
            </a:r>
            <a:r>
              <a:rPr lang="ru-RU" altLang="en-US" b="1" dirty="0"/>
              <a:t> </a:t>
            </a:r>
            <a:r>
              <a:rPr lang="ru-RU" altLang="en-US" b="1" dirty="0" err="1"/>
              <a:t>енгізу</a:t>
            </a:r>
            <a:r>
              <a:rPr lang="ru-RU" altLang="en-US" b="1" dirty="0"/>
              <a:t> </a:t>
            </a:r>
            <a:r>
              <a:rPr lang="ru-RU" altLang="en-US" b="1" dirty="0" err="1" smtClean="0"/>
              <a:t>туралы</a:t>
            </a:r>
            <a:r>
              <a:rPr lang="ru-RU" altLang="en-US" b="1" dirty="0" smtClean="0"/>
              <a:t>» ҚАЗАҚСТАН РЕСПУБЛИКАСЫ </a:t>
            </a:r>
            <a:r>
              <a:rPr lang="ru-RU" altLang="en-US" b="1" dirty="0"/>
              <a:t>З</a:t>
            </a:r>
            <a:r>
              <a:rPr lang="ru-RU" altLang="en-US" b="1" dirty="0" smtClean="0"/>
              <a:t>АҢЫНЫҢ ЖОБАСЫ</a:t>
            </a:r>
            <a:endParaRPr lang="ru-RU" altLang="en-US" b="1" dirty="0"/>
          </a:p>
        </p:txBody>
      </p:sp>
      <p:sp>
        <p:nvSpPr>
          <p:cNvPr id="3076" name="TextBox 14"/>
          <p:cNvSpPr txBox="1">
            <a:spLocks noChangeArrowheads="1"/>
          </p:cNvSpPr>
          <p:nvPr/>
        </p:nvSpPr>
        <p:spPr bwMode="auto">
          <a:xfrm>
            <a:off x="5347779" y="6086475"/>
            <a:ext cx="18926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sz="1800" b="1" dirty="0"/>
              <a:t>Астана 2016 </a:t>
            </a:r>
            <a:r>
              <a:rPr lang="ru-RU" altLang="en-US" sz="1800" b="1" dirty="0" err="1" smtClean="0"/>
              <a:t>жыл</a:t>
            </a:r>
            <a:endParaRPr lang="ru-RU" alt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69920" y="2676812"/>
            <a:ext cx="3167079" cy="3364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алдауда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көрсеткіштерден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гөрі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с-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(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субъектінің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нарықтағы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аударылады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Үстем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орган, 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нарыққа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тосқауылдарыа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айқындайтын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7933850" y="4105500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субъектісінің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үстем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жағдайын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тәсілдерін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өзгерту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(rule of reasons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Нарықтағы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нарыққа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47188" y="2291241"/>
            <a:ext cx="5061637" cy="3253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Үстем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35%  (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бірақ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50%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аспайтын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 power  (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нарыққа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Үстем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50% 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одан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астам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</a:t>
            </a:r>
            <a:r>
              <a:rPr lang="en-US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 se + market power </a:t>
            </a:r>
            <a:endParaRPr lang="en-US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субъектісінің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органға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үстем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танылуы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дәлелдерін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ұсыну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құқығы</a:t>
            </a: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8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289734" y="92475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60659" y="2539444"/>
            <a:ext cx="3639669" cy="36184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практикаға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оңтайландыру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нарықтарда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ұлғайтудың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мәміледен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әсерлерге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7408062" y="4141711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Экономикалық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шоғырлануды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бақылауға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көзқарастарды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өзгерту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47188" y="2291241"/>
            <a:ext cx="4538341" cy="3253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Бәсекелестіктің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деңгейіне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етуіне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мәміле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субъектісі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нарықтық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билікті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белгілеуіне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экономикалық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шоғырлануға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келісім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өтінішхаттарды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кезеңдікпен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тәсіліне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көшу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1-кезеңде (1 ай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жеңілдетілген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тәртіппен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2-кезеңде (1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жылдан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аспайтын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белгілі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жағдайларда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5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69920" y="2539445"/>
            <a:ext cx="3167079" cy="37060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реттеудің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жүйелендіру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нарығындағы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жай-күйіне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ЭЫДҰ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елдерінің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тәжіріибесінде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әдістемелерге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келтірілетін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7933850" y="4105500"/>
            <a:ext cx="482740" cy="50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Нарыққа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жүргізудің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негіздері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рәсімдерін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нақтылау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70610" y="2267949"/>
            <a:ext cx="5061637" cy="3780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Нарыққа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негізхдерін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экономикалық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шоғырлану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шеңберінде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Жүргізілетін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тергеп-тексерулер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шеңберінде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Мемлекеттің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кәсіпкерлік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қызметке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қатысуын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Нарықтарға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мақсаттарын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kk-KZ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Тауар нарықтарындағы бәсекелестіктің жай-күйіне  талдау жүргізу үшін негіздерді нақтылау; </a:t>
            </a:r>
            <a:endParaRPr lang="ru-RU" sz="15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Нарыққа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жүргізудің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кезеңдерін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endParaRPr lang="ru-RU" sz="1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2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8894" y="1253788"/>
            <a:ext cx="11473482" cy="5529229"/>
            <a:chOff x="222250" y="1096330"/>
            <a:chExt cx="11473482" cy="5648052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222250" y="1096330"/>
              <a:ext cx="2382927" cy="55415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Екі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жылдық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заң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шығару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циклы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монополияға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қарсы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реттеуді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күшейте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отырып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нарықтарды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толық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ырықтандыруға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реттеуден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шығаруға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мүмкіндік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береді</a:t>
              </a:r>
              <a:r>
                <a:rPr lang="ru-RU" sz="1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751826" y="1202883"/>
              <a:ext cx="8943906" cy="554149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9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АЛДЫН АЛА ҚОРЫТЫНДЫЛАР :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9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Салалық</a:t>
              </a:r>
              <a:r>
                <a:rPr lang="ru-RU" sz="19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9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реттеуіштерді</a:t>
              </a:r>
              <a:r>
                <a:rPr lang="ru-RU" sz="19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9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құруды</a:t>
              </a:r>
              <a:r>
                <a:rPr lang="ru-RU" sz="19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9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бастау</a:t>
              </a:r>
              <a:r>
                <a:rPr lang="ru-RU" sz="19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Байланыс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саласында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Азаматтық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авиация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аэронавигация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саласында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i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(2017 </a:t>
              </a:r>
              <a:r>
                <a:rPr lang="ru-RU" sz="1400" b="1" i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жылғы</a:t>
              </a:r>
              <a:r>
                <a:rPr lang="ru-RU" sz="1400" b="1" i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sz="1400" b="1" i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қаңтардан</a:t>
              </a:r>
              <a:r>
                <a:rPr lang="ru-RU" sz="1400" b="1" i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b="1" i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бастап</a:t>
              </a:r>
              <a:r>
                <a:rPr lang="ru-RU" sz="1400" b="1" i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v"/>
                <a:defRPr/>
              </a:pP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Субсидияланатын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жолаушы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теміржол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саласында</a:t>
              </a:r>
              <a:r>
                <a:rPr lang="ru-RU" sz="16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endPara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Байланыс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пошта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саласында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табиғи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монополиялар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салаларын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қысқарту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2017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жылғы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шілдеге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дейін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бағалық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реттеуден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мыналарды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шығару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</a:p>
            <a:p>
              <a:pPr marL="538163" indent="-269875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+mj-lt"/>
                <a:buAutoNum type="arabicParenR"/>
                <a:defRPr/>
              </a:pP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халықаралық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бағыттардағы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рейстерге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қызмет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көрсету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кезіндегі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әуежайлар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көрсететін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қызметтердің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барлық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түрлері</a:t>
              </a:r>
              <a:endPara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538163" indent="-269875" algn="just" eaLnBrk="1" fontAlgn="auto" hangingPunct="1">
                <a:spcBef>
                  <a:spcPts val="0"/>
                </a:spcBef>
                <a:spcAft>
                  <a:spcPts val="0"/>
                </a:spcAft>
                <a:buFont typeface="+mj-lt"/>
                <a:buAutoNum type="arabicParenR"/>
                <a:defRPr/>
              </a:pP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жүк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вагондарын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операциялау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жүк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вагондарын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жалға</a:t>
              </a:r>
              <a:r>
                <a:rPr lang="ru-RU" sz="1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беру </a:t>
              </a:r>
              <a:r>
                <a:rPr lang="ru-RU" sz="16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қызметтері</a:t>
              </a:r>
              <a:endPara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2017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жылғы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қаңтардан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бастап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экономиканың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реттелетін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секторларында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нарықтық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баға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белгілеуге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көшу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реттелетін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нарықтарды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бағалық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реттеуден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шығару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қарсы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реттеу</a:t>
              </a:r>
              <a:r>
                <a:rPr lang="ru-RU" sz="1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құралдарын</a:t>
              </a:r>
              <a:r>
                <a:rPr lang="ru-RU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endPara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168689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62754" y="6600455"/>
            <a:ext cx="2724509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79775" y="2109029"/>
            <a:ext cx="4668328" cy="412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ҚР ИДМ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ақпараттандыру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79775" y="2824335"/>
            <a:ext cx="4668328" cy="388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ҚР ИДМ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Азаматтық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авиация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комитеті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487982" y="2185838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6487982" y="2888772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20588" y="5328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59831" y="3420234"/>
            <a:ext cx="4668328" cy="388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ҚР ИДМ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Көлік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комитеті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6487982" y="3552169"/>
            <a:ext cx="325200" cy="2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81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88306" y="2820838"/>
            <a:ext cx="5585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Назарларыңызға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3600" smtClean="0">
                <a:solidFill>
                  <a:schemeClr val="tx2">
                    <a:lumMod val="50000"/>
                  </a:schemeClr>
                </a:solidFill>
              </a:rPr>
              <a:t>рахмет!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9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1179622" y="238126"/>
            <a:ext cx="10475911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Заголовок 1"/>
          <p:cNvSpPr txBox="1">
            <a:spLocks/>
          </p:cNvSpPr>
          <p:nvPr/>
        </p:nvSpPr>
        <p:spPr bwMode="auto">
          <a:xfrm>
            <a:off x="1524000" y="944564"/>
            <a:ext cx="91440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222251" y="1165226"/>
            <a:ext cx="11522074" cy="5148263"/>
            <a:chOff x="168275" y="1016000"/>
            <a:chExt cx="8702675" cy="3963988"/>
          </a:xfrm>
        </p:grpSpPr>
        <p:sp>
          <p:nvSpPr>
            <p:cNvPr id="61" name="Прямоугольник 60"/>
            <p:cNvSpPr/>
            <p:nvPr/>
          </p:nvSpPr>
          <p:spPr bwMode="auto">
            <a:xfrm>
              <a:off x="168275" y="1016000"/>
              <a:ext cx="1446213" cy="39639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АЛҒЫШАРТТАР:</a:t>
              </a:r>
              <a:endParaRPr lang="ru-RU" sz="1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614488" y="1016000"/>
              <a:ext cx="7256462" cy="39639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Мемлекет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басшысы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Нұрсұлтан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Назарбаевтың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Жүз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нақты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қадам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» бес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институционалдық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реформаны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іске</a:t>
              </a:r>
              <a:r>
                <a:rPr lang="ru-RU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асыру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жөніндегі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ұ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лт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жоспары</a:t>
              </a:r>
              <a:endPara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indent="-285750"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53-қадам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Монополияға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қарсы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қызмет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жұмысының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тұжырымдамасын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өзгерту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оны ЭЫДҰ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стандарттарына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сәйкес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келтіру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Жаңартылған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қызмет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еркін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бәсекелестікті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ілгерілетуге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бағдарлануы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тиіс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.»</a:t>
              </a: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Қазақстан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Республикасының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Президенті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Н.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Назарбаевтың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2015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жылғы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30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наурыздағы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Қазақстан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Халқына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Қазақстан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жаңа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жаһандық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нақты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ахуалда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өсу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реформалар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даму»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атты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Жолдауы</a:t>
              </a:r>
              <a:endPara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285750" indent="-285750"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«…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Үкімет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еркін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саламатты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бәсеке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үшін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жағдайлар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жасауы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тиіс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ru-RU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 eaLnBrk="1" fontAlgn="auto" hangingPunct="1">
                <a:lnSpc>
                  <a:spcPct val="121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Біріншіден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Үкіметке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антимонополиялық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қызметті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күшейту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бойынша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нақты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ұсыныстар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жасауды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тапсырамын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Бізге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антимонополиялық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ведомство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туралы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мәртебесі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мен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жұмыс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тәртібі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нақты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регламенттелген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жеке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заң</a:t>
              </a:r>
              <a:r>
                <a:rPr lang="ru-RU" sz="16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b="1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керек</a:t>
              </a:r>
              <a:r>
                <a:rPr lang="ru-RU" sz="16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…»</a:t>
              </a:r>
              <a:endParaRPr lang="ru-RU" sz="1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62355" y="6459862"/>
            <a:ext cx="3371491" cy="365125"/>
          </a:xfrm>
        </p:spPr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79622" y="238126"/>
            <a:ext cx="10606352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alt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ЭЫДҰ </a:t>
            </a: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endParaRPr lang="ru-RU" altLang="ru-RU" sz="20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368892" y="1887225"/>
            <a:ext cx="11417081" cy="4520577"/>
            <a:chOff x="1888524" y="2048230"/>
            <a:chExt cx="8380715" cy="3776837"/>
          </a:xfrm>
        </p:grpSpPr>
        <p:sp>
          <p:nvSpPr>
            <p:cNvPr id="10" name="Прямоугольник 9"/>
            <p:cNvSpPr/>
            <p:nvPr/>
          </p:nvSpPr>
          <p:spPr bwMode="auto">
            <a:xfrm>
              <a:off x="1888524" y="2048874"/>
              <a:ext cx="1559222" cy="377619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Негіз</a:t>
              </a: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Экономикалық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Ынтымақтастық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Даму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жүргізген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заңнамасы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саясатына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шолу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</a:p>
            <a:p>
              <a:pPr lvl="0" algn="ctr">
                <a:defRPr/>
              </a:pP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2015-2016 </a:t>
              </a:r>
              <a:r>
                <a:rPr lang="ru-RU" b="1" kern="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жж</a:t>
              </a:r>
              <a:r>
                <a:rPr lang="ru-RU" b="1" kern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.)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23733" y="2048230"/>
              <a:ext cx="6745506" cy="377683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2879924" y="1938987"/>
            <a:ext cx="8594900" cy="2620708"/>
            <a:chOff x="3743864" y="1483743"/>
            <a:chExt cx="6944264" cy="1485575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743864" y="1483743"/>
              <a:ext cx="6944264" cy="41966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қарсы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қызмет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жұмысының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тұжырымдамасын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өзгерту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екі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кезеңдік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тәсіл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743865" y="2170897"/>
              <a:ext cx="3355676" cy="79842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kk-KZ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(2015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–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базалық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қарсы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жұмысының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тұжырымдамасын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өзгерту</a:t>
              </a:r>
              <a:endPara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315200" y="2170897"/>
              <a:ext cx="3372928" cy="79842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 </a:t>
              </a:r>
              <a:r>
                <a:rPr lang="kk-KZ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–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нақтылау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қарсы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органды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күшейту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оның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мәртебесін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жұмыс</a:t>
              </a:r>
              <a:r>
                <a: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тәртібін</a:t>
              </a:r>
              <a:r>
                <a:rPr lang="ru-R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регламенттеу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412067" y="1963864"/>
              <a:ext cx="258793" cy="20703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8987716" y="1967440"/>
              <a:ext cx="258793" cy="20703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2879924" y="4708456"/>
            <a:ext cx="87226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FF0000"/>
                </a:solidFill>
              </a:rPr>
              <a:t>   </a:t>
            </a:r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ru-RU" sz="1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25-26 </a:t>
            </a:r>
            <a:r>
              <a:rPr lang="ru-RU" sz="1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</a:t>
            </a:r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Астана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форум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1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15-17 </a:t>
            </a:r>
            <a:r>
              <a:rPr lang="ru-RU" sz="1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ЭЫДҰ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комитетінің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отырысында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мәртебе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шешімнің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қабылдануы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68893" y="1084525"/>
            <a:ext cx="11417081" cy="5986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lnSpc>
                <a:spcPct val="121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1600" b="1" kern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16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ЭЫДҰ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Бәсекелестік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жөніндегі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комитетіне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қатысушы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мәртебесін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алу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одан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кейін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осы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Ұйымға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толығымен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мүше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ретінде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кіру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224587" y="6101643"/>
            <a:ext cx="85613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57242" y="6425359"/>
            <a:ext cx="3302486" cy="410371"/>
          </a:xfrm>
        </p:spPr>
        <p:txBody>
          <a:bodyPr/>
          <a:lstStyle/>
          <a:p>
            <a:pPr>
              <a:defRPr/>
            </a:pPr>
            <a:fld id="{B71FF925-EBE8-44D9-9475-E6B883B2B95E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84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343447" y="4029107"/>
            <a:ext cx="7886700" cy="125659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1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87459" y="1055341"/>
            <a:ext cx="11417081" cy="5345501"/>
            <a:chOff x="1888524" y="2048230"/>
            <a:chExt cx="8380715" cy="3930017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1888524" y="2048874"/>
              <a:ext cx="1736469" cy="392934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ru-RU" b="1" kern="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(2015 </a:t>
              </a:r>
              <a:r>
                <a:rPr lang="ru-RU" b="1" kern="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Кәсіпкерлік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кодексі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қабылданды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оған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«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нормалары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кірді</a:t>
              </a:r>
              <a:endParaRPr lang="ru-RU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732698" y="2048230"/>
              <a:ext cx="6536541" cy="39300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 sz="1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кәсіпкерлік</a:t>
              </a:r>
              <a:r>
                <a:rPr 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қызметке</a:t>
              </a:r>
              <a:r>
                <a:rPr 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мемлекеттің</a:t>
              </a:r>
              <a:r>
                <a:rPr 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қатысуын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шектеу</a:t>
              </a:r>
              <a:r>
                <a:rPr 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тетігін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</a:t>
              </a:r>
              <a:endPara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қатысатын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қызмет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түрлерін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анықтау</a:t>
              </a:r>
              <a:r>
                <a:rPr lang="ru-RU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01.01.2017ж. </a:t>
              </a:r>
              <a:r>
                <a:rPr lang="ru-RU" sz="20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астап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экономиканың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реттелетін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секторларында</a:t>
              </a:r>
              <a:endPara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доминанттарды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бағалық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реттеуден</a:t>
              </a:r>
              <a:endPara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бас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тарту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</a:p>
            <a:p>
              <a:endPara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01.01.2016ж. </a:t>
              </a:r>
              <a:r>
                <a:rPr lang="ru-RU" sz="20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астап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01.01.2017ж. </a:t>
              </a:r>
              <a:r>
                <a:rPr lang="ru-RU" sz="20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ейін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Реттелетін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нарықтарға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ғана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қатысты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Доминанттар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тізілімін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r>
                <a:rPr lang="ru-RU" sz="20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668613398"/>
              </p:ext>
            </p:extLst>
          </p:nvPr>
        </p:nvGraphicFramePr>
        <p:xfrm>
          <a:off x="8411765" y="1438632"/>
          <a:ext cx="3182471" cy="1699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716177159"/>
              </p:ext>
            </p:extLst>
          </p:nvPr>
        </p:nvGraphicFramePr>
        <p:xfrm>
          <a:off x="8500353" y="3917455"/>
          <a:ext cx="3209365" cy="173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163420" y="90489"/>
            <a:ext cx="10631184" cy="789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ЭЫДҰ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13453" y="4137925"/>
            <a:ext cx="844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900 </a:t>
            </a:r>
            <a:r>
              <a:rPr lang="ru-RU" sz="1000" dirty="0" err="1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астам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35215" y="6511619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9910349" y="5201170"/>
            <a:ext cx="5148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/>
              <a:t>2016 г</a:t>
            </a:r>
            <a:endParaRPr lang="ru-RU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10831877" y="5210131"/>
            <a:ext cx="5148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/>
              <a:t>2017 г</a:t>
            </a:r>
            <a:endParaRPr lang="ru-RU" sz="9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899784" y="5755341"/>
            <a:ext cx="88861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3" lvl="8" indent="-17463"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«картель»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ұғымы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енгізілді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заңнаманы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бұзушылықтың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ауыр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нысаны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ретінде</a:t>
            </a:r>
            <a:r>
              <a:rPr lang="ru-RU" sz="2000" b="1" dirty="0" smtClean="0">
                <a:solidFill>
                  <a:schemeClr val="dk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dk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4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8893" y="1115275"/>
            <a:ext cx="11417080" cy="5232449"/>
            <a:chOff x="222251" y="1336455"/>
            <a:chExt cx="11417080" cy="4875666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222251" y="1336455"/>
              <a:ext cx="2365681" cy="487566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sz="16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1 -</a:t>
              </a:r>
              <a:r>
                <a:rPr lang="ru-RU" sz="1600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sz="16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(2015 </a:t>
              </a:r>
              <a:r>
                <a:rPr lang="ru-RU" sz="1600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sz="16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sz="16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sz="16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Кәсіпкерлік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кодексі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қабылданды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оған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«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нормалары</a:t>
              </a:r>
              <a:r>
                <a:rPr lang="ru-RU" sz="1600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кірді</a:t>
              </a:r>
              <a:endParaRPr lang="ru-RU" sz="16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endParaRPr lang="ru-RU" sz="16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751833" y="1336455"/>
              <a:ext cx="8887498" cy="487566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85750" indent="-285750">
                <a:buFont typeface="Wingdings" panose="05000000000000000000" pitchFamily="2" charset="2"/>
                <a:buChar char="v"/>
              </a:pP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Нарық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субъектілерінің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әрекеттерінде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әрекетсіздігінде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бәсекелестікті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қорғау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саласындағы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заңнаманы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бұзу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белгілерінің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болуы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туралы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хабарлау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институтын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kk-KZ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kk-KZ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Монополияға қарсы заңнаманы бұзуға </a:t>
              </a:r>
            </a:p>
            <a:p>
              <a:r>
                <a:rPr lang="kk-KZ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</a:t>
              </a:r>
              <a:r>
                <a:rPr lang="kk-KZ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 бермеу туралы ескерту институтын енгізу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саладағы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бұзушылықтар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туралы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істердің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материалдарын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қарау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бойынша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алқалы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 (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келісу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комиссиясы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институты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>
                <a:buFont typeface="Wingdings" panose="05000000000000000000" pitchFamily="2" charset="2"/>
                <a:buChar char="v"/>
                <a:tabLst>
                  <a:tab pos="355600" algn="l"/>
                </a:tabLst>
              </a:pP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қарсы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органның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мемлекеттік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органдарға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бәсекелестікті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қамтамасыз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етуге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дамытуға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бағытталған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әрекеттерді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жасау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қажеттілігі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туралы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нұсқама</a:t>
              </a:r>
              <a:r>
                <a:rPr lang="ru-RU" sz="15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endPara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tabLst>
                  <a:tab pos="355600" algn="l"/>
                </a:tabLst>
              </a:pPr>
              <a:r>
                <a:rPr lang="ru-RU" sz="15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нститутын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500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r>
                <a:rPr lang="ru-RU" sz="15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Стрелка вправо 2"/>
          <p:cNvSpPr/>
          <p:nvPr/>
        </p:nvSpPr>
        <p:spPr>
          <a:xfrm>
            <a:off x="6823518" y="1644370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6823518" y="2725966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6823518" y="4018502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04984" y="1376623"/>
            <a:ext cx="4140680" cy="944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Бизнес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субъектісіне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рәсімі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басталғанға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бұзушылықтарын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қою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шараларын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қолданбай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endParaRPr lang="ru-RU" sz="1300" dirty="0">
              <a:latin typeface="+mj-lt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03532" y="2393079"/>
            <a:ext cx="4166054" cy="1186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93663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Бизнес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кәсіпорындары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органдар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басшылары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жария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мәлімдеме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жасаған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жария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мәлімдемеде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пиғылдары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айтылған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әрекеттерді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бермеу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алдын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ала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ескертуге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04564" y="3646636"/>
            <a:ext cx="4141100" cy="1211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қорытындылары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шешім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қабылдағанға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бизнес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субъектілерінің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аргументтерін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тыңдауға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4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163420" y="90489"/>
            <a:ext cx="10622553" cy="789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944564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09333" y="6492875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6820649" y="5318204"/>
            <a:ext cx="457200" cy="4226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01695" y="4946338"/>
            <a:ext cx="4141100" cy="1211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Тауар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нарықтарындағы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тосқауылдарды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жоюға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бәсекелестікті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шектеуге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бағытталған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органдар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іс-әрекеттерінің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жолын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кесуге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39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556051" y="125937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еспубликасының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119558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38740" y="650221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360277" y="1255490"/>
            <a:ext cx="11482098" cy="5333574"/>
            <a:chOff x="222251" y="1174380"/>
            <a:chExt cx="11482098" cy="5333574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222251" y="1174380"/>
              <a:ext cx="11482098" cy="5333574"/>
              <a:chOff x="1888524" y="2015275"/>
              <a:chExt cx="8428441" cy="3921248"/>
            </a:xfrm>
          </p:grpSpPr>
          <p:sp>
            <p:nvSpPr>
              <p:cNvPr id="13" name="Прямоугольник 12"/>
              <p:cNvSpPr/>
              <p:nvPr/>
            </p:nvSpPr>
            <p:spPr bwMode="auto">
              <a:xfrm>
                <a:off x="1888524" y="2015918"/>
                <a:ext cx="1755517" cy="392058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lvl="0" algn="ctr">
                  <a:defRPr/>
                </a:pPr>
                <a:r>
                  <a:rPr lang="ru-RU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ru-RU" b="1" kern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b="1" kern="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кезең</a:t>
                </a:r>
                <a:r>
                  <a:rPr lang="ru-RU" b="1" kern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(2016 </a:t>
                </a:r>
                <a:r>
                  <a:rPr lang="ru-RU" b="1" kern="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жыл</a:t>
                </a:r>
                <a:r>
                  <a:rPr lang="ru-RU" b="1" kern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</a:t>
                </a:r>
                <a:endPara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>
                  <a:defRPr/>
                </a:pPr>
                <a:endPara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>
                  <a:defRPr/>
                </a:pP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«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Республикасының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кейбір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заңнамалық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актілеріне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бәсекелестік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мәселелері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бойынша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өзгерістер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мен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толықтырулар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енгізу</a:t>
                </a:r>
                <a:r>
                  <a:rPr lang="ru-RU" b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туралы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 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Республикасы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Заңының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жобасы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әзірленді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(ҚР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Үкіметіне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kern="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енгізілді</a:t>
                </a:r>
                <a:r>
                  <a:rPr lang="ru-RU" b="1" kern="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3739025" y="2015275"/>
                <a:ext cx="6577940" cy="392124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07000"/>
                  </a:lnSpc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endParaRPr lang="ru-RU" sz="1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Прямоугольник 3"/>
            <p:cNvSpPr/>
            <p:nvPr/>
          </p:nvSpPr>
          <p:spPr>
            <a:xfrm>
              <a:off x="3044444" y="1521721"/>
              <a:ext cx="8319247" cy="9814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қарсы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органның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мәртебесін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жұмыс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тәртібін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нақты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регламенттеу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монополияға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қарсы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органның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жүйесіне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арналған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әсіпкерлік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кодекске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жеке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тарау</a:t>
              </a:r>
              <a:r>
                <a:rPr lang="ru-RU" b="1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енгізу</a:t>
              </a:r>
              <a:endPara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3061399" y="2886215"/>
            <a:ext cx="85210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ведомствосының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Стрелка вправо 23"/>
          <p:cNvSpPr/>
          <p:nvPr/>
        </p:nvSpPr>
        <p:spPr>
          <a:xfrm>
            <a:off x="6992287" y="2842126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610460" y="2521766"/>
            <a:ext cx="3969057" cy="1025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тергеп-тексеруді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жәрдемдеседі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картель-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монополлистерге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елеулі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жәрдемдесетін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86639" y="2533903"/>
            <a:ext cx="4166199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«картель»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ұғымының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енгізілуіне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тергеп-тексеруді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мерзімдерін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ұзарту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сондай-ақ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мерзімдерін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2-ден 3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айға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ұзарту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82753" y="105632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08523" y="3774009"/>
            <a:ext cx="4024113" cy="1504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35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3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органда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нәтижелеріне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сотқа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шағымдану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органның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тергеп-тексреу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объектісінің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өзінің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дәлелдерін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тәуелсіз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сарапшылардың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пікірлерін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ескере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отырып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объективті</a:t>
            </a:r>
            <a:r>
              <a:rPr lang="ru-RU" sz="13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шешеім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қабылдауға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мүмкіндігін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6992287" y="4327307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08523" y="5593974"/>
            <a:ext cx="4026047" cy="6006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Тергеп-тексеру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рәсімдерінің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мерзімдерін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созуды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6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заңнаманы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бұзу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фактілері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жүргізілетін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тиімділігін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арттыру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830129" y="3710202"/>
            <a:ext cx="3998255" cy="2627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органды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объектісіне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тергеп-тексреу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аяқталғанға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30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бұрын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нәтижелері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жобасын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жолдауға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міндеттейтін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нормаларды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қосу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бөлігінде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келісу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комиссиясы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институтын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жетілдіру</a:t>
            </a: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тергеп-тексеру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қорытындылары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ұйғарымды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бекіту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мерзімін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30-дан 10 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күіне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қысқарту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6992287" y="5641128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29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Стрелка вправо 23"/>
          <p:cNvSpPr/>
          <p:nvPr/>
        </p:nvSpPr>
        <p:spPr>
          <a:xfrm>
            <a:off x="7152936" y="3117327"/>
            <a:ext cx="454270" cy="397933"/>
          </a:xfrm>
          <a:prstGeom prst="rightArrow">
            <a:avLst>
              <a:gd name="adj1" fmla="val 50000"/>
              <a:gd name="adj2" fmla="val 364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699168" y="2434855"/>
            <a:ext cx="3969057" cy="17628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практикаға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бәсекелестікті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шектейтін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шектеуші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келісімдерге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салудан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endParaRPr lang="ru-RU" sz="13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94776" y="2670381"/>
            <a:ext cx="41661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меншікке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айрықша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құқықтарға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ерекшеліктерді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бәсекелестікке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сипатқа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бәсекелестікке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төндірсетін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тастау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Деңгейлес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келісімге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келісімдердің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редакциясы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нақтылау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718186" y="4538579"/>
            <a:ext cx="3975375" cy="1376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практикаға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бұзушылықтар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түсінуден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қайталануына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әсекелестікке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келісімдерге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тыйым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салуларды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қолдану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тәсілдерін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халықаралық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озық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тәжірибелерге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келтіру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113619" y="4386139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152936" y="4939496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68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1" y="90489"/>
            <a:ext cx="823913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0" y="1231443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55982" y="6448422"/>
            <a:ext cx="2743200" cy="365125"/>
          </a:xfrm>
        </p:spPr>
        <p:txBody>
          <a:bodyPr/>
          <a:lstStyle/>
          <a:p>
            <a:pPr>
              <a:defRPr/>
            </a:pPr>
            <a:fld id="{2C672B6C-704C-414F-AC50-A178241E8CB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387459" y="1331335"/>
            <a:ext cx="11417082" cy="5191636"/>
            <a:chOff x="1888524" y="2048874"/>
            <a:chExt cx="8380715" cy="3816896"/>
          </a:xfrm>
        </p:grpSpPr>
        <p:sp>
          <p:nvSpPr>
            <p:cNvPr id="13" name="Прямоугольник 12"/>
            <p:cNvSpPr/>
            <p:nvPr/>
          </p:nvSpPr>
          <p:spPr bwMode="auto">
            <a:xfrm>
              <a:off x="1888524" y="2048874"/>
              <a:ext cx="1692203" cy="3776193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>
                <a:defRPr/>
              </a:pP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2 -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кезең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(2016 </a:t>
              </a:r>
              <a:r>
                <a:rPr lang="ru-RU" b="1" kern="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</a:t>
              </a:r>
              <a:r>
                <a:rPr lang="ru-RU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  <a:p>
              <a:pPr lvl="0" algn="ctr">
                <a:defRPr/>
              </a:pPr>
              <a:endParaRPr lang="ru-RU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defRPr/>
              </a:pP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кейбір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заңнамалық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актілеріне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бәсекелестік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мәселелері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өзгерістер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мен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толықтырулар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енгізу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Қазақстан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Заңының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жобасы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әзірленді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(ҚР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Үкіметіне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енгізілді</a:t>
              </a:r>
              <a:r>
                <a:rPr lang="ru-RU" b="1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701040" y="2048874"/>
              <a:ext cx="6568199" cy="38168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v"/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271463" algn="just">
                <a:lnSpc>
                  <a:spcPct val="107000"/>
                </a:lnSpc>
                <a:spcAft>
                  <a:spcPts val="0"/>
                </a:spcAft>
              </a:pPr>
              <a:endPara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7790329" y="2299993"/>
            <a:ext cx="3905078" cy="1167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тергеп-тексерулердің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лер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кепілдіктерді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беру </a:t>
            </a:r>
            <a:r>
              <a:rPr lang="ru-R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57181" y="2457797"/>
            <a:ext cx="41661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бәсекелестікті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келісілген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іс-қимылға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20588" y="89146"/>
            <a:ext cx="10721788" cy="10392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53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қадам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тұжырымдамасын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оны  ЭЫДҰ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стандарттарына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Назарбаевтың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Жолдауы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790329" y="4413916"/>
            <a:ext cx="3915124" cy="1950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Еуропалық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одақтың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регламенті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сияқты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рұқсат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етілетін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келісімдердің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прецеденттерін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құруға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комплаенстің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актісін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қабылдаған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субъектілеріне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беделге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келетін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зиянды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болдырмай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әдеп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қағидаттарына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бизнесті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ммүмкіндігін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sz="1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3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182470" y="1602831"/>
            <a:ext cx="831924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субъектілерінің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келісілген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іс-қимылдарына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тәсілдерді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өзгерту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113619" y="4386139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970610" y="5485704"/>
            <a:ext cx="3998255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236971" y="5087771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13619" y="3756011"/>
            <a:ext cx="8319247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Монополияға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қарсы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институтын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енгізу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7236971" y="2677609"/>
            <a:ext cx="454270" cy="3979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56657" y="4419194"/>
            <a:ext cx="411220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нарығындағы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қағидаттарды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бизнес практика </a:t>
            </a:r>
            <a:r>
              <a:rPr lang="ru-RU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ұстануды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субъектілеріне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ұсынуға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55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1854</Words>
  <Application>Microsoft Office PowerPoint</Application>
  <PresentationFormat>Произвольный</PresentationFormat>
  <Paragraphs>256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2015-07-29T12:56:47Z</dcterms:created>
  <dcterms:modified xsi:type="dcterms:W3CDTF">2016-05-11T06:11:50Z</dcterms:modified>
</cp:coreProperties>
</file>