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273" r:id="rId3"/>
    <p:sldId id="284" r:id="rId4"/>
    <p:sldId id="285" r:id="rId5"/>
    <p:sldId id="291" r:id="rId6"/>
    <p:sldId id="292" r:id="rId7"/>
    <p:sldId id="262" r:id="rId8"/>
    <p:sldId id="265" r:id="rId9"/>
    <p:sldId id="279" r:id="rId10"/>
    <p:sldId id="270" r:id="rId11"/>
    <p:sldId id="271" r:id="rId12"/>
    <p:sldId id="272" r:id="rId13"/>
  </p:sldIdLst>
  <p:sldSz cx="9144000" cy="6858000" type="screen4x3"/>
  <p:notesSz cx="6858000" cy="9947275"/>
  <p:defaultTextStyle>
    <a:defPPr>
      <a:defRPr lang="kk-K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05" autoAdjust="0"/>
  </p:normalViewPr>
  <p:slideViewPr>
    <p:cSldViewPr>
      <p:cViewPr varScale="1">
        <p:scale>
          <a:sx n="81" d="100"/>
          <a:sy n="81" d="100"/>
        </p:scale>
        <p:origin x="101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leubayev-rm\AppData\Local\Temp\&#1086;&#1090;&#1095;&#1077;&#1090;%20%20&#1087;&#1086;%20&#1089;&#1086;&#1094;.&#1089;&#1090;&#1072;&#1090;&#1091;&#1089;&#1072;&#1084;%20&#1085;&#1072;%2031.05.2017%20&#1074;&#1077;&#1095;&#1077;&#1088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'[отчет  по соц.статусам на 31.05.2017 вечер.xlsx]6DFB191B-0EB2-416B-90DE-7DC03BE'!$A$25:$A$28</c:f>
              <c:strCache>
                <c:ptCount val="4"/>
                <c:pt idx="0">
                  <c:v>Работающие без ОПВ</c:v>
                </c:pt>
                <c:pt idx="1">
                  <c:v>Незарегистр. самозанятые</c:v>
                </c:pt>
                <c:pt idx="2">
                  <c:v>Незарегистр. безработные</c:v>
                </c:pt>
                <c:pt idx="3">
                  <c:v>Непродуктивные самозанятые</c:v>
                </c:pt>
              </c:strCache>
            </c:strRef>
          </c:cat>
          <c:val>
            <c:numRef>
              <c:f>'[отчет  по соц.статусам на 31.05.2017 вечер.xlsx]6DFB191B-0EB2-416B-90DE-7DC03BE'!$B$25:$B$28</c:f>
              <c:numCache>
                <c:formatCode>#,##0</c:formatCode>
                <c:ptCount val="4"/>
                <c:pt idx="0">
                  <c:v>1245.454</c:v>
                </c:pt>
                <c:pt idx="1">
                  <c:v>194.70699999999999</c:v>
                </c:pt>
                <c:pt idx="2">
                  <c:v>324.30799999999999</c:v>
                </c:pt>
                <c:pt idx="3">
                  <c:v>1099.8799999999999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27464128"/>
        <c:axId val="127464688"/>
      </c:barChart>
      <c:catAx>
        <c:axId val="12746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kk-KZ" sz="1200" b="1" i="0" u="none" strike="noStrike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27464688"/>
        <c:crosses val="autoZero"/>
        <c:auto val="1"/>
        <c:lblAlgn val="ctr"/>
        <c:lblOffset val="100"/>
        <c:noMultiLvlLbl val="0"/>
      </c:catAx>
      <c:valAx>
        <c:axId val="12746468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7464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4D5253-3B5D-4388-8658-F847B769B6D9}" type="datetimeFigureOut">
              <a:rPr lang="kk-KZ"/>
              <a:pPr>
                <a:defRPr/>
              </a:pPr>
              <a:t>06.12.2017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wrap="square" lIns="91732" tIns="45866" rIns="91732" bIns="45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BCE8C8-A837-4AEE-B11E-BBC5477FA1A8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1644979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09CBED-9FCF-4B24-A7EF-3CCF355FEBB7}" type="datetimeFigureOut">
              <a:rPr lang="kk-KZ"/>
              <a:pPr>
                <a:defRPr/>
              </a:pPr>
              <a:t>06.12.2017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2" tIns="45866" rIns="91732" bIns="45866" rtlCol="0" anchor="ctr"/>
          <a:lstStyle/>
          <a:p>
            <a:pPr lvl="0"/>
            <a:endParaRPr lang="kk-KZ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5513"/>
            <a:ext cx="5487041" cy="4475797"/>
          </a:xfrm>
          <a:prstGeom prst="rect">
            <a:avLst/>
          </a:prstGeom>
        </p:spPr>
        <p:txBody>
          <a:bodyPr vert="horz" lIns="91732" tIns="45866" rIns="91732" bIns="4586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kk-KZ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wrap="square" lIns="91732" tIns="45866" rIns="91732" bIns="45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49645C-5833-47E2-8A2C-DD2B80EE9CDD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25497309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060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908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5455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2799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1118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9975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9895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285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image" Target="../media/image2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oleObject" Target="../embeddings/oleObject2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4DE0-4C27-4116-9E5C-C6D50E26448D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338347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77D44-5EB4-430A-AA35-8E19C20A840C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315952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7D37C-C888-44F4-852D-9273652FC644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400070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22238" y="77788"/>
            <a:ext cx="500062" cy="12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cap="all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22238" y="566738"/>
            <a:ext cx="8793162" cy="250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22238" y="6434138"/>
            <a:ext cx="8793162" cy="331787"/>
            <a:chOff x="119063" y="6305945"/>
            <a:chExt cx="8618537" cy="325438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305945"/>
              <a:ext cx="8618537" cy="12457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808080"/>
                  </a:solidFill>
                  <a:latin typeface="Arial"/>
                  <a:cs typeface="+mn-cs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506813"/>
              <a:ext cx="7199489" cy="124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620713" indent="-6207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808080"/>
                  </a:solidFill>
                  <a:latin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5" y="1282700"/>
            <a:ext cx="4349750" cy="519113"/>
            <a:chOff x="915" y="710"/>
            <a:chExt cx="2686" cy="3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1600" b="1">
                  <a:solidFill>
                    <a:srgbClr val="000000"/>
                  </a:solidFill>
                  <a:latin typeface="Arial" charset="0"/>
                </a:rPr>
                <a:t>Title</a:t>
              </a:r>
            </a:p>
            <a:p>
              <a:pPr eaLnBrk="1" hangingPunct="1"/>
              <a:r>
                <a:rPr lang="en-US" altLang="ru-RU" sz="1600">
                  <a:solidFill>
                    <a:srgbClr val="808080"/>
                  </a:solidFill>
                  <a:latin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8432800" y="292100"/>
            <a:ext cx="482600" cy="153988"/>
            <a:chOff x="8267440" y="285750"/>
            <a:chExt cx="473335" cy="150811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buClr>
                  <a:srgbClr val="002960"/>
                </a:buClr>
              </a:pPr>
              <a:r>
                <a:rPr lang="en-US" altLang="ru-RU" sz="800">
                  <a:solidFill>
                    <a:srgbClr val="808080"/>
                  </a:solidFill>
                  <a:latin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/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/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8609013" y="6307138"/>
            <a:ext cx="47625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070850" y="285750"/>
            <a:ext cx="777875" cy="1017588"/>
            <a:chOff x="7835905" y="279400"/>
            <a:chExt cx="763755" cy="997467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71" y="279400"/>
              <a:ext cx="509689" cy="18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71" y="548608"/>
              <a:ext cx="509689" cy="18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71" y="820926"/>
              <a:ext cx="509689" cy="18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71" y="1091689"/>
              <a:ext cx="509689" cy="18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7756525" y="285750"/>
            <a:ext cx="1092200" cy="744538"/>
            <a:chOff x="7540629" y="279400"/>
            <a:chExt cx="1071563" cy="730251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889" y="279400"/>
              <a:ext cx="509303" cy="18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889" y="545654"/>
              <a:ext cx="509303" cy="18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889" y="825921"/>
              <a:ext cx="509303" cy="18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002588" y="255588"/>
            <a:ext cx="846137" cy="1333500"/>
            <a:chOff x="7769225" y="250825"/>
            <a:chExt cx="830430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14" y="250825"/>
              <a:ext cx="197908" cy="209551"/>
              <a:chOff x="4533" y="183"/>
              <a:chExt cx="136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36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36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2" y="525066"/>
              <a:ext cx="204311" cy="209551"/>
              <a:chOff x="1694" y="2044"/>
              <a:chExt cx="156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6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6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18" y="1073548"/>
              <a:ext cx="204311" cy="209551"/>
              <a:chOff x="4495" y="1198"/>
              <a:chExt cx="156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6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6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18" y="1347790"/>
              <a:ext cx="204311" cy="209551"/>
              <a:chOff x="4495" y="1440"/>
              <a:chExt cx="156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6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6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18" y="799305"/>
              <a:ext cx="204311" cy="204312"/>
              <a:chOff x="4495" y="1198"/>
              <a:chExt cx="156" cy="156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6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6" cy="15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90179" y="263268"/>
              <a:ext cx="509476" cy="18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90179" y="538569"/>
              <a:ext cx="509476" cy="18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90179" y="812315"/>
              <a:ext cx="509476" cy="18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90179" y="1084507"/>
              <a:ext cx="509476" cy="18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90179" y="1359808"/>
              <a:ext cx="509476" cy="18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2960"/>
                </a:buClr>
              </a:pPr>
              <a:r>
                <a:rPr lang="en-US" altLang="ru-RU" sz="1200">
                  <a:solidFill>
                    <a:srgbClr val="000000"/>
                  </a:solidFill>
                  <a:latin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7784307" y="2591593"/>
            <a:ext cx="2590800" cy="188913"/>
          </a:xfrm>
          <a:prstGeom prst="rect">
            <a:avLst/>
          </a:prstGeom>
          <a:noFill/>
          <a:ln>
            <a:noFill/>
          </a:ln>
          <a:extLst/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808080"/>
                </a:solidFill>
                <a:latin typeface="Arial" charset="0"/>
                <a:cs typeface="+mn-cs"/>
              </a:rPr>
              <a:t>Last Modified 1-сәу-17 19:32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+mn-cs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8431213" y="4487862"/>
            <a:ext cx="1295400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808080"/>
                </a:solidFill>
                <a:latin typeface="Arial" charset="0"/>
                <a:cs typeface="+mn-cs"/>
              </a:rPr>
              <a:t>Printed 31-нау-17 11:48 Central Asia Standard Time</a:t>
            </a:r>
            <a:endParaRPr lang="ru-RU" sz="600">
              <a:solidFill>
                <a:srgbClr val="808080"/>
              </a:solidFill>
              <a:latin typeface="Arial" charset="0"/>
              <a:cs typeface="+mn-cs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09038" y="6608763"/>
            <a:ext cx="160337" cy="15716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CFD47515-5F06-41B8-B598-700F0773632A}" type="slidenum">
              <a:rPr lang="en-US" altLang="ru-RU" sz="1000">
                <a:solidFill>
                  <a:srgbClr val="808080"/>
                </a:solidFill>
              </a:rPr>
              <a:pPr algn="r" eaLnBrk="1" hangingPunct="1"/>
              <a:t>‹#›</a:t>
            </a:fld>
            <a:endParaRPr lang="en-US" altLang="ru-RU" sz="100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1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B43A3-E3CC-4A95-9D14-5006E7EAFB86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386628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C88A-84E6-4C48-AFAE-46A9CE8A43F7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275862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B225C-1589-4393-9021-0598B7A1845D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265382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853C4-5F67-4BAA-9D20-137B7C8EC006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114116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00E0C-FFE2-47D5-BA91-C79DABE50928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15074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586DB-63A9-4BA7-BEA3-F1C9AAEB54F2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253935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kk-K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174FB-0F2E-4DEA-9EA2-D5605339CD06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337054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k-KZ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ACB74-32D8-4D9D-9917-9764155B2148}" type="slidenum">
              <a:rPr lang="kk-KZ" altLang="ru-RU"/>
              <a:pPr/>
              <a:t>‹#›</a:t>
            </a:fld>
            <a:endParaRPr lang="kk-KZ" altLang="ru-RU"/>
          </a:p>
        </p:txBody>
      </p:sp>
    </p:spTree>
    <p:extLst>
      <p:ext uri="{BB962C8B-B14F-4D97-AF65-F5344CB8AC3E}">
        <p14:creationId xmlns:p14="http://schemas.microsoft.com/office/powerpoint/2010/main" val="397625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kk-KZ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kk-KZ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2F1A94-88B2-461F-BD89-5010C160163B}" type="slidenum">
              <a:rPr lang="kk-KZ" altLang="ru-RU"/>
              <a:pPr/>
              <a:t>‹#›</a:t>
            </a:fld>
            <a:endParaRPr lang="kk-KZ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oleObject" Target="../embeddings/_____Microsoft_Excel_97-20033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11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oleObject" Target="../embeddings/_____Microsoft_Excel_97-20034.xls"/><Relationship Id="rId4" Type="http://schemas.openxmlformats.org/officeDocument/2006/relationships/image" Target="../media/image23.png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hart" Target="../charts/chart1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69"/>
          <a:stretch>
            <a:fillRect/>
          </a:stretch>
        </p:blipFill>
        <p:spPr bwMode="auto">
          <a:xfrm>
            <a:off x="103188" y="44450"/>
            <a:ext cx="7445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6013" y="103188"/>
            <a:ext cx="7991475" cy="561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088" y="103188"/>
            <a:ext cx="214312" cy="5619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089025" y="179388"/>
            <a:ext cx="809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entury Gothic" pitchFamily="34" charset="0"/>
              </a:rPr>
              <a:t>МИНИСТЕРСТВО  ТРУДА И СОЦИАЛЬНОЙ ЗАЩИТЫ НАСЕЛЕНИЯ РК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22275" y="2600325"/>
            <a:ext cx="8721725" cy="16557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solidFill>
                  <a:schemeClr val="tx2"/>
                </a:solidFill>
                <a:latin typeface="Impact" panose="020B0806030902050204" pitchFamily="34" charset="0"/>
                <a:ea typeface="+mj-ea"/>
                <a:cs typeface="+mj-cs"/>
              </a:rPr>
              <a:t>О ХОДЕ ВНЕДРЕНИЯ НОВОЙ МОДЕЛИ  ТРУДОВОГО КОДЕКСА В РЕСПУБЛИКИ КАЗАХСТАН В СВЕТЕ РЕАЛИЗАЦИИ 83 ШАГА ПЛАНА НАЦИИ «100 КОНКРЕТНЫХ ШАГОВ»</a:t>
            </a:r>
            <a:endParaRPr lang="ru-RU" sz="3200" dirty="0">
              <a:solidFill>
                <a:schemeClr val="tx2"/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424362" y="2146301"/>
            <a:ext cx="295275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3836988" y="6546850"/>
            <a:ext cx="15271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г. Астана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2017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4F81BD">
                <a:shade val="45000"/>
                <a:satMod val="135000"/>
              </a:srgbClr>
              <a:prstClr val="white"/>
            </a:duotone>
            <a:extLst/>
          </a:blip>
          <a:srcRect l="24286" t="45796" r="59643" b="32329"/>
          <a:stretch/>
        </p:blipFill>
        <p:spPr bwMode="auto">
          <a:xfrm>
            <a:off x="4987300" y="3338105"/>
            <a:ext cx="1008140" cy="101331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" name="Прямоугольник 26"/>
          <p:cNvSpPr/>
          <p:nvPr/>
        </p:nvSpPr>
        <p:spPr>
          <a:xfrm>
            <a:off x="122238" y="909638"/>
            <a:ext cx="8842375" cy="5616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895850" y="1042988"/>
            <a:ext cx="6350" cy="5026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79388" y="1052513"/>
          <a:ext cx="4679950" cy="4940300"/>
        </p:xfrm>
        <a:graphic>
          <a:graphicData uri="http://schemas.openxmlformats.org/drawingml/2006/table">
            <a:tbl>
              <a:tblPr/>
              <a:tblGrid>
                <a:gridCol w="1367986"/>
                <a:gridCol w="791991"/>
                <a:gridCol w="791991"/>
                <a:gridCol w="863991"/>
                <a:gridCol w="863991"/>
              </a:tblGrid>
              <a:tr h="28887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РЕГИОНЫ</a:t>
                      </a:r>
                    </a:p>
                  </a:txBody>
                  <a:tcPr marL="10011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предприятий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1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том числе (млн. тенге)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1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240" marR="9240" marT="9240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240" marR="9240" marT="9240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4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сокращены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1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уволены </a:t>
                      </a:r>
                      <a:r>
                        <a:rPr kumimoji="0" lang="ru-RU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п.ж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0011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гибкий режим</a:t>
                      </a:r>
                    </a:p>
                  </a:txBody>
                  <a:tcPr marL="10011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33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2000" marT="9521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2364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2000" marT="9521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2723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2000" marT="9521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5623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2000" marT="9521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АКМОЛИНСКАЯ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АКТЮБИНСКАЯ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181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АЛМАТИНСКАЯ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АТЫРАУСКАЯ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39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915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ЖАМБЫЛСКАЯ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51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КАРАГАНДИНСКАЯ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29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234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КЫЗЫЛОРДИНСКАЯ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242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242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МАНГИСТАУСКАЯ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186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186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1049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ПАВЛОДАРСКАЯ</a:t>
                      </a: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598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Ю-КАЗАХСТАНСКАЯ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1368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АЛМАТЫ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54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212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212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648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АСТАНА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8" marR="10011" marT="9236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80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995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995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233</a:t>
                      </a:r>
                      <a:endParaRPr lang="kk-K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72000" marT="9524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0603" name="Прямоугольник 2"/>
          <p:cNvSpPr>
            <a:spLocks noChangeArrowheads="1"/>
          </p:cNvSpPr>
          <p:nvPr/>
        </p:nvSpPr>
        <p:spPr bwMode="auto">
          <a:xfrm>
            <a:off x="5984875" y="3263900"/>
            <a:ext cx="2624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По республике заключено </a:t>
            </a:r>
            <a:r>
              <a:rPr lang="ru-RU" altLang="ru-RU" sz="1500" b="1">
                <a:solidFill>
                  <a:srgbClr val="00B0F0"/>
                </a:solidFill>
                <a:latin typeface="Arial Narrow" pitchFamily="34" charset="0"/>
              </a:rPr>
              <a:t>115 тыс.</a:t>
            </a:r>
            <a:r>
              <a:rPr lang="ru-RU" altLang="ru-RU" sz="1500">
                <a:latin typeface="Arial Narrow" pitchFamily="34" charset="0"/>
              </a:rPr>
              <a:t> меморандумов с общей численностью  работников более </a:t>
            </a:r>
            <a:r>
              <a:rPr lang="ru-RU" altLang="ru-RU" sz="1500" b="1">
                <a:solidFill>
                  <a:srgbClr val="00B0F0"/>
                </a:solidFill>
                <a:latin typeface="Arial Narrow" pitchFamily="34" charset="0"/>
              </a:rPr>
              <a:t>2,8 млн. человек.     </a:t>
            </a:r>
            <a:endParaRPr lang="kk-KZ" altLang="ru-RU" sz="1500" b="1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24425" y="1504950"/>
            <a:ext cx="3744913" cy="177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ctr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5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НАХОДЯТСЯ В ЗОНЕ РИСКА</a:t>
            </a:r>
          </a:p>
          <a:p>
            <a:pPr marL="182563" algn="just" eaLnBrk="1" fontAlgn="ctr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sz="1500" b="1" dirty="0">
                <a:latin typeface="Arial Narrow" panose="020B0606020202030204" pitchFamily="34" charset="0"/>
                <a:cs typeface="Arial" panose="020B0604020202020204" pitchFamily="34" charset="0"/>
              </a:rPr>
              <a:t> в отпусках без сохранения ЗП</a:t>
            </a:r>
            <a:r>
              <a:rPr lang="ru-RU" sz="15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182563" algn="r" eaLnBrk="1" fontAlgn="ctr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500" i="1" dirty="0">
                <a:latin typeface="Arial Narrow" panose="020B0606020202030204" pitchFamily="34" charset="0"/>
                <a:cs typeface="Arial" panose="020B0604020202020204" pitchFamily="34" charset="0"/>
              </a:rPr>
              <a:t>2,2 тыс. чел на 47 предприятиях </a:t>
            </a:r>
          </a:p>
          <a:p>
            <a:pPr marL="182563" algn="just" eaLnBrk="1" fontAlgn="ctr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sz="1500" b="1" dirty="0">
                <a:latin typeface="Arial Narrow" panose="020B0606020202030204" pitchFamily="34" charset="0"/>
                <a:cs typeface="Arial" panose="020B0604020202020204" pitchFamily="34" charset="0"/>
              </a:rPr>
              <a:t> в режиме  неполного рабочего времени </a:t>
            </a:r>
          </a:p>
          <a:p>
            <a:pPr marL="182563" algn="r" eaLnBrk="1" fontAlgn="ctr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500" i="1" dirty="0">
                <a:latin typeface="Arial Narrow" panose="020B0606020202030204" pitchFamily="34" charset="0"/>
                <a:cs typeface="Arial" panose="020B0604020202020204" pitchFamily="34" charset="0"/>
              </a:rPr>
              <a:t> 2,8 тыс. чел на 50 предприятиях </a:t>
            </a:r>
          </a:p>
          <a:p>
            <a:pPr marL="182563" algn="just" eaLnBrk="1" fontAlgn="ctr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sz="1500" b="1" dirty="0">
                <a:latin typeface="Arial Narrow" panose="020B0606020202030204" pitchFamily="34" charset="0"/>
                <a:cs typeface="Arial" panose="020B0604020202020204" pitchFamily="34" charset="0"/>
              </a:rPr>
              <a:t> простой с оплатой ЗП</a:t>
            </a:r>
          </a:p>
          <a:p>
            <a:pPr marL="182563" lvl="1" algn="r" eaLnBrk="1" fontAlgn="ctr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500" i="1" dirty="0">
                <a:latin typeface="Arial Narrow" panose="020B0606020202030204" pitchFamily="34" charset="0"/>
                <a:cs typeface="Arial" panose="020B0604020202020204" pitchFamily="34" charset="0"/>
              </a:rPr>
              <a:t>0,5 тыс. чел на 16 предприятиях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924425" y="947738"/>
            <a:ext cx="3744913" cy="5461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5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СОКРАЩЕНИЕ</a:t>
            </a:r>
            <a:endParaRPr lang="ru-RU" sz="15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82563" indent="87313" algn="just" font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ru-RU" sz="1500" dirty="0"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230</a:t>
            </a:r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 Narrow" panose="020B0606020202030204" pitchFamily="34" charset="0"/>
                <a:cs typeface="Arial" panose="020B0604020202020204" pitchFamily="34" charset="0"/>
              </a:rPr>
              <a:t>предприятиях </a:t>
            </a:r>
            <a:r>
              <a:rPr lang="ru-RU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2364 </a:t>
            </a:r>
            <a:r>
              <a:rPr lang="ru-RU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человек </a:t>
            </a:r>
            <a:endParaRPr lang="ru-RU" sz="15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606" name="Прямоугольник 12"/>
          <p:cNvSpPr>
            <a:spLocks noChangeArrowheads="1"/>
          </p:cNvSpPr>
          <p:nvPr/>
        </p:nvSpPr>
        <p:spPr bwMode="auto">
          <a:xfrm>
            <a:off x="250825" y="6092825"/>
            <a:ext cx="273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itchFamily="34" charset="0"/>
              </a:rPr>
              <a:t>* </a:t>
            </a:r>
            <a:r>
              <a:rPr lang="ru-RU" altLang="ru-RU" sz="1500" i="1">
                <a:latin typeface="Arial Narrow" pitchFamily="34" charset="0"/>
              </a:rPr>
              <a:t>данные на 4 августа 2017 года</a:t>
            </a:r>
            <a:endParaRPr lang="ru-RU" altLang="ru-RU" sz="1500" b="1" i="1">
              <a:latin typeface="Arial Narrow" pitchFamily="34" charset="0"/>
            </a:endParaRPr>
          </a:p>
        </p:txBody>
      </p:sp>
      <p:sp>
        <p:nvSpPr>
          <p:cNvPr id="20607" name="TextBox 5"/>
          <p:cNvSpPr txBox="1">
            <a:spLocks noChangeArrowheads="1"/>
          </p:cNvSpPr>
          <p:nvPr/>
        </p:nvSpPr>
        <p:spPr bwMode="auto">
          <a:xfrm>
            <a:off x="4972050" y="4260850"/>
            <a:ext cx="21494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МЕРЫ:</a:t>
            </a:r>
          </a:p>
        </p:txBody>
      </p:sp>
      <p:sp>
        <p:nvSpPr>
          <p:cNvPr id="20608" name="Прямоугольник 13"/>
          <p:cNvSpPr>
            <a:spLocks noChangeArrowheads="1"/>
          </p:cNvSpPr>
          <p:nvPr/>
        </p:nvSpPr>
        <p:spPr bwMode="auto">
          <a:xfrm>
            <a:off x="4924425" y="4564063"/>
            <a:ext cx="404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Усилить разъяснительную работу с работодателями по сохранению рабочих мест с максимальными применением действующих механизмов ТК РК.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 Мониторинг высвобождения работников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7475" y="0"/>
            <a:ext cx="63817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единительная линия 60"/>
          <p:cNvCxnSpPr/>
          <p:nvPr/>
        </p:nvCxnSpPr>
        <p:spPr>
          <a:xfrm>
            <a:off x="4787900" y="981075"/>
            <a:ext cx="0" cy="56149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object 31"/>
          <p:cNvSpPr>
            <a:spLocks/>
          </p:cNvSpPr>
          <p:nvPr/>
        </p:nvSpPr>
        <p:spPr bwMode="auto">
          <a:xfrm>
            <a:off x="4943475" y="2038350"/>
            <a:ext cx="314325" cy="731838"/>
          </a:xfrm>
          <a:custGeom>
            <a:avLst/>
            <a:gdLst>
              <a:gd name="T0" fmla="*/ 588804 w 244475"/>
              <a:gd name="T1" fmla="*/ 1172423 h 615315"/>
              <a:gd name="T2" fmla="*/ 858583 w 244475"/>
              <a:gd name="T3" fmla="*/ 3483539 h 615315"/>
              <a:gd name="T4" fmla="*/ 1398327 w 244475"/>
              <a:gd name="T5" fmla="*/ 2153201 h 615315"/>
              <a:gd name="T6" fmla="*/ 2404288 w 244475"/>
              <a:gd name="T7" fmla="*/ 1815003 h 615315"/>
              <a:gd name="T8" fmla="*/ 785075 w 244475"/>
              <a:gd name="T9" fmla="*/ 1803786 h 615315"/>
              <a:gd name="T10" fmla="*/ 2354567 w 244475"/>
              <a:gd name="T11" fmla="*/ 2153201 h 615315"/>
              <a:gd name="T12" fmla="*/ 1594607 w 244475"/>
              <a:gd name="T13" fmla="*/ 3483539 h 615315"/>
              <a:gd name="T14" fmla="*/ 2354567 w 244475"/>
              <a:gd name="T15" fmla="*/ 2153201 h 615315"/>
              <a:gd name="T16" fmla="*/ 834130 w 244475"/>
              <a:gd name="T17" fmla="*/ 653872 h 615315"/>
              <a:gd name="T18" fmla="*/ 242036 w 244475"/>
              <a:gd name="T19" fmla="*/ 770968 h 615315"/>
              <a:gd name="T20" fmla="*/ 0 w 244475"/>
              <a:gd name="T21" fmla="*/ 1048395 h 615315"/>
              <a:gd name="T22" fmla="*/ 515121 w 244475"/>
              <a:gd name="T23" fmla="*/ 2096870 h 615315"/>
              <a:gd name="T24" fmla="*/ 196267 w 244475"/>
              <a:gd name="T25" fmla="*/ 2006660 h 615315"/>
              <a:gd name="T26" fmla="*/ 247629 w 244475"/>
              <a:gd name="T27" fmla="*/ 929510 h 615315"/>
              <a:gd name="T28" fmla="*/ 589577 w 244475"/>
              <a:gd name="T29" fmla="*/ 767805 h 615315"/>
              <a:gd name="T30" fmla="*/ 2676212 w 244475"/>
              <a:gd name="T31" fmla="*/ 744017 h 615315"/>
              <a:gd name="T32" fmla="*/ 2158964 w 244475"/>
              <a:gd name="T33" fmla="*/ 653872 h 615315"/>
              <a:gd name="T34" fmla="*/ 2158964 w 244475"/>
              <a:gd name="T35" fmla="*/ 744017 h 615315"/>
              <a:gd name="T36" fmla="*/ 2637399 w 244475"/>
              <a:gd name="T37" fmla="*/ 841254 h 615315"/>
              <a:gd name="T38" fmla="*/ 2821443 w 244475"/>
              <a:gd name="T39" fmla="*/ 1048395 h 615315"/>
              <a:gd name="T40" fmla="*/ 2502436 w 244475"/>
              <a:gd name="T41" fmla="*/ 2006660 h 615315"/>
              <a:gd name="T42" fmla="*/ 3017709 w 244475"/>
              <a:gd name="T43" fmla="*/ 2096870 h 615315"/>
              <a:gd name="T44" fmla="*/ 2955990 w 244475"/>
              <a:gd name="T45" fmla="*/ 905894 h 615315"/>
              <a:gd name="T46" fmla="*/ 2676212 w 244475"/>
              <a:gd name="T47" fmla="*/ 744017 h 615315"/>
              <a:gd name="T48" fmla="*/ 2232639 w 244475"/>
              <a:gd name="T49" fmla="*/ 1172423 h 615315"/>
              <a:gd name="T50" fmla="*/ 2404288 w 244475"/>
              <a:gd name="T51" fmla="*/ 1803786 h 615315"/>
              <a:gd name="T52" fmla="*/ 1643665 w 244475"/>
              <a:gd name="T53" fmla="*/ 744017 h 615315"/>
              <a:gd name="T54" fmla="*/ 1350575 w 244475"/>
              <a:gd name="T55" fmla="*/ 767805 h 615315"/>
              <a:gd name="T56" fmla="*/ 1422944 w 244475"/>
              <a:gd name="T57" fmla="*/ 800416 h 615315"/>
              <a:gd name="T58" fmla="*/ 1496474 w 244475"/>
              <a:gd name="T59" fmla="*/ 1758679 h 615315"/>
              <a:gd name="T60" fmla="*/ 1570162 w 244475"/>
              <a:gd name="T61" fmla="*/ 800416 h 615315"/>
              <a:gd name="T62" fmla="*/ 1642375 w 244475"/>
              <a:gd name="T63" fmla="*/ 767805 h 615315"/>
              <a:gd name="T64" fmla="*/ 1496474 w 244475"/>
              <a:gd name="T65" fmla="*/ 0 h 615315"/>
              <a:gd name="T66" fmla="*/ 1116336 w 244475"/>
              <a:gd name="T67" fmla="*/ 87347 h 615315"/>
              <a:gd name="T68" fmla="*/ 956886 w 244475"/>
              <a:gd name="T69" fmla="*/ 293086 h 615315"/>
              <a:gd name="T70" fmla="*/ 1116336 w 244475"/>
              <a:gd name="T71" fmla="*/ 498854 h 615315"/>
              <a:gd name="T72" fmla="*/ 1496474 w 244475"/>
              <a:gd name="T73" fmla="*/ 586245 h 615315"/>
              <a:gd name="T74" fmla="*/ 1876742 w 244475"/>
              <a:gd name="T75" fmla="*/ 498854 h 615315"/>
              <a:gd name="T76" fmla="*/ 2036206 w 244475"/>
              <a:gd name="T77" fmla="*/ 293086 h 615315"/>
              <a:gd name="T78" fmla="*/ 1876742 w 244475"/>
              <a:gd name="T79" fmla="*/ 87347 h 615315"/>
              <a:gd name="T80" fmla="*/ 1496474 w 244475"/>
              <a:gd name="T81" fmla="*/ 0 h 6153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4475"/>
              <a:gd name="T124" fmla="*/ 0 h 615315"/>
              <a:gd name="T125" fmla="*/ 244475 w 244475"/>
              <a:gd name="T126" fmla="*/ 615315 h 6153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4475" h="615315">
                <a:moveTo>
                  <a:pt x="63601" y="206971"/>
                </a:moveTo>
                <a:lnTo>
                  <a:pt x="47701" y="206971"/>
                </a:lnTo>
                <a:lnTo>
                  <a:pt x="47701" y="318427"/>
                </a:lnTo>
                <a:lnTo>
                  <a:pt x="69557" y="614959"/>
                </a:lnTo>
                <a:lnTo>
                  <a:pt x="113283" y="614959"/>
                </a:lnTo>
                <a:lnTo>
                  <a:pt x="113283" y="380111"/>
                </a:lnTo>
                <a:lnTo>
                  <a:pt x="190751" y="380111"/>
                </a:lnTo>
                <a:lnTo>
                  <a:pt x="194779" y="320408"/>
                </a:lnTo>
                <a:lnTo>
                  <a:pt x="194779" y="318427"/>
                </a:lnTo>
                <a:lnTo>
                  <a:pt x="63601" y="318427"/>
                </a:lnTo>
                <a:lnTo>
                  <a:pt x="63601" y="206971"/>
                </a:lnTo>
                <a:close/>
              </a:path>
              <a:path w="244475" h="615315">
                <a:moveTo>
                  <a:pt x="190751" y="380111"/>
                </a:moveTo>
                <a:lnTo>
                  <a:pt x="129184" y="380111"/>
                </a:lnTo>
                <a:lnTo>
                  <a:pt x="129184" y="614959"/>
                </a:lnTo>
                <a:lnTo>
                  <a:pt x="174904" y="614959"/>
                </a:lnTo>
                <a:lnTo>
                  <a:pt x="190751" y="380111"/>
                </a:lnTo>
                <a:close/>
              </a:path>
              <a:path w="244475" h="615315">
                <a:moveTo>
                  <a:pt x="174904" y="115430"/>
                </a:moveTo>
                <a:lnTo>
                  <a:pt x="67576" y="115430"/>
                </a:lnTo>
                <a:lnTo>
                  <a:pt x="41083" y="120995"/>
                </a:lnTo>
                <a:lnTo>
                  <a:pt x="19608" y="136101"/>
                </a:lnTo>
                <a:lnTo>
                  <a:pt x="5247" y="158244"/>
                </a:lnTo>
                <a:lnTo>
                  <a:pt x="0" y="185077"/>
                </a:lnTo>
                <a:lnTo>
                  <a:pt x="0" y="370166"/>
                </a:lnTo>
                <a:lnTo>
                  <a:pt x="41732" y="370166"/>
                </a:lnTo>
                <a:lnTo>
                  <a:pt x="41732" y="354241"/>
                </a:lnTo>
                <a:lnTo>
                  <a:pt x="15900" y="354241"/>
                </a:lnTo>
                <a:lnTo>
                  <a:pt x="15900" y="185077"/>
                </a:lnTo>
                <a:lnTo>
                  <a:pt x="20061" y="164090"/>
                </a:lnTo>
                <a:lnTo>
                  <a:pt x="31303" y="147018"/>
                </a:lnTo>
                <a:lnTo>
                  <a:pt x="47763" y="135542"/>
                </a:lnTo>
                <a:lnTo>
                  <a:pt x="67576" y="131343"/>
                </a:lnTo>
                <a:lnTo>
                  <a:pt x="216809" y="131343"/>
                </a:lnTo>
                <a:lnTo>
                  <a:pt x="203385" y="121554"/>
                </a:lnTo>
                <a:lnTo>
                  <a:pt x="174904" y="115430"/>
                </a:lnTo>
                <a:close/>
              </a:path>
              <a:path w="244475" h="615315">
                <a:moveTo>
                  <a:pt x="216809" y="131343"/>
                </a:moveTo>
                <a:lnTo>
                  <a:pt x="174904" y="131343"/>
                </a:lnTo>
                <a:lnTo>
                  <a:pt x="196706" y="136101"/>
                </a:lnTo>
                <a:lnTo>
                  <a:pt x="213664" y="148509"/>
                </a:lnTo>
                <a:lnTo>
                  <a:pt x="224660" y="165767"/>
                </a:lnTo>
                <a:lnTo>
                  <a:pt x="228574" y="185077"/>
                </a:lnTo>
                <a:lnTo>
                  <a:pt x="228574" y="354241"/>
                </a:lnTo>
                <a:lnTo>
                  <a:pt x="202730" y="354241"/>
                </a:lnTo>
                <a:lnTo>
                  <a:pt x="202730" y="370166"/>
                </a:lnTo>
                <a:lnTo>
                  <a:pt x="244474" y="370166"/>
                </a:lnTo>
                <a:lnTo>
                  <a:pt x="244474" y="185077"/>
                </a:lnTo>
                <a:lnTo>
                  <a:pt x="239474" y="159921"/>
                </a:lnTo>
                <a:lnTo>
                  <a:pt x="225344" y="137566"/>
                </a:lnTo>
                <a:lnTo>
                  <a:pt x="216809" y="131343"/>
                </a:lnTo>
                <a:close/>
              </a:path>
              <a:path w="244475" h="615315">
                <a:moveTo>
                  <a:pt x="194779" y="206971"/>
                </a:moveTo>
                <a:lnTo>
                  <a:pt x="180873" y="206971"/>
                </a:lnTo>
                <a:lnTo>
                  <a:pt x="178879" y="318427"/>
                </a:lnTo>
                <a:lnTo>
                  <a:pt x="194779" y="318427"/>
                </a:lnTo>
                <a:lnTo>
                  <a:pt x="194779" y="206971"/>
                </a:lnTo>
                <a:close/>
              </a:path>
              <a:path w="244475" h="615315">
                <a:moveTo>
                  <a:pt x="133159" y="131343"/>
                </a:moveTo>
                <a:lnTo>
                  <a:pt x="109308" y="131343"/>
                </a:lnTo>
                <a:lnTo>
                  <a:pt x="109414" y="135542"/>
                </a:lnTo>
                <a:lnTo>
                  <a:pt x="111302" y="139306"/>
                </a:lnTo>
                <a:lnTo>
                  <a:pt x="115277" y="141300"/>
                </a:lnTo>
                <a:lnTo>
                  <a:pt x="105333" y="290563"/>
                </a:lnTo>
                <a:lnTo>
                  <a:pt x="121234" y="310464"/>
                </a:lnTo>
                <a:lnTo>
                  <a:pt x="137134" y="290563"/>
                </a:lnTo>
                <a:lnTo>
                  <a:pt x="127203" y="141300"/>
                </a:lnTo>
                <a:lnTo>
                  <a:pt x="131178" y="139306"/>
                </a:lnTo>
                <a:lnTo>
                  <a:pt x="133054" y="135542"/>
                </a:lnTo>
                <a:lnTo>
                  <a:pt x="133159" y="131343"/>
                </a:lnTo>
                <a:close/>
              </a:path>
              <a:path w="244475" h="615315">
                <a:moveTo>
                  <a:pt x="121234" y="0"/>
                </a:moveTo>
                <a:lnTo>
                  <a:pt x="104347" y="4165"/>
                </a:lnTo>
                <a:lnTo>
                  <a:pt x="90438" y="15420"/>
                </a:lnTo>
                <a:lnTo>
                  <a:pt x="80998" y="31900"/>
                </a:lnTo>
                <a:lnTo>
                  <a:pt x="77520" y="51739"/>
                </a:lnTo>
                <a:lnTo>
                  <a:pt x="80998" y="71581"/>
                </a:lnTo>
                <a:lnTo>
                  <a:pt x="90438" y="88064"/>
                </a:lnTo>
                <a:lnTo>
                  <a:pt x="104347" y="99324"/>
                </a:lnTo>
                <a:lnTo>
                  <a:pt x="121234" y="103492"/>
                </a:lnTo>
                <a:lnTo>
                  <a:pt x="138128" y="99324"/>
                </a:lnTo>
                <a:lnTo>
                  <a:pt x="152041" y="88064"/>
                </a:lnTo>
                <a:lnTo>
                  <a:pt x="161482" y="71581"/>
                </a:lnTo>
                <a:lnTo>
                  <a:pt x="164960" y="51739"/>
                </a:lnTo>
                <a:lnTo>
                  <a:pt x="161482" y="31900"/>
                </a:lnTo>
                <a:lnTo>
                  <a:pt x="152041" y="15420"/>
                </a:lnTo>
                <a:lnTo>
                  <a:pt x="138128" y="4165"/>
                </a:lnTo>
                <a:lnTo>
                  <a:pt x="121234" y="0"/>
                </a:lnTo>
                <a:close/>
              </a:path>
            </a:pathLst>
          </a:custGeom>
          <a:solidFill>
            <a:srgbClr val="3B67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8" name="object 32"/>
          <p:cNvSpPr>
            <a:spLocks/>
          </p:cNvSpPr>
          <p:nvPr/>
        </p:nvSpPr>
        <p:spPr bwMode="auto">
          <a:xfrm>
            <a:off x="5314950" y="2028825"/>
            <a:ext cx="314325" cy="731838"/>
          </a:xfrm>
          <a:custGeom>
            <a:avLst/>
            <a:gdLst>
              <a:gd name="T0" fmla="*/ 588804 w 244475"/>
              <a:gd name="T1" fmla="*/ 1172423 h 615315"/>
              <a:gd name="T2" fmla="*/ 858583 w 244475"/>
              <a:gd name="T3" fmla="*/ 3483539 h 615315"/>
              <a:gd name="T4" fmla="*/ 1398327 w 244475"/>
              <a:gd name="T5" fmla="*/ 2153201 h 615315"/>
              <a:gd name="T6" fmla="*/ 2404288 w 244475"/>
              <a:gd name="T7" fmla="*/ 1815003 h 615315"/>
              <a:gd name="T8" fmla="*/ 785075 w 244475"/>
              <a:gd name="T9" fmla="*/ 1803786 h 615315"/>
              <a:gd name="T10" fmla="*/ 2354567 w 244475"/>
              <a:gd name="T11" fmla="*/ 2153201 h 615315"/>
              <a:gd name="T12" fmla="*/ 1594607 w 244475"/>
              <a:gd name="T13" fmla="*/ 3483539 h 615315"/>
              <a:gd name="T14" fmla="*/ 2354567 w 244475"/>
              <a:gd name="T15" fmla="*/ 2153201 h 615315"/>
              <a:gd name="T16" fmla="*/ 834130 w 244475"/>
              <a:gd name="T17" fmla="*/ 653872 h 615315"/>
              <a:gd name="T18" fmla="*/ 242036 w 244475"/>
              <a:gd name="T19" fmla="*/ 770968 h 615315"/>
              <a:gd name="T20" fmla="*/ 0 w 244475"/>
              <a:gd name="T21" fmla="*/ 1048395 h 615315"/>
              <a:gd name="T22" fmla="*/ 515121 w 244475"/>
              <a:gd name="T23" fmla="*/ 2096870 h 615315"/>
              <a:gd name="T24" fmla="*/ 196267 w 244475"/>
              <a:gd name="T25" fmla="*/ 2006660 h 615315"/>
              <a:gd name="T26" fmla="*/ 247629 w 244475"/>
              <a:gd name="T27" fmla="*/ 929510 h 615315"/>
              <a:gd name="T28" fmla="*/ 589577 w 244475"/>
              <a:gd name="T29" fmla="*/ 767805 h 615315"/>
              <a:gd name="T30" fmla="*/ 2676174 w 244475"/>
              <a:gd name="T31" fmla="*/ 744017 h 615315"/>
              <a:gd name="T32" fmla="*/ 2158964 w 244475"/>
              <a:gd name="T33" fmla="*/ 653872 h 615315"/>
              <a:gd name="T34" fmla="*/ 2158964 w 244475"/>
              <a:gd name="T35" fmla="*/ 744017 h 615315"/>
              <a:gd name="T36" fmla="*/ 2637324 w 244475"/>
              <a:gd name="T37" fmla="*/ 841254 h 615315"/>
              <a:gd name="T38" fmla="*/ 2821281 w 244475"/>
              <a:gd name="T39" fmla="*/ 1048395 h 615315"/>
              <a:gd name="T40" fmla="*/ 2502436 w 244475"/>
              <a:gd name="T41" fmla="*/ 2006660 h 615315"/>
              <a:gd name="T42" fmla="*/ 3017561 w 244475"/>
              <a:gd name="T43" fmla="*/ 2096870 h 615315"/>
              <a:gd name="T44" fmla="*/ 2955857 w 244475"/>
              <a:gd name="T45" fmla="*/ 905894 h 615315"/>
              <a:gd name="T46" fmla="*/ 2676174 w 244475"/>
              <a:gd name="T47" fmla="*/ 744017 h 615315"/>
              <a:gd name="T48" fmla="*/ 2232639 w 244475"/>
              <a:gd name="T49" fmla="*/ 1172423 h 615315"/>
              <a:gd name="T50" fmla="*/ 2404288 w 244475"/>
              <a:gd name="T51" fmla="*/ 1803786 h 615315"/>
              <a:gd name="T52" fmla="*/ 1643665 w 244475"/>
              <a:gd name="T53" fmla="*/ 744017 h 615315"/>
              <a:gd name="T54" fmla="*/ 1350575 w 244475"/>
              <a:gd name="T55" fmla="*/ 767805 h 615315"/>
              <a:gd name="T56" fmla="*/ 1422944 w 244475"/>
              <a:gd name="T57" fmla="*/ 800416 h 615315"/>
              <a:gd name="T58" fmla="*/ 1496474 w 244475"/>
              <a:gd name="T59" fmla="*/ 1758679 h 615315"/>
              <a:gd name="T60" fmla="*/ 1570162 w 244475"/>
              <a:gd name="T61" fmla="*/ 800416 h 615315"/>
              <a:gd name="T62" fmla="*/ 1642375 w 244475"/>
              <a:gd name="T63" fmla="*/ 767805 h 615315"/>
              <a:gd name="T64" fmla="*/ 1496474 w 244475"/>
              <a:gd name="T65" fmla="*/ 0 h 615315"/>
              <a:gd name="T66" fmla="*/ 1116198 w 244475"/>
              <a:gd name="T67" fmla="*/ 87347 h 615315"/>
              <a:gd name="T68" fmla="*/ 956730 w 244475"/>
              <a:gd name="T69" fmla="*/ 293086 h 615315"/>
              <a:gd name="T70" fmla="*/ 1116198 w 244475"/>
              <a:gd name="T71" fmla="*/ 498854 h 615315"/>
              <a:gd name="T72" fmla="*/ 1496474 w 244475"/>
              <a:gd name="T73" fmla="*/ 586245 h 615315"/>
              <a:gd name="T74" fmla="*/ 1876742 w 244475"/>
              <a:gd name="T75" fmla="*/ 498854 h 615315"/>
              <a:gd name="T76" fmla="*/ 2036206 w 244475"/>
              <a:gd name="T77" fmla="*/ 293086 h 615315"/>
              <a:gd name="T78" fmla="*/ 1876742 w 244475"/>
              <a:gd name="T79" fmla="*/ 87347 h 615315"/>
              <a:gd name="T80" fmla="*/ 1496474 w 244475"/>
              <a:gd name="T81" fmla="*/ 0 h 6153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4475"/>
              <a:gd name="T124" fmla="*/ 0 h 615315"/>
              <a:gd name="T125" fmla="*/ 244475 w 244475"/>
              <a:gd name="T126" fmla="*/ 615315 h 6153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4475" h="615315">
                <a:moveTo>
                  <a:pt x="63601" y="206971"/>
                </a:moveTo>
                <a:lnTo>
                  <a:pt x="47701" y="206971"/>
                </a:lnTo>
                <a:lnTo>
                  <a:pt x="47701" y="318427"/>
                </a:lnTo>
                <a:lnTo>
                  <a:pt x="69557" y="614959"/>
                </a:lnTo>
                <a:lnTo>
                  <a:pt x="113283" y="614959"/>
                </a:lnTo>
                <a:lnTo>
                  <a:pt x="113283" y="380111"/>
                </a:lnTo>
                <a:lnTo>
                  <a:pt x="190751" y="380111"/>
                </a:lnTo>
                <a:lnTo>
                  <a:pt x="194779" y="320408"/>
                </a:lnTo>
                <a:lnTo>
                  <a:pt x="194779" y="318427"/>
                </a:lnTo>
                <a:lnTo>
                  <a:pt x="63601" y="318427"/>
                </a:lnTo>
                <a:lnTo>
                  <a:pt x="63601" y="206971"/>
                </a:lnTo>
                <a:close/>
              </a:path>
              <a:path w="244475" h="615315">
                <a:moveTo>
                  <a:pt x="190751" y="380111"/>
                </a:moveTo>
                <a:lnTo>
                  <a:pt x="129184" y="380111"/>
                </a:lnTo>
                <a:lnTo>
                  <a:pt x="129184" y="614959"/>
                </a:lnTo>
                <a:lnTo>
                  <a:pt x="174904" y="614959"/>
                </a:lnTo>
                <a:lnTo>
                  <a:pt x="190751" y="380111"/>
                </a:lnTo>
                <a:close/>
              </a:path>
              <a:path w="244475" h="615315">
                <a:moveTo>
                  <a:pt x="174904" y="115430"/>
                </a:moveTo>
                <a:lnTo>
                  <a:pt x="67576" y="115430"/>
                </a:lnTo>
                <a:lnTo>
                  <a:pt x="41083" y="120995"/>
                </a:lnTo>
                <a:lnTo>
                  <a:pt x="19608" y="136101"/>
                </a:lnTo>
                <a:lnTo>
                  <a:pt x="5247" y="158244"/>
                </a:lnTo>
                <a:lnTo>
                  <a:pt x="0" y="185077"/>
                </a:lnTo>
                <a:lnTo>
                  <a:pt x="0" y="370166"/>
                </a:lnTo>
                <a:lnTo>
                  <a:pt x="41732" y="370166"/>
                </a:lnTo>
                <a:lnTo>
                  <a:pt x="41732" y="354241"/>
                </a:lnTo>
                <a:lnTo>
                  <a:pt x="15900" y="354241"/>
                </a:lnTo>
                <a:lnTo>
                  <a:pt x="15900" y="185077"/>
                </a:lnTo>
                <a:lnTo>
                  <a:pt x="20061" y="164090"/>
                </a:lnTo>
                <a:lnTo>
                  <a:pt x="31303" y="147018"/>
                </a:lnTo>
                <a:lnTo>
                  <a:pt x="47763" y="135542"/>
                </a:lnTo>
                <a:lnTo>
                  <a:pt x="67576" y="131343"/>
                </a:lnTo>
                <a:lnTo>
                  <a:pt x="216805" y="131343"/>
                </a:lnTo>
                <a:lnTo>
                  <a:pt x="203383" y="121554"/>
                </a:lnTo>
                <a:lnTo>
                  <a:pt x="174904" y="115430"/>
                </a:lnTo>
                <a:close/>
              </a:path>
              <a:path w="244475" h="615315">
                <a:moveTo>
                  <a:pt x="216805" y="131343"/>
                </a:moveTo>
                <a:lnTo>
                  <a:pt x="174904" y="131343"/>
                </a:lnTo>
                <a:lnTo>
                  <a:pt x="196704" y="136101"/>
                </a:lnTo>
                <a:lnTo>
                  <a:pt x="213658" y="148509"/>
                </a:lnTo>
                <a:lnTo>
                  <a:pt x="224649" y="165767"/>
                </a:lnTo>
                <a:lnTo>
                  <a:pt x="228561" y="185077"/>
                </a:lnTo>
                <a:lnTo>
                  <a:pt x="228561" y="354241"/>
                </a:lnTo>
                <a:lnTo>
                  <a:pt x="202730" y="354241"/>
                </a:lnTo>
                <a:lnTo>
                  <a:pt x="202730" y="370166"/>
                </a:lnTo>
                <a:lnTo>
                  <a:pt x="244462" y="370166"/>
                </a:lnTo>
                <a:lnTo>
                  <a:pt x="244462" y="185077"/>
                </a:lnTo>
                <a:lnTo>
                  <a:pt x="239464" y="159921"/>
                </a:lnTo>
                <a:lnTo>
                  <a:pt x="225337" y="137566"/>
                </a:lnTo>
                <a:lnTo>
                  <a:pt x="216805" y="131343"/>
                </a:lnTo>
                <a:close/>
              </a:path>
              <a:path w="244475" h="615315">
                <a:moveTo>
                  <a:pt x="194779" y="206971"/>
                </a:moveTo>
                <a:lnTo>
                  <a:pt x="180873" y="206971"/>
                </a:lnTo>
                <a:lnTo>
                  <a:pt x="178879" y="318427"/>
                </a:lnTo>
                <a:lnTo>
                  <a:pt x="194779" y="318427"/>
                </a:lnTo>
                <a:lnTo>
                  <a:pt x="194779" y="206971"/>
                </a:lnTo>
                <a:close/>
              </a:path>
              <a:path w="244475" h="615315">
                <a:moveTo>
                  <a:pt x="133159" y="131343"/>
                </a:moveTo>
                <a:lnTo>
                  <a:pt x="109308" y="131343"/>
                </a:lnTo>
                <a:lnTo>
                  <a:pt x="109414" y="135542"/>
                </a:lnTo>
                <a:lnTo>
                  <a:pt x="111302" y="139306"/>
                </a:lnTo>
                <a:lnTo>
                  <a:pt x="115277" y="141300"/>
                </a:lnTo>
                <a:lnTo>
                  <a:pt x="105333" y="290563"/>
                </a:lnTo>
                <a:lnTo>
                  <a:pt x="121234" y="310464"/>
                </a:lnTo>
                <a:lnTo>
                  <a:pt x="137134" y="290563"/>
                </a:lnTo>
                <a:lnTo>
                  <a:pt x="127203" y="141300"/>
                </a:lnTo>
                <a:lnTo>
                  <a:pt x="131178" y="139306"/>
                </a:lnTo>
                <a:lnTo>
                  <a:pt x="133054" y="135542"/>
                </a:lnTo>
                <a:lnTo>
                  <a:pt x="133159" y="131343"/>
                </a:lnTo>
                <a:close/>
              </a:path>
              <a:path w="244475" h="615315">
                <a:moveTo>
                  <a:pt x="121234" y="0"/>
                </a:moveTo>
                <a:lnTo>
                  <a:pt x="104340" y="4165"/>
                </a:lnTo>
                <a:lnTo>
                  <a:pt x="90427" y="15420"/>
                </a:lnTo>
                <a:lnTo>
                  <a:pt x="80986" y="31900"/>
                </a:lnTo>
                <a:lnTo>
                  <a:pt x="77508" y="51739"/>
                </a:lnTo>
                <a:lnTo>
                  <a:pt x="80986" y="71581"/>
                </a:lnTo>
                <a:lnTo>
                  <a:pt x="90427" y="88064"/>
                </a:lnTo>
                <a:lnTo>
                  <a:pt x="104340" y="99324"/>
                </a:lnTo>
                <a:lnTo>
                  <a:pt x="121234" y="103492"/>
                </a:lnTo>
                <a:lnTo>
                  <a:pt x="138128" y="99324"/>
                </a:lnTo>
                <a:lnTo>
                  <a:pt x="152041" y="88064"/>
                </a:lnTo>
                <a:lnTo>
                  <a:pt x="161482" y="71581"/>
                </a:lnTo>
                <a:lnTo>
                  <a:pt x="164960" y="51739"/>
                </a:lnTo>
                <a:lnTo>
                  <a:pt x="161482" y="31900"/>
                </a:lnTo>
                <a:lnTo>
                  <a:pt x="152041" y="15420"/>
                </a:lnTo>
                <a:lnTo>
                  <a:pt x="138128" y="4165"/>
                </a:lnTo>
                <a:lnTo>
                  <a:pt x="121234" y="0"/>
                </a:lnTo>
                <a:close/>
              </a:path>
            </a:pathLst>
          </a:custGeom>
          <a:solidFill>
            <a:srgbClr val="3B67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09" name="object 33"/>
          <p:cNvSpPr>
            <a:spLocks/>
          </p:cNvSpPr>
          <p:nvPr/>
        </p:nvSpPr>
        <p:spPr bwMode="auto">
          <a:xfrm>
            <a:off x="5715000" y="2028825"/>
            <a:ext cx="314325" cy="731838"/>
          </a:xfrm>
          <a:custGeom>
            <a:avLst/>
            <a:gdLst>
              <a:gd name="T0" fmla="*/ 588804 w 244475"/>
              <a:gd name="T1" fmla="*/ 1172423 h 615315"/>
              <a:gd name="T2" fmla="*/ 858583 w 244475"/>
              <a:gd name="T3" fmla="*/ 3483539 h 615315"/>
              <a:gd name="T4" fmla="*/ 1398488 w 244475"/>
              <a:gd name="T5" fmla="*/ 2153201 h 615315"/>
              <a:gd name="T6" fmla="*/ 2404288 w 244475"/>
              <a:gd name="T7" fmla="*/ 1815003 h 615315"/>
              <a:gd name="T8" fmla="*/ 785075 w 244475"/>
              <a:gd name="T9" fmla="*/ 1803786 h 615315"/>
              <a:gd name="T10" fmla="*/ 2354567 w 244475"/>
              <a:gd name="T11" fmla="*/ 2153201 h 615315"/>
              <a:gd name="T12" fmla="*/ 1594763 w 244475"/>
              <a:gd name="T13" fmla="*/ 3483539 h 615315"/>
              <a:gd name="T14" fmla="*/ 2354567 w 244475"/>
              <a:gd name="T15" fmla="*/ 2153201 h 615315"/>
              <a:gd name="T16" fmla="*/ 834130 w 244475"/>
              <a:gd name="T17" fmla="*/ 653872 h 615315"/>
              <a:gd name="T18" fmla="*/ 242036 w 244475"/>
              <a:gd name="T19" fmla="*/ 770968 h 615315"/>
              <a:gd name="T20" fmla="*/ 0 w 244475"/>
              <a:gd name="T21" fmla="*/ 1048395 h 615315"/>
              <a:gd name="T22" fmla="*/ 515121 w 244475"/>
              <a:gd name="T23" fmla="*/ 2096870 h 615315"/>
              <a:gd name="T24" fmla="*/ 196267 w 244475"/>
              <a:gd name="T25" fmla="*/ 2006660 h 615315"/>
              <a:gd name="T26" fmla="*/ 247629 w 244475"/>
              <a:gd name="T27" fmla="*/ 929510 h 615315"/>
              <a:gd name="T28" fmla="*/ 589577 w 244475"/>
              <a:gd name="T29" fmla="*/ 767805 h 615315"/>
              <a:gd name="T30" fmla="*/ 2676212 w 244475"/>
              <a:gd name="T31" fmla="*/ 744017 h 615315"/>
              <a:gd name="T32" fmla="*/ 2158964 w 244475"/>
              <a:gd name="T33" fmla="*/ 653872 h 615315"/>
              <a:gd name="T34" fmla="*/ 2158964 w 244475"/>
              <a:gd name="T35" fmla="*/ 744017 h 615315"/>
              <a:gd name="T36" fmla="*/ 2637399 w 244475"/>
              <a:gd name="T37" fmla="*/ 841254 h 615315"/>
              <a:gd name="T38" fmla="*/ 2821443 w 244475"/>
              <a:gd name="T39" fmla="*/ 1048395 h 615315"/>
              <a:gd name="T40" fmla="*/ 2502436 w 244475"/>
              <a:gd name="T41" fmla="*/ 2006660 h 615315"/>
              <a:gd name="T42" fmla="*/ 3017723 w 244475"/>
              <a:gd name="T43" fmla="*/ 2096870 h 615315"/>
              <a:gd name="T44" fmla="*/ 2955990 w 244475"/>
              <a:gd name="T45" fmla="*/ 905894 h 615315"/>
              <a:gd name="T46" fmla="*/ 2676212 w 244475"/>
              <a:gd name="T47" fmla="*/ 744017 h 615315"/>
              <a:gd name="T48" fmla="*/ 2232480 w 244475"/>
              <a:gd name="T49" fmla="*/ 1172423 h 615315"/>
              <a:gd name="T50" fmla="*/ 2404288 w 244475"/>
              <a:gd name="T51" fmla="*/ 1803786 h 615315"/>
              <a:gd name="T52" fmla="*/ 1643827 w 244475"/>
              <a:gd name="T53" fmla="*/ 744017 h 615315"/>
              <a:gd name="T54" fmla="*/ 1350723 w 244475"/>
              <a:gd name="T55" fmla="*/ 767805 h 615315"/>
              <a:gd name="T56" fmla="*/ 1422944 w 244475"/>
              <a:gd name="T57" fmla="*/ 800416 h 615315"/>
              <a:gd name="T58" fmla="*/ 1496474 w 244475"/>
              <a:gd name="T59" fmla="*/ 1758679 h 615315"/>
              <a:gd name="T60" fmla="*/ 1570162 w 244475"/>
              <a:gd name="T61" fmla="*/ 800416 h 615315"/>
              <a:gd name="T62" fmla="*/ 1642524 w 244475"/>
              <a:gd name="T63" fmla="*/ 767805 h 615315"/>
              <a:gd name="T64" fmla="*/ 1496474 w 244475"/>
              <a:gd name="T65" fmla="*/ 0 h 615315"/>
              <a:gd name="T66" fmla="*/ 1116248 w 244475"/>
              <a:gd name="T67" fmla="*/ 87347 h 615315"/>
              <a:gd name="T68" fmla="*/ 956730 w 244475"/>
              <a:gd name="T69" fmla="*/ 293086 h 615315"/>
              <a:gd name="T70" fmla="*/ 1116248 w 244475"/>
              <a:gd name="T71" fmla="*/ 498854 h 615315"/>
              <a:gd name="T72" fmla="*/ 1496474 w 244475"/>
              <a:gd name="T73" fmla="*/ 586245 h 615315"/>
              <a:gd name="T74" fmla="*/ 1876742 w 244475"/>
              <a:gd name="T75" fmla="*/ 498854 h 615315"/>
              <a:gd name="T76" fmla="*/ 2036206 w 244475"/>
              <a:gd name="T77" fmla="*/ 293086 h 615315"/>
              <a:gd name="T78" fmla="*/ 1876742 w 244475"/>
              <a:gd name="T79" fmla="*/ 87347 h 615315"/>
              <a:gd name="T80" fmla="*/ 1496474 w 244475"/>
              <a:gd name="T81" fmla="*/ 0 h 6153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4475"/>
              <a:gd name="T124" fmla="*/ 0 h 615315"/>
              <a:gd name="T125" fmla="*/ 244475 w 244475"/>
              <a:gd name="T126" fmla="*/ 615315 h 6153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4475" h="615315">
                <a:moveTo>
                  <a:pt x="63601" y="206971"/>
                </a:moveTo>
                <a:lnTo>
                  <a:pt x="47701" y="206971"/>
                </a:lnTo>
                <a:lnTo>
                  <a:pt x="47701" y="318427"/>
                </a:lnTo>
                <a:lnTo>
                  <a:pt x="69557" y="614959"/>
                </a:lnTo>
                <a:lnTo>
                  <a:pt x="113296" y="614959"/>
                </a:lnTo>
                <a:lnTo>
                  <a:pt x="113296" y="380111"/>
                </a:lnTo>
                <a:lnTo>
                  <a:pt x="190751" y="380111"/>
                </a:lnTo>
                <a:lnTo>
                  <a:pt x="194779" y="320408"/>
                </a:lnTo>
                <a:lnTo>
                  <a:pt x="194779" y="318427"/>
                </a:lnTo>
                <a:lnTo>
                  <a:pt x="63601" y="318427"/>
                </a:lnTo>
                <a:lnTo>
                  <a:pt x="63601" y="206971"/>
                </a:lnTo>
                <a:close/>
              </a:path>
              <a:path w="244475" h="615315">
                <a:moveTo>
                  <a:pt x="190751" y="380111"/>
                </a:moveTo>
                <a:lnTo>
                  <a:pt x="129197" y="380111"/>
                </a:lnTo>
                <a:lnTo>
                  <a:pt x="129197" y="614959"/>
                </a:lnTo>
                <a:lnTo>
                  <a:pt x="174904" y="614959"/>
                </a:lnTo>
                <a:lnTo>
                  <a:pt x="190751" y="380111"/>
                </a:lnTo>
                <a:close/>
              </a:path>
              <a:path w="244475" h="615315">
                <a:moveTo>
                  <a:pt x="174904" y="115430"/>
                </a:moveTo>
                <a:lnTo>
                  <a:pt x="67576" y="115430"/>
                </a:lnTo>
                <a:lnTo>
                  <a:pt x="41083" y="120995"/>
                </a:lnTo>
                <a:lnTo>
                  <a:pt x="19608" y="136101"/>
                </a:lnTo>
                <a:lnTo>
                  <a:pt x="5247" y="158244"/>
                </a:lnTo>
                <a:lnTo>
                  <a:pt x="0" y="185077"/>
                </a:lnTo>
                <a:lnTo>
                  <a:pt x="0" y="370166"/>
                </a:lnTo>
                <a:lnTo>
                  <a:pt x="41732" y="370166"/>
                </a:lnTo>
                <a:lnTo>
                  <a:pt x="41732" y="354241"/>
                </a:lnTo>
                <a:lnTo>
                  <a:pt x="15900" y="354241"/>
                </a:lnTo>
                <a:lnTo>
                  <a:pt x="15900" y="185077"/>
                </a:lnTo>
                <a:lnTo>
                  <a:pt x="20061" y="164090"/>
                </a:lnTo>
                <a:lnTo>
                  <a:pt x="31303" y="147018"/>
                </a:lnTo>
                <a:lnTo>
                  <a:pt x="47763" y="135542"/>
                </a:lnTo>
                <a:lnTo>
                  <a:pt x="67576" y="131343"/>
                </a:lnTo>
                <a:lnTo>
                  <a:pt x="216809" y="131343"/>
                </a:lnTo>
                <a:lnTo>
                  <a:pt x="203385" y="121554"/>
                </a:lnTo>
                <a:lnTo>
                  <a:pt x="174904" y="115430"/>
                </a:lnTo>
                <a:close/>
              </a:path>
              <a:path w="244475" h="615315">
                <a:moveTo>
                  <a:pt x="216809" y="131343"/>
                </a:moveTo>
                <a:lnTo>
                  <a:pt x="174904" y="131343"/>
                </a:lnTo>
                <a:lnTo>
                  <a:pt x="196706" y="136101"/>
                </a:lnTo>
                <a:lnTo>
                  <a:pt x="213664" y="148509"/>
                </a:lnTo>
                <a:lnTo>
                  <a:pt x="224660" y="165767"/>
                </a:lnTo>
                <a:lnTo>
                  <a:pt x="228574" y="185077"/>
                </a:lnTo>
                <a:lnTo>
                  <a:pt x="228574" y="354241"/>
                </a:lnTo>
                <a:lnTo>
                  <a:pt x="202730" y="354241"/>
                </a:lnTo>
                <a:lnTo>
                  <a:pt x="202730" y="370166"/>
                </a:lnTo>
                <a:lnTo>
                  <a:pt x="244475" y="370166"/>
                </a:lnTo>
                <a:lnTo>
                  <a:pt x="244475" y="185077"/>
                </a:lnTo>
                <a:lnTo>
                  <a:pt x="239474" y="159921"/>
                </a:lnTo>
                <a:lnTo>
                  <a:pt x="225344" y="137566"/>
                </a:lnTo>
                <a:lnTo>
                  <a:pt x="216809" y="131343"/>
                </a:lnTo>
                <a:close/>
              </a:path>
              <a:path w="244475" h="615315">
                <a:moveTo>
                  <a:pt x="194779" y="206971"/>
                </a:moveTo>
                <a:lnTo>
                  <a:pt x="180860" y="206971"/>
                </a:lnTo>
                <a:lnTo>
                  <a:pt x="178879" y="318427"/>
                </a:lnTo>
                <a:lnTo>
                  <a:pt x="194779" y="318427"/>
                </a:lnTo>
                <a:lnTo>
                  <a:pt x="194779" y="206971"/>
                </a:lnTo>
                <a:close/>
              </a:path>
              <a:path w="244475" h="615315">
                <a:moveTo>
                  <a:pt x="133172" y="131343"/>
                </a:moveTo>
                <a:lnTo>
                  <a:pt x="109321" y="131343"/>
                </a:lnTo>
                <a:lnTo>
                  <a:pt x="109426" y="135542"/>
                </a:lnTo>
                <a:lnTo>
                  <a:pt x="111302" y="139306"/>
                </a:lnTo>
                <a:lnTo>
                  <a:pt x="115277" y="141300"/>
                </a:lnTo>
                <a:lnTo>
                  <a:pt x="105333" y="290563"/>
                </a:lnTo>
                <a:lnTo>
                  <a:pt x="121234" y="310464"/>
                </a:lnTo>
                <a:lnTo>
                  <a:pt x="137134" y="290563"/>
                </a:lnTo>
                <a:lnTo>
                  <a:pt x="127203" y="141300"/>
                </a:lnTo>
                <a:lnTo>
                  <a:pt x="131178" y="139306"/>
                </a:lnTo>
                <a:lnTo>
                  <a:pt x="133066" y="135542"/>
                </a:lnTo>
                <a:lnTo>
                  <a:pt x="133172" y="131343"/>
                </a:lnTo>
                <a:close/>
              </a:path>
              <a:path w="244475" h="615315">
                <a:moveTo>
                  <a:pt x="121234" y="0"/>
                </a:moveTo>
                <a:lnTo>
                  <a:pt x="104345" y="4165"/>
                </a:lnTo>
                <a:lnTo>
                  <a:pt x="90431" y="15420"/>
                </a:lnTo>
                <a:lnTo>
                  <a:pt x="80988" y="31900"/>
                </a:lnTo>
                <a:lnTo>
                  <a:pt x="77508" y="51739"/>
                </a:lnTo>
                <a:lnTo>
                  <a:pt x="80988" y="71581"/>
                </a:lnTo>
                <a:lnTo>
                  <a:pt x="90431" y="88064"/>
                </a:lnTo>
                <a:lnTo>
                  <a:pt x="104345" y="99324"/>
                </a:lnTo>
                <a:lnTo>
                  <a:pt x="121234" y="103492"/>
                </a:lnTo>
                <a:lnTo>
                  <a:pt x="138128" y="99324"/>
                </a:lnTo>
                <a:lnTo>
                  <a:pt x="152041" y="88064"/>
                </a:lnTo>
                <a:lnTo>
                  <a:pt x="161482" y="71581"/>
                </a:lnTo>
                <a:lnTo>
                  <a:pt x="164960" y="51739"/>
                </a:lnTo>
                <a:lnTo>
                  <a:pt x="161482" y="31900"/>
                </a:lnTo>
                <a:lnTo>
                  <a:pt x="152041" y="15420"/>
                </a:lnTo>
                <a:lnTo>
                  <a:pt x="138128" y="4165"/>
                </a:lnTo>
                <a:lnTo>
                  <a:pt x="1212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0" name="TextBox 47"/>
          <p:cNvSpPr txBox="1">
            <a:spLocks noChangeArrowheads="1"/>
          </p:cNvSpPr>
          <p:nvPr/>
        </p:nvSpPr>
        <p:spPr bwMode="auto">
          <a:xfrm>
            <a:off x="6134100" y="2079625"/>
            <a:ext cx="2795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ПРОИЗОДСТВЕННЫХ СОВЕТОВ </a:t>
            </a:r>
          </a:p>
        </p:txBody>
      </p:sp>
      <p:sp>
        <p:nvSpPr>
          <p:cNvPr id="21511" name="Прямоугольник 52"/>
          <p:cNvSpPr>
            <a:spLocks noChangeArrowheads="1"/>
          </p:cNvSpPr>
          <p:nvPr/>
        </p:nvSpPr>
        <p:spPr bwMode="auto">
          <a:xfrm>
            <a:off x="4851400" y="1373188"/>
            <a:ext cx="4392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Gothic" pitchFamily="34" charset="0"/>
              </a:rPr>
              <a:t>СОЗДАНО БОЛЕЕ</a:t>
            </a:r>
            <a:r>
              <a:rPr lang="ru-RU" altLang="ru-RU" sz="2000" b="1">
                <a:latin typeface="Century Gothic" pitchFamily="34" charset="0"/>
              </a:rPr>
              <a:t> </a:t>
            </a:r>
            <a:r>
              <a:rPr lang="ru-RU" altLang="ru-RU" b="1">
                <a:latin typeface="Century Gothic" pitchFamily="34" charset="0"/>
              </a:rPr>
              <a:t>12</a:t>
            </a:r>
            <a:r>
              <a:rPr lang="ru-RU" altLang="ru-RU" sz="2400" b="1">
                <a:latin typeface="Century Gothic" pitchFamily="34" charset="0"/>
              </a:rPr>
              <a:t> ТЫС. </a:t>
            </a:r>
          </a:p>
        </p:txBody>
      </p:sp>
      <p:sp>
        <p:nvSpPr>
          <p:cNvPr id="21512" name="Прямоугольник 61"/>
          <p:cNvSpPr>
            <a:spLocks noChangeArrowheads="1"/>
          </p:cNvSpPr>
          <p:nvPr/>
        </p:nvSpPr>
        <p:spPr bwMode="auto">
          <a:xfrm>
            <a:off x="4837113" y="4308475"/>
            <a:ext cx="4391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entury Gothic" pitchFamily="34" charset="0"/>
              </a:rPr>
              <a:t>ПРОВЕДЕНЫ БОЛЕЕ  </a:t>
            </a:r>
            <a:r>
              <a:rPr lang="ru-RU" altLang="ru-RU" b="1">
                <a:latin typeface="Century Gothic" pitchFamily="34" charset="0"/>
              </a:rPr>
              <a:t>231</a:t>
            </a:r>
            <a:endParaRPr lang="ru-RU" altLang="ru-RU" sz="2400" b="1">
              <a:latin typeface="Century Gothic" pitchFamily="34" charset="0"/>
            </a:endParaRPr>
          </a:p>
        </p:txBody>
      </p:sp>
      <p:pic>
        <p:nvPicPr>
          <p:cNvPr id="21513" name="Picture 6" descr="L:\Новая папка (2)\For prezentations\peoples\our_team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826000"/>
            <a:ext cx="8921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63"/>
          <p:cNvSpPr txBox="1">
            <a:spLocks noChangeArrowheads="1"/>
          </p:cNvSpPr>
          <p:nvPr/>
        </p:nvSpPr>
        <p:spPr bwMode="auto">
          <a:xfrm>
            <a:off x="6134100" y="5018088"/>
            <a:ext cx="3094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ПРОФИЛАКТИЧЕСКИХ ПОСЕЩЕНИЙ ПРЕДПРИЯТИЙ</a:t>
            </a:r>
          </a:p>
        </p:txBody>
      </p:sp>
      <p:sp>
        <p:nvSpPr>
          <p:cNvPr id="21515" name="Прямоугольник 64"/>
          <p:cNvSpPr>
            <a:spLocks noChangeArrowheads="1"/>
          </p:cNvSpPr>
          <p:nvPr/>
        </p:nvSpPr>
        <p:spPr bwMode="auto">
          <a:xfrm>
            <a:off x="4837113" y="2946400"/>
            <a:ext cx="4329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Century Gothic" pitchFamily="34" charset="0"/>
              </a:rPr>
              <a:t>90</a:t>
            </a:r>
            <a:r>
              <a:rPr lang="ru-RU" altLang="ru-RU" sz="2000">
                <a:latin typeface="Century Gothic" pitchFamily="34" charset="0"/>
              </a:rPr>
              <a:t> ПРЕДПРИЯТИЙ</a:t>
            </a:r>
            <a:endParaRPr lang="ru-RU" altLang="ru-RU" sz="2400" b="1">
              <a:latin typeface="Century Gothic" pitchFamily="34" charset="0"/>
            </a:endParaRPr>
          </a:p>
        </p:txBody>
      </p:sp>
      <p:sp>
        <p:nvSpPr>
          <p:cNvPr id="21516" name="TextBox 65"/>
          <p:cNvSpPr txBox="1">
            <a:spLocks noChangeArrowheads="1"/>
          </p:cNvSpPr>
          <p:nvPr/>
        </p:nvSpPr>
        <p:spPr bwMode="auto">
          <a:xfrm>
            <a:off x="6134100" y="3484563"/>
            <a:ext cx="2892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СТАЛИ ОБЛАДАТЕЛЯМИ СЕРТИФИКАТА ДОВЕРИЯ</a:t>
            </a:r>
          </a:p>
        </p:txBody>
      </p:sp>
      <p:pic>
        <p:nvPicPr>
          <p:cNvPr id="21517" name="Picture 2" descr="C:\Users\BEYSEN~1\AppData\Local\Temp\386440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3529013"/>
            <a:ext cx="11779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8" name="Группа 40"/>
          <p:cNvGrpSpPr>
            <a:grpSpLocks/>
          </p:cNvGrpSpPr>
          <p:nvPr/>
        </p:nvGrpSpPr>
        <p:grpSpPr bwMode="auto">
          <a:xfrm>
            <a:off x="1106488" y="4102100"/>
            <a:ext cx="2592387" cy="1093788"/>
            <a:chOff x="262823" y="3250681"/>
            <a:chExt cx="2592302" cy="687843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62823" y="3632039"/>
              <a:ext cx="2592302" cy="3064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работников получили компенсации на сумму</a:t>
              </a:r>
            </a:p>
          </p:txBody>
        </p:sp>
        <p:sp>
          <p:nvSpPr>
            <p:cNvPr id="21528" name="Прямоугольник 42"/>
            <p:cNvSpPr>
              <a:spLocks noChangeArrowheads="1"/>
            </p:cNvSpPr>
            <p:nvPr/>
          </p:nvSpPr>
          <p:spPr bwMode="auto">
            <a:xfrm>
              <a:off x="673991" y="3250681"/>
              <a:ext cx="1705878" cy="36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ru-RU" altLang="ru-RU" b="1">
                  <a:latin typeface="Century Gothic" pitchFamily="34" charset="0"/>
                </a:rPr>
                <a:t>670 </a:t>
              </a:r>
              <a:r>
                <a:rPr lang="ru-RU" altLang="ru-RU" sz="2400" b="1">
                  <a:latin typeface="Century Gothic" pitchFamily="34" charset="0"/>
                </a:rPr>
                <a:t>ТЫС.</a:t>
              </a: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505307" y="4621667"/>
            <a:ext cx="1129188" cy="845748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61913" y="5100638"/>
            <a:ext cx="46101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entury Gothic" pitchFamily="34" charset="0"/>
                <a:cs typeface="Arial" panose="020B0604020202020204" pitchFamily="34" charset="0"/>
              </a:rPr>
              <a:t>99,7 </a:t>
            </a:r>
            <a:r>
              <a:rPr lang="ru-RU" sz="2400" b="1" dirty="0">
                <a:latin typeface="Century Gothic" pitchFamily="34" charset="0"/>
                <a:cs typeface="Arial" panose="020B0604020202020204" pitchFamily="34" charset="0"/>
              </a:rPr>
              <a:t>МЛРД.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тенге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itchFamily="34" charset="0"/>
                <a:cs typeface="+mn-cs"/>
              </a:rPr>
              <a:t> </a:t>
            </a:r>
          </a:p>
        </p:txBody>
      </p:sp>
      <p:pic>
        <p:nvPicPr>
          <p:cNvPr id="2152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549775"/>
            <a:ext cx="914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22" name="Объект 1"/>
          <p:cNvGraphicFramePr>
            <a:graphicFrameLocks/>
          </p:cNvGraphicFramePr>
          <p:nvPr/>
        </p:nvGraphicFramePr>
        <p:xfrm>
          <a:off x="71438" y="858838"/>
          <a:ext cx="4767262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r:id="rId9" imgW="4767485" imgH="2981202" progId="Excel.Chart.8">
                  <p:embed/>
                </p:oleObj>
              </mc:Choice>
              <mc:Fallback>
                <p:oleObj r:id="rId9" imgW="4767485" imgH="2981202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858838"/>
                        <a:ext cx="4767262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2238" y="909638"/>
            <a:ext cx="8904287" cy="5616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  Мониторинг по обеспечению безопасных условий     </a:t>
            </a:r>
          </a:p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  труда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7475" y="0"/>
            <a:ext cx="709613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22238" y="909638"/>
            <a:ext cx="8842375" cy="56880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4640263" y="985838"/>
            <a:ext cx="2259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*ПО ОТРАСЛЯМ:</a:t>
            </a: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5359400" y="1443038"/>
            <a:ext cx="27352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СТРОИТЕЛЬСТВО – </a:t>
            </a:r>
            <a:r>
              <a:rPr lang="ru-RU" altLang="ru-RU" sz="1500" b="1">
                <a:latin typeface="Arial Narrow" pitchFamily="34" charset="0"/>
              </a:rPr>
              <a:t>15,7% </a:t>
            </a: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5359400" y="2044700"/>
            <a:ext cx="302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ГОРНО-МЕТАЛЛУРГИЧЕСКАЯ – </a:t>
            </a:r>
            <a:r>
              <a:rPr lang="ru-RU" altLang="ru-RU" sz="1500" b="1">
                <a:latin typeface="Arial Narrow" pitchFamily="34" charset="0"/>
              </a:rPr>
              <a:t>14%</a:t>
            </a:r>
            <a:r>
              <a:rPr lang="ru-RU" altLang="ru-RU" sz="1500">
                <a:latin typeface="Arial Narrow" pitchFamily="34" charset="0"/>
              </a:rPr>
              <a:t> 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748027" y="1385890"/>
            <a:ext cx="590537" cy="4945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559" name="TextBox 5"/>
          <p:cNvSpPr txBox="1">
            <a:spLocks noChangeArrowheads="1"/>
          </p:cNvSpPr>
          <p:nvPr/>
        </p:nvSpPr>
        <p:spPr bwMode="auto">
          <a:xfrm>
            <a:off x="323850" y="3792538"/>
            <a:ext cx="27162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*ПРИЧИНЫ ТРАВМАТИЗМА:</a:t>
            </a:r>
          </a:p>
        </p:txBody>
      </p:sp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925638"/>
            <a:ext cx="60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184650"/>
            <a:ext cx="5286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Прямоугольник 2"/>
          <p:cNvSpPr>
            <a:spLocks noChangeArrowheads="1"/>
          </p:cNvSpPr>
          <p:nvPr/>
        </p:nvSpPr>
        <p:spPr bwMode="auto">
          <a:xfrm>
            <a:off x="1096963" y="4197350"/>
            <a:ext cx="28908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недостатки  в обучении безопасным приемам труда</a:t>
            </a:r>
            <a:endParaRPr lang="kk-KZ" altLang="ru-RU" sz="1500">
              <a:latin typeface="Arial Narrow" pitchFamily="34" charset="0"/>
            </a:endParaRPr>
          </a:p>
        </p:txBody>
      </p:sp>
      <p:sp>
        <p:nvSpPr>
          <p:cNvPr id="23563" name="Прямоугольник 4"/>
          <p:cNvSpPr>
            <a:spLocks noChangeArrowheads="1"/>
          </p:cNvSpPr>
          <p:nvPr/>
        </p:nvSpPr>
        <p:spPr bwMode="auto">
          <a:xfrm>
            <a:off x="1081088" y="4889500"/>
            <a:ext cx="2878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неудовлетворительная организация производства работ</a:t>
            </a:r>
            <a:endParaRPr lang="kk-KZ" altLang="ru-RU" sz="1500">
              <a:latin typeface="Arial Narrow" pitchFamily="34" charset="0"/>
            </a:endParaRPr>
          </a:p>
        </p:txBody>
      </p:sp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4964113"/>
            <a:ext cx="5921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Прямоугольник 5"/>
          <p:cNvSpPr>
            <a:spLocks noChangeArrowheads="1"/>
          </p:cNvSpPr>
          <p:nvPr/>
        </p:nvSpPr>
        <p:spPr bwMode="auto">
          <a:xfrm>
            <a:off x="1096963" y="5630863"/>
            <a:ext cx="28622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нарушение трудовой и производственной  дисциплины</a:t>
            </a:r>
            <a:endParaRPr lang="kk-KZ" altLang="ru-RU" sz="1500">
              <a:latin typeface="Arial Narrow" pitchFamily="34" charset="0"/>
            </a:endParaRPr>
          </a:p>
        </p:txBody>
      </p:sp>
      <p:pic>
        <p:nvPicPr>
          <p:cNvPr id="2356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745163"/>
            <a:ext cx="5508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7" name="Диаграмма 21"/>
          <p:cNvGraphicFramePr>
            <a:graphicFrameLocks/>
          </p:cNvGraphicFramePr>
          <p:nvPr/>
        </p:nvGraphicFramePr>
        <p:xfrm>
          <a:off x="125413" y="981075"/>
          <a:ext cx="4479925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6" r:id="rId10" imgW="4474852" imgH="2767824" progId="Excel.Chart.8">
                  <p:embed/>
                </p:oleObj>
              </mc:Choice>
              <mc:Fallback>
                <p:oleObj r:id="rId10" imgW="4474852" imgH="2767824" progId="Excel.Chart.8">
                  <p:embed/>
                  <p:pic>
                    <p:nvPicPr>
                      <p:cNvPr id="0" name="Диаграмма 2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981075"/>
                        <a:ext cx="4479925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Прямоугольник 22"/>
          <p:cNvSpPr>
            <a:spLocks noChangeArrowheads="1"/>
          </p:cNvSpPr>
          <p:nvPr/>
        </p:nvSpPr>
        <p:spPr bwMode="auto">
          <a:xfrm>
            <a:off x="304800" y="6259513"/>
            <a:ext cx="2735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itchFamily="34" charset="0"/>
              </a:rPr>
              <a:t>* </a:t>
            </a:r>
            <a:r>
              <a:rPr lang="ru-RU" altLang="ru-RU" sz="1500" i="1">
                <a:latin typeface="Arial Narrow" pitchFamily="34" charset="0"/>
              </a:rPr>
              <a:t>данные на 1 августа 2017 года</a:t>
            </a:r>
            <a:endParaRPr lang="ru-RU" altLang="ru-RU" sz="1500" b="1" i="1">
              <a:latin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591050" y="979488"/>
            <a:ext cx="0" cy="56149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586288" y="2657475"/>
            <a:ext cx="43783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1" name="object 31"/>
          <p:cNvSpPr>
            <a:spLocks/>
          </p:cNvSpPr>
          <p:nvPr/>
        </p:nvSpPr>
        <p:spPr bwMode="auto">
          <a:xfrm>
            <a:off x="5003800" y="2863850"/>
            <a:ext cx="261938" cy="722313"/>
          </a:xfrm>
          <a:custGeom>
            <a:avLst/>
            <a:gdLst>
              <a:gd name="T0" fmla="*/ 94878 w 244475"/>
              <a:gd name="T1" fmla="*/ 1028463 h 615315"/>
              <a:gd name="T2" fmla="*/ 138353 w 244475"/>
              <a:gd name="T3" fmla="*/ 3055800 h 615315"/>
              <a:gd name="T4" fmla="*/ 225323 w 244475"/>
              <a:gd name="T5" fmla="*/ 1888816 h 615315"/>
              <a:gd name="T6" fmla="*/ 387423 w 244475"/>
              <a:gd name="T7" fmla="*/ 1592145 h 615315"/>
              <a:gd name="T8" fmla="*/ 126505 w 244475"/>
              <a:gd name="T9" fmla="*/ 1582301 h 615315"/>
              <a:gd name="T10" fmla="*/ 379410 w 244475"/>
              <a:gd name="T11" fmla="*/ 1888816 h 615315"/>
              <a:gd name="T12" fmla="*/ 256954 w 244475"/>
              <a:gd name="T13" fmla="*/ 3055800 h 615315"/>
              <a:gd name="T14" fmla="*/ 379410 w 244475"/>
              <a:gd name="T15" fmla="*/ 1888816 h 615315"/>
              <a:gd name="T16" fmla="*/ 134413 w 244475"/>
              <a:gd name="T17" fmla="*/ 573584 h 615315"/>
              <a:gd name="T18" fmla="*/ 39000 w 244475"/>
              <a:gd name="T19" fmla="*/ 676301 h 615315"/>
              <a:gd name="T20" fmla="*/ 0 w 244475"/>
              <a:gd name="T21" fmla="*/ 919666 h 615315"/>
              <a:gd name="T22" fmla="*/ 83006 w 244475"/>
              <a:gd name="T23" fmla="*/ 1839399 h 615315"/>
              <a:gd name="T24" fmla="*/ 31626 w 244475"/>
              <a:gd name="T25" fmla="*/ 1760262 h 615315"/>
              <a:gd name="T26" fmla="*/ 39902 w 244475"/>
              <a:gd name="T27" fmla="*/ 815384 h 615315"/>
              <a:gd name="T28" fmla="*/ 95003 w 244475"/>
              <a:gd name="T29" fmla="*/ 673521 h 615315"/>
              <a:gd name="T30" fmla="*/ 431244 w 244475"/>
              <a:gd name="T31" fmla="*/ 652657 h 615315"/>
              <a:gd name="T32" fmla="*/ 347890 w 244475"/>
              <a:gd name="T33" fmla="*/ 573584 h 615315"/>
              <a:gd name="T34" fmla="*/ 347890 w 244475"/>
              <a:gd name="T35" fmla="*/ 652657 h 615315"/>
              <a:gd name="T36" fmla="*/ 424986 w 244475"/>
              <a:gd name="T37" fmla="*/ 737960 h 615315"/>
              <a:gd name="T38" fmla="*/ 454640 w 244475"/>
              <a:gd name="T39" fmla="*/ 919666 h 615315"/>
              <a:gd name="T40" fmla="*/ 403238 w 244475"/>
              <a:gd name="T41" fmla="*/ 1760262 h 615315"/>
              <a:gd name="T42" fmla="*/ 486266 w 244475"/>
              <a:gd name="T43" fmla="*/ 1839399 h 615315"/>
              <a:gd name="T44" fmla="*/ 476324 w 244475"/>
              <a:gd name="T45" fmla="*/ 794668 h 615315"/>
              <a:gd name="T46" fmla="*/ 431244 w 244475"/>
              <a:gd name="T47" fmla="*/ 652657 h 615315"/>
              <a:gd name="T48" fmla="*/ 359761 w 244475"/>
              <a:gd name="T49" fmla="*/ 1028463 h 615315"/>
              <a:gd name="T50" fmla="*/ 387423 w 244475"/>
              <a:gd name="T51" fmla="*/ 1582301 h 615315"/>
              <a:gd name="T52" fmla="*/ 264858 w 244475"/>
              <a:gd name="T53" fmla="*/ 652657 h 615315"/>
              <a:gd name="T54" fmla="*/ 217630 w 244475"/>
              <a:gd name="T55" fmla="*/ 673521 h 615315"/>
              <a:gd name="T56" fmla="*/ 229289 w 244475"/>
              <a:gd name="T57" fmla="*/ 702137 h 615315"/>
              <a:gd name="T58" fmla="*/ 241139 w 244475"/>
              <a:gd name="T59" fmla="*/ 1542730 h 615315"/>
              <a:gd name="T60" fmla="*/ 253011 w 244475"/>
              <a:gd name="T61" fmla="*/ 702137 h 615315"/>
              <a:gd name="T62" fmla="*/ 264651 w 244475"/>
              <a:gd name="T63" fmla="*/ 673521 h 615315"/>
              <a:gd name="T64" fmla="*/ 241139 w 244475"/>
              <a:gd name="T65" fmla="*/ 0 h 615315"/>
              <a:gd name="T66" fmla="*/ 179885 w 244475"/>
              <a:gd name="T67" fmla="*/ 76625 h 615315"/>
              <a:gd name="T68" fmla="*/ 154190 w 244475"/>
              <a:gd name="T69" fmla="*/ 257097 h 615315"/>
              <a:gd name="T70" fmla="*/ 179885 w 244475"/>
              <a:gd name="T71" fmla="*/ 437606 h 615315"/>
              <a:gd name="T72" fmla="*/ 241139 w 244475"/>
              <a:gd name="T73" fmla="*/ 514265 h 615315"/>
              <a:gd name="T74" fmla="*/ 302415 w 244475"/>
              <a:gd name="T75" fmla="*/ 437606 h 615315"/>
              <a:gd name="T76" fmla="*/ 328113 w 244475"/>
              <a:gd name="T77" fmla="*/ 257097 h 615315"/>
              <a:gd name="T78" fmla="*/ 302415 w 244475"/>
              <a:gd name="T79" fmla="*/ 76625 h 615315"/>
              <a:gd name="T80" fmla="*/ 241139 w 244475"/>
              <a:gd name="T81" fmla="*/ 0 h 6153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4475"/>
              <a:gd name="T124" fmla="*/ 0 h 615315"/>
              <a:gd name="T125" fmla="*/ 244475 w 244475"/>
              <a:gd name="T126" fmla="*/ 615315 h 6153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4475" h="615315">
                <a:moveTo>
                  <a:pt x="63601" y="206971"/>
                </a:moveTo>
                <a:lnTo>
                  <a:pt x="47701" y="206971"/>
                </a:lnTo>
                <a:lnTo>
                  <a:pt x="47701" y="318427"/>
                </a:lnTo>
                <a:lnTo>
                  <a:pt x="69557" y="614959"/>
                </a:lnTo>
                <a:lnTo>
                  <a:pt x="113283" y="614959"/>
                </a:lnTo>
                <a:lnTo>
                  <a:pt x="113283" y="380111"/>
                </a:lnTo>
                <a:lnTo>
                  <a:pt x="190751" y="380111"/>
                </a:lnTo>
                <a:lnTo>
                  <a:pt x="194779" y="320408"/>
                </a:lnTo>
                <a:lnTo>
                  <a:pt x="194779" y="318427"/>
                </a:lnTo>
                <a:lnTo>
                  <a:pt x="63601" y="318427"/>
                </a:lnTo>
                <a:lnTo>
                  <a:pt x="63601" y="206971"/>
                </a:lnTo>
                <a:close/>
              </a:path>
              <a:path w="244475" h="615315">
                <a:moveTo>
                  <a:pt x="190751" y="380111"/>
                </a:moveTo>
                <a:lnTo>
                  <a:pt x="129184" y="380111"/>
                </a:lnTo>
                <a:lnTo>
                  <a:pt x="129184" y="614959"/>
                </a:lnTo>
                <a:lnTo>
                  <a:pt x="174904" y="614959"/>
                </a:lnTo>
                <a:lnTo>
                  <a:pt x="190751" y="380111"/>
                </a:lnTo>
                <a:close/>
              </a:path>
              <a:path w="244475" h="615315">
                <a:moveTo>
                  <a:pt x="174904" y="115430"/>
                </a:moveTo>
                <a:lnTo>
                  <a:pt x="67576" y="115430"/>
                </a:lnTo>
                <a:lnTo>
                  <a:pt x="41083" y="120995"/>
                </a:lnTo>
                <a:lnTo>
                  <a:pt x="19608" y="136101"/>
                </a:lnTo>
                <a:lnTo>
                  <a:pt x="5247" y="158244"/>
                </a:lnTo>
                <a:lnTo>
                  <a:pt x="0" y="185077"/>
                </a:lnTo>
                <a:lnTo>
                  <a:pt x="0" y="370166"/>
                </a:lnTo>
                <a:lnTo>
                  <a:pt x="41732" y="370166"/>
                </a:lnTo>
                <a:lnTo>
                  <a:pt x="41732" y="354241"/>
                </a:lnTo>
                <a:lnTo>
                  <a:pt x="15900" y="354241"/>
                </a:lnTo>
                <a:lnTo>
                  <a:pt x="15900" y="185077"/>
                </a:lnTo>
                <a:lnTo>
                  <a:pt x="20061" y="164090"/>
                </a:lnTo>
                <a:lnTo>
                  <a:pt x="31303" y="147018"/>
                </a:lnTo>
                <a:lnTo>
                  <a:pt x="47763" y="135542"/>
                </a:lnTo>
                <a:lnTo>
                  <a:pt x="67576" y="131343"/>
                </a:lnTo>
                <a:lnTo>
                  <a:pt x="216809" y="131343"/>
                </a:lnTo>
                <a:lnTo>
                  <a:pt x="203385" y="121554"/>
                </a:lnTo>
                <a:lnTo>
                  <a:pt x="174904" y="115430"/>
                </a:lnTo>
                <a:close/>
              </a:path>
              <a:path w="244475" h="615315">
                <a:moveTo>
                  <a:pt x="216809" y="131343"/>
                </a:moveTo>
                <a:lnTo>
                  <a:pt x="174904" y="131343"/>
                </a:lnTo>
                <a:lnTo>
                  <a:pt x="196706" y="136101"/>
                </a:lnTo>
                <a:lnTo>
                  <a:pt x="213664" y="148509"/>
                </a:lnTo>
                <a:lnTo>
                  <a:pt x="224660" y="165767"/>
                </a:lnTo>
                <a:lnTo>
                  <a:pt x="228574" y="185077"/>
                </a:lnTo>
                <a:lnTo>
                  <a:pt x="228574" y="354241"/>
                </a:lnTo>
                <a:lnTo>
                  <a:pt x="202730" y="354241"/>
                </a:lnTo>
                <a:lnTo>
                  <a:pt x="202730" y="370166"/>
                </a:lnTo>
                <a:lnTo>
                  <a:pt x="244474" y="370166"/>
                </a:lnTo>
                <a:lnTo>
                  <a:pt x="244474" y="185077"/>
                </a:lnTo>
                <a:lnTo>
                  <a:pt x="239474" y="159921"/>
                </a:lnTo>
                <a:lnTo>
                  <a:pt x="225344" y="137566"/>
                </a:lnTo>
                <a:lnTo>
                  <a:pt x="216809" y="131343"/>
                </a:lnTo>
                <a:close/>
              </a:path>
              <a:path w="244475" h="615315">
                <a:moveTo>
                  <a:pt x="194779" y="206971"/>
                </a:moveTo>
                <a:lnTo>
                  <a:pt x="180873" y="206971"/>
                </a:lnTo>
                <a:lnTo>
                  <a:pt x="178879" y="318427"/>
                </a:lnTo>
                <a:lnTo>
                  <a:pt x="194779" y="318427"/>
                </a:lnTo>
                <a:lnTo>
                  <a:pt x="194779" y="206971"/>
                </a:lnTo>
                <a:close/>
              </a:path>
              <a:path w="244475" h="615315">
                <a:moveTo>
                  <a:pt x="133159" y="131343"/>
                </a:moveTo>
                <a:lnTo>
                  <a:pt x="109308" y="131343"/>
                </a:lnTo>
                <a:lnTo>
                  <a:pt x="109414" y="135542"/>
                </a:lnTo>
                <a:lnTo>
                  <a:pt x="111302" y="139306"/>
                </a:lnTo>
                <a:lnTo>
                  <a:pt x="115277" y="141300"/>
                </a:lnTo>
                <a:lnTo>
                  <a:pt x="105333" y="290563"/>
                </a:lnTo>
                <a:lnTo>
                  <a:pt x="121234" y="310464"/>
                </a:lnTo>
                <a:lnTo>
                  <a:pt x="137134" y="290563"/>
                </a:lnTo>
                <a:lnTo>
                  <a:pt x="127203" y="141300"/>
                </a:lnTo>
                <a:lnTo>
                  <a:pt x="131178" y="139306"/>
                </a:lnTo>
                <a:lnTo>
                  <a:pt x="133054" y="135542"/>
                </a:lnTo>
                <a:lnTo>
                  <a:pt x="133159" y="131343"/>
                </a:lnTo>
                <a:close/>
              </a:path>
              <a:path w="244475" h="615315">
                <a:moveTo>
                  <a:pt x="121234" y="0"/>
                </a:moveTo>
                <a:lnTo>
                  <a:pt x="104347" y="4165"/>
                </a:lnTo>
                <a:lnTo>
                  <a:pt x="90438" y="15420"/>
                </a:lnTo>
                <a:lnTo>
                  <a:pt x="80998" y="31900"/>
                </a:lnTo>
                <a:lnTo>
                  <a:pt x="77520" y="51739"/>
                </a:lnTo>
                <a:lnTo>
                  <a:pt x="80998" y="71581"/>
                </a:lnTo>
                <a:lnTo>
                  <a:pt x="90438" y="88064"/>
                </a:lnTo>
                <a:lnTo>
                  <a:pt x="104347" y="99324"/>
                </a:lnTo>
                <a:lnTo>
                  <a:pt x="121234" y="103492"/>
                </a:lnTo>
                <a:lnTo>
                  <a:pt x="138128" y="99324"/>
                </a:lnTo>
                <a:lnTo>
                  <a:pt x="152041" y="88064"/>
                </a:lnTo>
                <a:lnTo>
                  <a:pt x="161482" y="71581"/>
                </a:lnTo>
                <a:lnTo>
                  <a:pt x="164960" y="51739"/>
                </a:lnTo>
                <a:lnTo>
                  <a:pt x="161482" y="31900"/>
                </a:lnTo>
                <a:lnTo>
                  <a:pt x="152041" y="15420"/>
                </a:lnTo>
                <a:lnTo>
                  <a:pt x="138128" y="4165"/>
                </a:lnTo>
                <a:lnTo>
                  <a:pt x="121234" y="0"/>
                </a:lnTo>
                <a:close/>
              </a:path>
            </a:pathLst>
          </a:custGeom>
          <a:solidFill>
            <a:srgbClr val="3B67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2" name="object 33"/>
          <p:cNvSpPr>
            <a:spLocks/>
          </p:cNvSpPr>
          <p:nvPr/>
        </p:nvSpPr>
        <p:spPr bwMode="auto">
          <a:xfrm>
            <a:off x="5549900" y="2838450"/>
            <a:ext cx="298450" cy="706438"/>
          </a:xfrm>
          <a:custGeom>
            <a:avLst/>
            <a:gdLst>
              <a:gd name="T0" fmla="*/ 350896 w 244475"/>
              <a:gd name="T1" fmla="*/ 824249 h 615315"/>
              <a:gd name="T2" fmla="*/ 511671 w 244475"/>
              <a:gd name="T3" fmla="*/ 2449037 h 615315"/>
              <a:gd name="T4" fmla="*/ 833427 w 244475"/>
              <a:gd name="T5" fmla="*/ 1513770 h 615315"/>
              <a:gd name="T6" fmla="*/ 1432827 w 244475"/>
              <a:gd name="T7" fmla="*/ 1276007 h 615315"/>
              <a:gd name="T8" fmla="*/ 467861 w 244475"/>
              <a:gd name="T9" fmla="*/ 1268113 h 615315"/>
              <a:gd name="T10" fmla="*/ 1403194 w 244475"/>
              <a:gd name="T11" fmla="*/ 1513770 h 615315"/>
              <a:gd name="T12" fmla="*/ 950399 w 244475"/>
              <a:gd name="T13" fmla="*/ 2449037 h 615315"/>
              <a:gd name="T14" fmla="*/ 1403194 w 244475"/>
              <a:gd name="T15" fmla="*/ 1513770 h 615315"/>
              <a:gd name="T16" fmla="*/ 497105 w 244475"/>
              <a:gd name="T17" fmla="*/ 459691 h 615315"/>
              <a:gd name="T18" fmla="*/ 144240 w 244475"/>
              <a:gd name="T19" fmla="*/ 542013 h 615315"/>
              <a:gd name="T20" fmla="*/ 0 w 244475"/>
              <a:gd name="T21" fmla="*/ 737056 h 615315"/>
              <a:gd name="T22" fmla="*/ 306992 w 244475"/>
              <a:gd name="T23" fmla="*/ 1474162 h 615315"/>
              <a:gd name="T24" fmla="*/ 116965 w 244475"/>
              <a:gd name="T25" fmla="*/ 1410741 h 615315"/>
              <a:gd name="T26" fmla="*/ 147570 w 244475"/>
              <a:gd name="T27" fmla="*/ 653481 h 615315"/>
              <a:gd name="T28" fmla="*/ 351359 w 244475"/>
              <a:gd name="T29" fmla="*/ 539787 h 615315"/>
              <a:gd name="T30" fmla="*/ 1594885 w 244475"/>
              <a:gd name="T31" fmla="*/ 523065 h 615315"/>
              <a:gd name="T32" fmla="*/ 1286622 w 244475"/>
              <a:gd name="T33" fmla="*/ 459691 h 615315"/>
              <a:gd name="T34" fmla="*/ 1286622 w 244475"/>
              <a:gd name="T35" fmla="*/ 523065 h 615315"/>
              <a:gd name="T36" fmla="*/ 1571748 w 244475"/>
              <a:gd name="T37" fmla="*/ 591430 h 615315"/>
              <a:gd name="T38" fmla="*/ 1681432 w 244475"/>
              <a:gd name="T39" fmla="*/ 737056 h 615315"/>
              <a:gd name="T40" fmla="*/ 1491319 w 244475"/>
              <a:gd name="T41" fmla="*/ 1410741 h 615315"/>
              <a:gd name="T42" fmla="*/ 1798403 w 244475"/>
              <a:gd name="T43" fmla="*/ 1474162 h 615315"/>
              <a:gd name="T44" fmla="*/ 1761610 w 244475"/>
              <a:gd name="T45" fmla="*/ 636874 h 615315"/>
              <a:gd name="T46" fmla="*/ 1594885 w 244475"/>
              <a:gd name="T47" fmla="*/ 523065 h 615315"/>
              <a:gd name="T48" fmla="*/ 1330434 w 244475"/>
              <a:gd name="T49" fmla="*/ 824249 h 615315"/>
              <a:gd name="T50" fmla="*/ 1432827 w 244475"/>
              <a:gd name="T51" fmla="*/ 1268113 h 615315"/>
              <a:gd name="T52" fmla="*/ 979639 w 244475"/>
              <a:gd name="T53" fmla="*/ 523065 h 615315"/>
              <a:gd name="T54" fmla="*/ 804955 w 244475"/>
              <a:gd name="T55" fmla="*/ 539787 h 615315"/>
              <a:gd name="T56" fmla="*/ 848001 w 244475"/>
              <a:gd name="T57" fmla="*/ 562718 h 615315"/>
              <a:gd name="T58" fmla="*/ 891822 w 244475"/>
              <a:gd name="T59" fmla="*/ 1236403 h 615315"/>
              <a:gd name="T60" fmla="*/ 935725 w 244475"/>
              <a:gd name="T61" fmla="*/ 562718 h 615315"/>
              <a:gd name="T62" fmla="*/ 978854 w 244475"/>
              <a:gd name="T63" fmla="*/ 539787 h 615315"/>
              <a:gd name="T64" fmla="*/ 891822 w 244475"/>
              <a:gd name="T65" fmla="*/ 0 h 615315"/>
              <a:gd name="T66" fmla="*/ 665229 w 244475"/>
              <a:gd name="T67" fmla="*/ 61408 h 615315"/>
              <a:gd name="T68" fmla="*/ 570162 w 244475"/>
              <a:gd name="T69" fmla="*/ 206051 h 615315"/>
              <a:gd name="T70" fmla="*/ 665229 w 244475"/>
              <a:gd name="T71" fmla="*/ 350708 h 615315"/>
              <a:gd name="T72" fmla="*/ 891822 w 244475"/>
              <a:gd name="T73" fmla="*/ 412152 h 615315"/>
              <a:gd name="T74" fmla="*/ 1118441 w 244475"/>
              <a:gd name="T75" fmla="*/ 350708 h 615315"/>
              <a:gd name="T76" fmla="*/ 1213469 w 244475"/>
              <a:gd name="T77" fmla="*/ 206051 h 615315"/>
              <a:gd name="T78" fmla="*/ 1118441 w 244475"/>
              <a:gd name="T79" fmla="*/ 61408 h 615315"/>
              <a:gd name="T80" fmla="*/ 891822 w 244475"/>
              <a:gd name="T81" fmla="*/ 0 h 6153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4475"/>
              <a:gd name="T124" fmla="*/ 0 h 615315"/>
              <a:gd name="T125" fmla="*/ 244475 w 244475"/>
              <a:gd name="T126" fmla="*/ 615315 h 6153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4475" h="615315">
                <a:moveTo>
                  <a:pt x="63601" y="206971"/>
                </a:moveTo>
                <a:lnTo>
                  <a:pt x="47701" y="206971"/>
                </a:lnTo>
                <a:lnTo>
                  <a:pt x="47701" y="318427"/>
                </a:lnTo>
                <a:lnTo>
                  <a:pt x="69557" y="614959"/>
                </a:lnTo>
                <a:lnTo>
                  <a:pt x="113296" y="614959"/>
                </a:lnTo>
                <a:lnTo>
                  <a:pt x="113296" y="380111"/>
                </a:lnTo>
                <a:lnTo>
                  <a:pt x="190751" y="380111"/>
                </a:lnTo>
                <a:lnTo>
                  <a:pt x="194779" y="320408"/>
                </a:lnTo>
                <a:lnTo>
                  <a:pt x="194779" y="318427"/>
                </a:lnTo>
                <a:lnTo>
                  <a:pt x="63601" y="318427"/>
                </a:lnTo>
                <a:lnTo>
                  <a:pt x="63601" y="206971"/>
                </a:lnTo>
                <a:close/>
              </a:path>
              <a:path w="244475" h="615315">
                <a:moveTo>
                  <a:pt x="190751" y="380111"/>
                </a:moveTo>
                <a:lnTo>
                  <a:pt x="129197" y="380111"/>
                </a:lnTo>
                <a:lnTo>
                  <a:pt x="129197" y="614959"/>
                </a:lnTo>
                <a:lnTo>
                  <a:pt x="174904" y="614959"/>
                </a:lnTo>
                <a:lnTo>
                  <a:pt x="190751" y="380111"/>
                </a:lnTo>
                <a:close/>
              </a:path>
              <a:path w="244475" h="615315">
                <a:moveTo>
                  <a:pt x="174904" y="115430"/>
                </a:moveTo>
                <a:lnTo>
                  <a:pt x="67576" y="115430"/>
                </a:lnTo>
                <a:lnTo>
                  <a:pt x="41083" y="120995"/>
                </a:lnTo>
                <a:lnTo>
                  <a:pt x="19608" y="136101"/>
                </a:lnTo>
                <a:lnTo>
                  <a:pt x="5247" y="158244"/>
                </a:lnTo>
                <a:lnTo>
                  <a:pt x="0" y="185077"/>
                </a:lnTo>
                <a:lnTo>
                  <a:pt x="0" y="370166"/>
                </a:lnTo>
                <a:lnTo>
                  <a:pt x="41732" y="370166"/>
                </a:lnTo>
                <a:lnTo>
                  <a:pt x="41732" y="354241"/>
                </a:lnTo>
                <a:lnTo>
                  <a:pt x="15900" y="354241"/>
                </a:lnTo>
                <a:lnTo>
                  <a:pt x="15900" y="185077"/>
                </a:lnTo>
                <a:lnTo>
                  <a:pt x="20061" y="164090"/>
                </a:lnTo>
                <a:lnTo>
                  <a:pt x="31303" y="147018"/>
                </a:lnTo>
                <a:lnTo>
                  <a:pt x="47763" y="135542"/>
                </a:lnTo>
                <a:lnTo>
                  <a:pt x="67576" y="131343"/>
                </a:lnTo>
                <a:lnTo>
                  <a:pt x="216809" y="131343"/>
                </a:lnTo>
                <a:lnTo>
                  <a:pt x="203385" y="121554"/>
                </a:lnTo>
                <a:lnTo>
                  <a:pt x="174904" y="115430"/>
                </a:lnTo>
                <a:close/>
              </a:path>
              <a:path w="244475" h="615315">
                <a:moveTo>
                  <a:pt x="216809" y="131343"/>
                </a:moveTo>
                <a:lnTo>
                  <a:pt x="174904" y="131343"/>
                </a:lnTo>
                <a:lnTo>
                  <a:pt x="196706" y="136101"/>
                </a:lnTo>
                <a:lnTo>
                  <a:pt x="213664" y="148509"/>
                </a:lnTo>
                <a:lnTo>
                  <a:pt x="224660" y="165767"/>
                </a:lnTo>
                <a:lnTo>
                  <a:pt x="228574" y="185077"/>
                </a:lnTo>
                <a:lnTo>
                  <a:pt x="228574" y="354241"/>
                </a:lnTo>
                <a:lnTo>
                  <a:pt x="202730" y="354241"/>
                </a:lnTo>
                <a:lnTo>
                  <a:pt x="202730" y="370166"/>
                </a:lnTo>
                <a:lnTo>
                  <a:pt x="244475" y="370166"/>
                </a:lnTo>
                <a:lnTo>
                  <a:pt x="244475" y="185077"/>
                </a:lnTo>
                <a:lnTo>
                  <a:pt x="239474" y="159921"/>
                </a:lnTo>
                <a:lnTo>
                  <a:pt x="225344" y="137566"/>
                </a:lnTo>
                <a:lnTo>
                  <a:pt x="216809" y="131343"/>
                </a:lnTo>
                <a:close/>
              </a:path>
              <a:path w="244475" h="615315">
                <a:moveTo>
                  <a:pt x="194779" y="206971"/>
                </a:moveTo>
                <a:lnTo>
                  <a:pt x="180860" y="206971"/>
                </a:lnTo>
                <a:lnTo>
                  <a:pt x="178879" y="318427"/>
                </a:lnTo>
                <a:lnTo>
                  <a:pt x="194779" y="318427"/>
                </a:lnTo>
                <a:lnTo>
                  <a:pt x="194779" y="206971"/>
                </a:lnTo>
                <a:close/>
              </a:path>
              <a:path w="244475" h="615315">
                <a:moveTo>
                  <a:pt x="133172" y="131343"/>
                </a:moveTo>
                <a:lnTo>
                  <a:pt x="109321" y="131343"/>
                </a:lnTo>
                <a:lnTo>
                  <a:pt x="109426" y="135542"/>
                </a:lnTo>
                <a:lnTo>
                  <a:pt x="111302" y="139306"/>
                </a:lnTo>
                <a:lnTo>
                  <a:pt x="115277" y="141300"/>
                </a:lnTo>
                <a:lnTo>
                  <a:pt x="105333" y="290563"/>
                </a:lnTo>
                <a:lnTo>
                  <a:pt x="121234" y="310464"/>
                </a:lnTo>
                <a:lnTo>
                  <a:pt x="137134" y="290563"/>
                </a:lnTo>
                <a:lnTo>
                  <a:pt x="127203" y="141300"/>
                </a:lnTo>
                <a:lnTo>
                  <a:pt x="131178" y="139306"/>
                </a:lnTo>
                <a:lnTo>
                  <a:pt x="133066" y="135542"/>
                </a:lnTo>
                <a:lnTo>
                  <a:pt x="133172" y="131343"/>
                </a:lnTo>
                <a:close/>
              </a:path>
              <a:path w="244475" h="615315">
                <a:moveTo>
                  <a:pt x="121234" y="0"/>
                </a:moveTo>
                <a:lnTo>
                  <a:pt x="104345" y="4165"/>
                </a:lnTo>
                <a:lnTo>
                  <a:pt x="90431" y="15420"/>
                </a:lnTo>
                <a:lnTo>
                  <a:pt x="80988" y="31900"/>
                </a:lnTo>
                <a:lnTo>
                  <a:pt x="77508" y="51739"/>
                </a:lnTo>
                <a:lnTo>
                  <a:pt x="80988" y="71581"/>
                </a:lnTo>
                <a:lnTo>
                  <a:pt x="90431" y="88064"/>
                </a:lnTo>
                <a:lnTo>
                  <a:pt x="104345" y="99324"/>
                </a:lnTo>
                <a:lnTo>
                  <a:pt x="121234" y="103492"/>
                </a:lnTo>
                <a:lnTo>
                  <a:pt x="138128" y="99324"/>
                </a:lnTo>
                <a:lnTo>
                  <a:pt x="152041" y="88064"/>
                </a:lnTo>
                <a:lnTo>
                  <a:pt x="161482" y="71581"/>
                </a:lnTo>
                <a:lnTo>
                  <a:pt x="164960" y="51739"/>
                </a:lnTo>
                <a:lnTo>
                  <a:pt x="161482" y="31900"/>
                </a:lnTo>
                <a:lnTo>
                  <a:pt x="152041" y="15420"/>
                </a:lnTo>
                <a:lnTo>
                  <a:pt x="138128" y="4165"/>
                </a:lnTo>
                <a:lnTo>
                  <a:pt x="1212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3" name="Прямоугольник 4"/>
          <p:cNvSpPr>
            <a:spLocks noChangeArrowheads="1"/>
          </p:cNvSpPr>
          <p:nvPr/>
        </p:nvSpPr>
        <p:spPr bwMode="auto">
          <a:xfrm>
            <a:off x="5800725" y="2701925"/>
            <a:ext cx="31877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из 1,7 МЛН. РАБОТНИКОВ, обследованных в 2016 г. </a:t>
            </a:r>
            <a:r>
              <a:rPr lang="ru-RU" altLang="ru-RU" sz="1500" b="1">
                <a:latin typeface="Arial Narrow" pitchFamily="34" charset="0"/>
              </a:rPr>
              <a:t>369 ТЫС. РАБОТНИКОВ</a:t>
            </a:r>
            <a:r>
              <a:rPr lang="ru-RU" altLang="ru-RU" sz="1500">
                <a:latin typeface="Arial Narrow" pitchFamily="34" charset="0"/>
              </a:rPr>
              <a:t> </a:t>
            </a:r>
            <a:r>
              <a:rPr lang="ru-RU" altLang="ru-RU" sz="1100" i="1">
                <a:latin typeface="Arial Narrow" pitchFamily="34" charset="0"/>
              </a:rPr>
              <a:t>(или каждый четвертый) </a:t>
            </a:r>
            <a:r>
              <a:rPr lang="ru-RU" altLang="ru-RU" sz="1500">
                <a:latin typeface="Arial Narrow" pitchFamily="34" charset="0"/>
              </a:rPr>
              <a:t>были заняты во вредных условиях труда</a:t>
            </a:r>
            <a:endParaRPr lang="kk-KZ" altLang="ru-RU" sz="1500">
              <a:latin typeface="Arial Narrow" pitchFamily="34" charset="0"/>
            </a:endParaRPr>
          </a:p>
        </p:txBody>
      </p:sp>
      <p:sp>
        <p:nvSpPr>
          <p:cNvPr id="23574" name="object 31"/>
          <p:cNvSpPr>
            <a:spLocks/>
          </p:cNvSpPr>
          <p:nvPr/>
        </p:nvSpPr>
        <p:spPr bwMode="auto">
          <a:xfrm>
            <a:off x="4710113" y="2854325"/>
            <a:ext cx="261937" cy="722313"/>
          </a:xfrm>
          <a:custGeom>
            <a:avLst/>
            <a:gdLst>
              <a:gd name="T0" fmla="*/ 94876 w 244475"/>
              <a:gd name="T1" fmla="*/ 1028463 h 615315"/>
              <a:gd name="T2" fmla="*/ 138348 w 244475"/>
              <a:gd name="T3" fmla="*/ 3055800 h 615315"/>
              <a:gd name="T4" fmla="*/ 225313 w 244475"/>
              <a:gd name="T5" fmla="*/ 1888816 h 615315"/>
              <a:gd name="T6" fmla="*/ 387409 w 244475"/>
              <a:gd name="T7" fmla="*/ 1592145 h 615315"/>
              <a:gd name="T8" fmla="*/ 126501 w 244475"/>
              <a:gd name="T9" fmla="*/ 1582301 h 615315"/>
              <a:gd name="T10" fmla="*/ 379397 w 244475"/>
              <a:gd name="T11" fmla="*/ 1888816 h 615315"/>
              <a:gd name="T12" fmla="*/ 256943 w 244475"/>
              <a:gd name="T13" fmla="*/ 3055800 h 615315"/>
              <a:gd name="T14" fmla="*/ 379397 w 244475"/>
              <a:gd name="T15" fmla="*/ 1888816 h 615315"/>
              <a:gd name="T16" fmla="*/ 134406 w 244475"/>
              <a:gd name="T17" fmla="*/ 573584 h 615315"/>
              <a:gd name="T18" fmla="*/ 39000 w 244475"/>
              <a:gd name="T19" fmla="*/ 676301 h 615315"/>
              <a:gd name="T20" fmla="*/ 0 w 244475"/>
              <a:gd name="T21" fmla="*/ 919666 h 615315"/>
              <a:gd name="T22" fmla="*/ 83003 w 244475"/>
              <a:gd name="T23" fmla="*/ 1839399 h 615315"/>
              <a:gd name="T24" fmla="*/ 31626 w 244475"/>
              <a:gd name="T25" fmla="*/ 1760262 h 615315"/>
              <a:gd name="T26" fmla="*/ 39902 w 244475"/>
              <a:gd name="T27" fmla="*/ 815384 h 615315"/>
              <a:gd name="T28" fmla="*/ 94998 w 244475"/>
              <a:gd name="T29" fmla="*/ 673521 h 615315"/>
              <a:gd name="T30" fmla="*/ 431226 w 244475"/>
              <a:gd name="T31" fmla="*/ 652657 h 615315"/>
              <a:gd name="T32" fmla="*/ 347876 w 244475"/>
              <a:gd name="T33" fmla="*/ 573584 h 615315"/>
              <a:gd name="T34" fmla="*/ 347876 w 244475"/>
              <a:gd name="T35" fmla="*/ 652657 h 615315"/>
              <a:gd name="T36" fmla="*/ 424971 w 244475"/>
              <a:gd name="T37" fmla="*/ 737960 h 615315"/>
              <a:gd name="T38" fmla="*/ 454624 w 244475"/>
              <a:gd name="T39" fmla="*/ 919666 h 615315"/>
              <a:gd name="T40" fmla="*/ 403223 w 244475"/>
              <a:gd name="T41" fmla="*/ 1760262 h 615315"/>
              <a:gd name="T42" fmla="*/ 486253 w 244475"/>
              <a:gd name="T43" fmla="*/ 1839399 h 615315"/>
              <a:gd name="T44" fmla="*/ 476306 w 244475"/>
              <a:gd name="T45" fmla="*/ 794668 h 615315"/>
              <a:gd name="T46" fmla="*/ 431226 w 244475"/>
              <a:gd name="T47" fmla="*/ 652657 h 615315"/>
              <a:gd name="T48" fmla="*/ 359751 w 244475"/>
              <a:gd name="T49" fmla="*/ 1028463 h 615315"/>
              <a:gd name="T50" fmla="*/ 387409 w 244475"/>
              <a:gd name="T51" fmla="*/ 1582301 h 615315"/>
              <a:gd name="T52" fmla="*/ 264847 w 244475"/>
              <a:gd name="T53" fmla="*/ 652657 h 615315"/>
              <a:gd name="T54" fmla="*/ 217622 w 244475"/>
              <a:gd name="T55" fmla="*/ 673521 h 615315"/>
              <a:gd name="T56" fmla="*/ 229282 w 244475"/>
              <a:gd name="T57" fmla="*/ 702137 h 615315"/>
              <a:gd name="T58" fmla="*/ 241131 w 244475"/>
              <a:gd name="T59" fmla="*/ 1542730 h 615315"/>
              <a:gd name="T60" fmla="*/ 253002 w 244475"/>
              <a:gd name="T61" fmla="*/ 702137 h 615315"/>
              <a:gd name="T62" fmla="*/ 264640 w 244475"/>
              <a:gd name="T63" fmla="*/ 673521 h 615315"/>
              <a:gd name="T64" fmla="*/ 241131 w 244475"/>
              <a:gd name="T65" fmla="*/ 0 h 615315"/>
              <a:gd name="T66" fmla="*/ 179879 w 244475"/>
              <a:gd name="T67" fmla="*/ 76625 h 615315"/>
              <a:gd name="T68" fmla="*/ 154187 w 244475"/>
              <a:gd name="T69" fmla="*/ 257097 h 615315"/>
              <a:gd name="T70" fmla="*/ 179879 w 244475"/>
              <a:gd name="T71" fmla="*/ 437606 h 615315"/>
              <a:gd name="T72" fmla="*/ 241131 w 244475"/>
              <a:gd name="T73" fmla="*/ 514265 h 615315"/>
              <a:gd name="T74" fmla="*/ 302405 w 244475"/>
              <a:gd name="T75" fmla="*/ 437606 h 615315"/>
              <a:gd name="T76" fmla="*/ 328101 w 244475"/>
              <a:gd name="T77" fmla="*/ 257097 h 615315"/>
              <a:gd name="T78" fmla="*/ 302405 w 244475"/>
              <a:gd name="T79" fmla="*/ 76625 h 615315"/>
              <a:gd name="T80" fmla="*/ 241131 w 244475"/>
              <a:gd name="T81" fmla="*/ 0 h 6153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4475"/>
              <a:gd name="T124" fmla="*/ 0 h 615315"/>
              <a:gd name="T125" fmla="*/ 244475 w 244475"/>
              <a:gd name="T126" fmla="*/ 615315 h 6153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4475" h="615315">
                <a:moveTo>
                  <a:pt x="63601" y="206971"/>
                </a:moveTo>
                <a:lnTo>
                  <a:pt x="47701" y="206971"/>
                </a:lnTo>
                <a:lnTo>
                  <a:pt x="47701" y="318427"/>
                </a:lnTo>
                <a:lnTo>
                  <a:pt x="69557" y="614959"/>
                </a:lnTo>
                <a:lnTo>
                  <a:pt x="113283" y="614959"/>
                </a:lnTo>
                <a:lnTo>
                  <a:pt x="113283" y="380111"/>
                </a:lnTo>
                <a:lnTo>
                  <a:pt x="190751" y="380111"/>
                </a:lnTo>
                <a:lnTo>
                  <a:pt x="194779" y="320408"/>
                </a:lnTo>
                <a:lnTo>
                  <a:pt x="194779" y="318427"/>
                </a:lnTo>
                <a:lnTo>
                  <a:pt x="63601" y="318427"/>
                </a:lnTo>
                <a:lnTo>
                  <a:pt x="63601" y="206971"/>
                </a:lnTo>
                <a:close/>
              </a:path>
              <a:path w="244475" h="615315">
                <a:moveTo>
                  <a:pt x="190751" y="380111"/>
                </a:moveTo>
                <a:lnTo>
                  <a:pt x="129184" y="380111"/>
                </a:lnTo>
                <a:lnTo>
                  <a:pt x="129184" y="614959"/>
                </a:lnTo>
                <a:lnTo>
                  <a:pt x="174904" y="614959"/>
                </a:lnTo>
                <a:lnTo>
                  <a:pt x="190751" y="380111"/>
                </a:lnTo>
                <a:close/>
              </a:path>
              <a:path w="244475" h="615315">
                <a:moveTo>
                  <a:pt x="174904" y="115430"/>
                </a:moveTo>
                <a:lnTo>
                  <a:pt x="67576" y="115430"/>
                </a:lnTo>
                <a:lnTo>
                  <a:pt x="41083" y="120995"/>
                </a:lnTo>
                <a:lnTo>
                  <a:pt x="19608" y="136101"/>
                </a:lnTo>
                <a:lnTo>
                  <a:pt x="5247" y="158244"/>
                </a:lnTo>
                <a:lnTo>
                  <a:pt x="0" y="185077"/>
                </a:lnTo>
                <a:lnTo>
                  <a:pt x="0" y="370166"/>
                </a:lnTo>
                <a:lnTo>
                  <a:pt x="41732" y="370166"/>
                </a:lnTo>
                <a:lnTo>
                  <a:pt x="41732" y="354241"/>
                </a:lnTo>
                <a:lnTo>
                  <a:pt x="15900" y="354241"/>
                </a:lnTo>
                <a:lnTo>
                  <a:pt x="15900" y="185077"/>
                </a:lnTo>
                <a:lnTo>
                  <a:pt x="20061" y="164090"/>
                </a:lnTo>
                <a:lnTo>
                  <a:pt x="31303" y="147018"/>
                </a:lnTo>
                <a:lnTo>
                  <a:pt x="47763" y="135542"/>
                </a:lnTo>
                <a:lnTo>
                  <a:pt x="67576" y="131343"/>
                </a:lnTo>
                <a:lnTo>
                  <a:pt x="216809" y="131343"/>
                </a:lnTo>
                <a:lnTo>
                  <a:pt x="203385" y="121554"/>
                </a:lnTo>
                <a:lnTo>
                  <a:pt x="174904" y="115430"/>
                </a:lnTo>
                <a:close/>
              </a:path>
              <a:path w="244475" h="615315">
                <a:moveTo>
                  <a:pt x="216809" y="131343"/>
                </a:moveTo>
                <a:lnTo>
                  <a:pt x="174904" y="131343"/>
                </a:lnTo>
                <a:lnTo>
                  <a:pt x="196706" y="136101"/>
                </a:lnTo>
                <a:lnTo>
                  <a:pt x="213664" y="148509"/>
                </a:lnTo>
                <a:lnTo>
                  <a:pt x="224660" y="165767"/>
                </a:lnTo>
                <a:lnTo>
                  <a:pt x="228574" y="185077"/>
                </a:lnTo>
                <a:lnTo>
                  <a:pt x="228574" y="354241"/>
                </a:lnTo>
                <a:lnTo>
                  <a:pt x="202730" y="354241"/>
                </a:lnTo>
                <a:lnTo>
                  <a:pt x="202730" y="370166"/>
                </a:lnTo>
                <a:lnTo>
                  <a:pt x="244474" y="370166"/>
                </a:lnTo>
                <a:lnTo>
                  <a:pt x="244474" y="185077"/>
                </a:lnTo>
                <a:lnTo>
                  <a:pt x="239474" y="159921"/>
                </a:lnTo>
                <a:lnTo>
                  <a:pt x="225344" y="137566"/>
                </a:lnTo>
                <a:lnTo>
                  <a:pt x="216809" y="131343"/>
                </a:lnTo>
                <a:close/>
              </a:path>
              <a:path w="244475" h="615315">
                <a:moveTo>
                  <a:pt x="194779" y="206971"/>
                </a:moveTo>
                <a:lnTo>
                  <a:pt x="180873" y="206971"/>
                </a:lnTo>
                <a:lnTo>
                  <a:pt x="178879" y="318427"/>
                </a:lnTo>
                <a:lnTo>
                  <a:pt x="194779" y="318427"/>
                </a:lnTo>
                <a:lnTo>
                  <a:pt x="194779" y="206971"/>
                </a:lnTo>
                <a:close/>
              </a:path>
              <a:path w="244475" h="615315">
                <a:moveTo>
                  <a:pt x="133159" y="131343"/>
                </a:moveTo>
                <a:lnTo>
                  <a:pt x="109308" y="131343"/>
                </a:lnTo>
                <a:lnTo>
                  <a:pt x="109414" y="135542"/>
                </a:lnTo>
                <a:lnTo>
                  <a:pt x="111302" y="139306"/>
                </a:lnTo>
                <a:lnTo>
                  <a:pt x="115277" y="141300"/>
                </a:lnTo>
                <a:lnTo>
                  <a:pt x="105333" y="290563"/>
                </a:lnTo>
                <a:lnTo>
                  <a:pt x="121234" y="310464"/>
                </a:lnTo>
                <a:lnTo>
                  <a:pt x="137134" y="290563"/>
                </a:lnTo>
                <a:lnTo>
                  <a:pt x="127203" y="141300"/>
                </a:lnTo>
                <a:lnTo>
                  <a:pt x="131178" y="139306"/>
                </a:lnTo>
                <a:lnTo>
                  <a:pt x="133054" y="135542"/>
                </a:lnTo>
                <a:lnTo>
                  <a:pt x="133159" y="131343"/>
                </a:lnTo>
                <a:close/>
              </a:path>
              <a:path w="244475" h="615315">
                <a:moveTo>
                  <a:pt x="121234" y="0"/>
                </a:moveTo>
                <a:lnTo>
                  <a:pt x="104347" y="4165"/>
                </a:lnTo>
                <a:lnTo>
                  <a:pt x="90438" y="15420"/>
                </a:lnTo>
                <a:lnTo>
                  <a:pt x="80998" y="31900"/>
                </a:lnTo>
                <a:lnTo>
                  <a:pt x="77520" y="51739"/>
                </a:lnTo>
                <a:lnTo>
                  <a:pt x="80998" y="71581"/>
                </a:lnTo>
                <a:lnTo>
                  <a:pt x="90438" y="88064"/>
                </a:lnTo>
                <a:lnTo>
                  <a:pt x="104347" y="99324"/>
                </a:lnTo>
                <a:lnTo>
                  <a:pt x="121234" y="103492"/>
                </a:lnTo>
                <a:lnTo>
                  <a:pt x="138128" y="99324"/>
                </a:lnTo>
                <a:lnTo>
                  <a:pt x="152041" y="88064"/>
                </a:lnTo>
                <a:lnTo>
                  <a:pt x="161482" y="71581"/>
                </a:lnTo>
                <a:lnTo>
                  <a:pt x="164960" y="51739"/>
                </a:lnTo>
                <a:lnTo>
                  <a:pt x="161482" y="31900"/>
                </a:lnTo>
                <a:lnTo>
                  <a:pt x="152041" y="15420"/>
                </a:lnTo>
                <a:lnTo>
                  <a:pt x="138128" y="4165"/>
                </a:lnTo>
                <a:lnTo>
                  <a:pt x="121234" y="0"/>
                </a:lnTo>
                <a:close/>
              </a:path>
            </a:pathLst>
          </a:custGeom>
          <a:solidFill>
            <a:srgbClr val="3B67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5" name="object 31"/>
          <p:cNvSpPr>
            <a:spLocks/>
          </p:cNvSpPr>
          <p:nvPr/>
        </p:nvSpPr>
        <p:spPr bwMode="auto">
          <a:xfrm>
            <a:off x="5281613" y="2838450"/>
            <a:ext cx="261937" cy="722313"/>
          </a:xfrm>
          <a:custGeom>
            <a:avLst/>
            <a:gdLst>
              <a:gd name="T0" fmla="*/ 94876 w 244475"/>
              <a:gd name="T1" fmla="*/ 1028463 h 615315"/>
              <a:gd name="T2" fmla="*/ 138348 w 244475"/>
              <a:gd name="T3" fmla="*/ 3055800 h 615315"/>
              <a:gd name="T4" fmla="*/ 225313 w 244475"/>
              <a:gd name="T5" fmla="*/ 1888816 h 615315"/>
              <a:gd name="T6" fmla="*/ 387409 w 244475"/>
              <a:gd name="T7" fmla="*/ 1592145 h 615315"/>
              <a:gd name="T8" fmla="*/ 126501 w 244475"/>
              <a:gd name="T9" fmla="*/ 1582301 h 615315"/>
              <a:gd name="T10" fmla="*/ 379397 w 244475"/>
              <a:gd name="T11" fmla="*/ 1888816 h 615315"/>
              <a:gd name="T12" fmla="*/ 256943 w 244475"/>
              <a:gd name="T13" fmla="*/ 3055800 h 615315"/>
              <a:gd name="T14" fmla="*/ 379397 w 244475"/>
              <a:gd name="T15" fmla="*/ 1888816 h 615315"/>
              <a:gd name="T16" fmla="*/ 134406 w 244475"/>
              <a:gd name="T17" fmla="*/ 573584 h 615315"/>
              <a:gd name="T18" fmla="*/ 39000 w 244475"/>
              <a:gd name="T19" fmla="*/ 676301 h 615315"/>
              <a:gd name="T20" fmla="*/ 0 w 244475"/>
              <a:gd name="T21" fmla="*/ 919666 h 615315"/>
              <a:gd name="T22" fmla="*/ 83003 w 244475"/>
              <a:gd name="T23" fmla="*/ 1839399 h 615315"/>
              <a:gd name="T24" fmla="*/ 31626 w 244475"/>
              <a:gd name="T25" fmla="*/ 1760262 h 615315"/>
              <a:gd name="T26" fmla="*/ 39902 w 244475"/>
              <a:gd name="T27" fmla="*/ 815384 h 615315"/>
              <a:gd name="T28" fmla="*/ 94998 w 244475"/>
              <a:gd name="T29" fmla="*/ 673521 h 615315"/>
              <a:gd name="T30" fmla="*/ 431226 w 244475"/>
              <a:gd name="T31" fmla="*/ 652657 h 615315"/>
              <a:gd name="T32" fmla="*/ 347876 w 244475"/>
              <a:gd name="T33" fmla="*/ 573584 h 615315"/>
              <a:gd name="T34" fmla="*/ 347876 w 244475"/>
              <a:gd name="T35" fmla="*/ 652657 h 615315"/>
              <a:gd name="T36" fmla="*/ 424971 w 244475"/>
              <a:gd name="T37" fmla="*/ 737960 h 615315"/>
              <a:gd name="T38" fmla="*/ 454624 w 244475"/>
              <a:gd name="T39" fmla="*/ 919666 h 615315"/>
              <a:gd name="T40" fmla="*/ 403223 w 244475"/>
              <a:gd name="T41" fmla="*/ 1760262 h 615315"/>
              <a:gd name="T42" fmla="*/ 486253 w 244475"/>
              <a:gd name="T43" fmla="*/ 1839399 h 615315"/>
              <a:gd name="T44" fmla="*/ 476306 w 244475"/>
              <a:gd name="T45" fmla="*/ 794668 h 615315"/>
              <a:gd name="T46" fmla="*/ 431226 w 244475"/>
              <a:gd name="T47" fmla="*/ 652657 h 615315"/>
              <a:gd name="T48" fmla="*/ 359751 w 244475"/>
              <a:gd name="T49" fmla="*/ 1028463 h 615315"/>
              <a:gd name="T50" fmla="*/ 387409 w 244475"/>
              <a:gd name="T51" fmla="*/ 1582301 h 615315"/>
              <a:gd name="T52" fmla="*/ 264847 w 244475"/>
              <a:gd name="T53" fmla="*/ 652657 h 615315"/>
              <a:gd name="T54" fmla="*/ 217622 w 244475"/>
              <a:gd name="T55" fmla="*/ 673521 h 615315"/>
              <a:gd name="T56" fmla="*/ 229282 w 244475"/>
              <a:gd name="T57" fmla="*/ 702137 h 615315"/>
              <a:gd name="T58" fmla="*/ 241131 w 244475"/>
              <a:gd name="T59" fmla="*/ 1542730 h 615315"/>
              <a:gd name="T60" fmla="*/ 253002 w 244475"/>
              <a:gd name="T61" fmla="*/ 702137 h 615315"/>
              <a:gd name="T62" fmla="*/ 264640 w 244475"/>
              <a:gd name="T63" fmla="*/ 673521 h 615315"/>
              <a:gd name="T64" fmla="*/ 241131 w 244475"/>
              <a:gd name="T65" fmla="*/ 0 h 615315"/>
              <a:gd name="T66" fmla="*/ 179879 w 244475"/>
              <a:gd name="T67" fmla="*/ 76625 h 615315"/>
              <a:gd name="T68" fmla="*/ 154187 w 244475"/>
              <a:gd name="T69" fmla="*/ 257097 h 615315"/>
              <a:gd name="T70" fmla="*/ 179879 w 244475"/>
              <a:gd name="T71" fmla="*/ 437606 h 615315"/>
              <a:gd name="T72" fmla="*/ 241131 w 244475"/>
              <a:gd name="T73" fmla="*/ 514265 h 615315"/>
              <a:gd name="T74" fmla="*/ 302405 w 244475"/>
              <a:gd name="T75" fmla="*/ 437606 h 615315"/>
              <a:gd name="T76" fmla="*/ 328101 w 244475"/>
              <a:gd name="T77" fmla="*/ 257097 h 615315"/>
              <a:gd name="T78" fmla="*/ 302405 w 244475"/>
              <a:gd name="T79" fmla="*/ 76625 h 615315"/>
              <a:gd name="T80" fmla="*/ 241131 w 244475"/>
              <a:gd name="T81" fmla="*/ 0 h 6153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4475"/>
              <a:gd name="T124" fmla="*/ 0 h 615315"/>
              <a:gd name="T125" fmla="*/ 244475 w 244475"/>
              <a:gd name="T126" fmla="*/ 615315 h 6153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4475" h="615315">
                <a:moveTo>
                  <a:pt x="63601" y="206971"/>
                </a:moveTo>
                <a:lnTo>
                  <a:pt x="47701" y="206971"/>
                </a:lnTo>
                <a:lnTo>
                  <a:pt x="47701" y="318427"/>
                </a:lnTo>
                <a:lnTo>
                  <a:pt x="69557" y="614959"/>
                </a:lnTo>
                <a:lnTo>
                  <a:pt x="113283" y="614959"/>
                </a:lnTo>
                <a:lnTo>
                  <a:pt x="113283" y="380111"/>
                </a:lnTo>
                <a:lnTo>
                  <a:pt x="190751" y="380111"/>
                </a:lnTo>
                <a:lnTo>
                  <a:pt x="194779" y="320408"/>
                </a:lnTo>
                <a:lnTo>
                  <a:pt x="194779" y="318427"/>
                </a:lnTo>
                <a:lnTo>
                  <a:pt x="63601" y="318427"/>
                </a:lnTo>
                <a:lnTo>
                  <a:pt x="63601" y="206971"/>
                </a:lnTo>
                <a:close/>
              </a:path>
              <a:path w="244475" h="615315">
                <a:moveTo>
                  <a:pt x="190751" y="380111"/>
                </a:moveTo>
                <a:lnTo>
                  <a:pt x="129184" y="380111"/>
                </a:lnTo>
                <a:lnTo>
                  <a:pt x="129184" y="614959"/>
                </a:lnTo>
                <a:lnTo>
                  <a:pt x="174904" y="614959"/>
                </a:lnTo>
                <a:lnTo>
                  <a:pt x="190751" y="380111"/>
                </a:lnTo>
                <a:close/>
              </a:path>
              <a:path w="244475" h="615315">
                <a:moveTo>
                  <a:pt x="174904" y="115430"/>
                </a:moveTo>
                <a:lnTo>
                  <a:pt x="67576" y="115430"/>
                </a:lnTo>
                <a:lnTo>
                  <a:pt x="41083" y="120995"/>
                </a:lnTo>
                <a:lnTo>
                  <a:pt x="19608" y="136101"/>
                </a:lnTo>
                <a:lnTo>
                  <a:pt x="5247" y="158244"/>
                </a:lnTo>
                <a:lnTo>
                  <a:pt x="0" y="185077"/>
                </a:lnTo>
                <a:lnTo>
                  <a:pt x="0" y="370166"/>
                </a:lnTo>
                <a:lnTo>
                  <a:pt x="41732" y="370166"/>
                </a:lnTo>
                <a:lnTo>
                  <a:pt x="41732" y="354241"/>
                </a:lnTo>
                <a:lnTo>
                  <a:pt x="15900" y="354241"/>
                </a:lnTo>
                <a:lnTo>
                  <a:pt x="15900" y="185077"/>
                </a:lnTo>
                <a:lnTo>
                  <a:pt x="20061" y="164090"/>
                </a:lnTo>
                <a:lnTo>
                  <a:pt x="31303" y="147018"/>
                </a:lnTo>
                <a:lnTo>
                  <a:pt x="47763" y="135542"/>
                </a:lnTo>
                <a:lnTo>
                  <a:pt x="67576" y="131343"/>
                </a:lnTo>
                <a:lnTo>
                  <a:pt x="216809" y="131343"/>
                </a:lnTo>
                <a:lnTo>
                  <a:pt x="203385" y="121554"/>
                </a:lnTo>
                <a:lnTo>
                  <a:pt x="174904" y="115430"/>
                </a:lnTo>
                <a:close/>
              </a:path>
              <a:path w="244475" h="615315">
                <a:moveTo>
                  <a:pt x="216809" y="131343"/>
                </a:moveTo>
                <a:lnTo>
                  <a:pt x="174904" y="131343"/>
                </a:lnTo>
                <a:lnTo>
                  <a:pt x="196706" y="136101"/>
                </a:lnTo>
                <a:lnTo>
                  <a:pt x="213664" y="148509"/>
                </a:lnTo>
                <a:lnTo>
                  <a:pt x="224660" y="165767"/>
                </a:lnTo>
                <a:lnTo>
                  <a:pt x="228574" y="185077"/>
                </a:lnTo>
                <a:lnTo>
                  <a:pt x="228574" y="354241"/>
                </a:lnTo>
                <a:lnTo>
                  <a:pt x="202730" y="354241"/>
                </a:lnTo>
                <a:lnTo>
                  <a:pt x="202730" y="370166"/>
                </a:lnTo>
                <a:lnTo>
                  <a:pt x="244474" y="370166"/>
                </a:lnTo>
                <a:lnTo>
                  <a:pt x="244474" y="185077"/>
                </a:lnTo>
                <a:lnTo>
                  <a:pt x="239474" y="159921"/>
                </a:lnTo>
                <a:lnTo>
                  <a:pt x="225344" y="137566"/>
                </a:lnTo>
                <a:lnTo>
                  <a:pt x="216809" y="131343"/>
                </a:lnTo>
                <a:close/>
              </a:path>
              <a:path w="244475" h="615315">
                <a:moveTo>
                  <a:pt x="194779" y="206971"/>
                </a:moveTo>
                <a:lnTo>
                  <a:pt x="180873" y="206971"/>
                </a:lnTo>
                <a:lnTo>
                  <a:pt x="178879" y="318427"/>
                </a:lnTo>
                <a:lnTo>
                  <a:pt x="194779" y="318427"/>
                </a:lnTo>
                <a:lnTo>
                  <a:pt x="194779" y="206971"/>
                </a:lnTo>
                <a:close/>
              </a:path>
              <a:path w="244475" h="615315">
                <a:moveTo>
                  <a:pt x="133159" y="131343"/>
                </a:moveTo>
                <a:lnTo>
                  <a:pt x="109308" y="131343"/>
                </a:lnTo>
                <a:lnTo>
                  <a:pt x="109414" y="135542"/>
                </a:lnTo>
                <a:lnTo>
                  <a:pt x="111302" y="139306"/>
                </a:lnTo>
                <a:lnTo>
                  <a:pt x="115277" y="141300"/>
                </a:lnTo>
                <a:lnTo>
                  <a:pt x="105333" y="290563"/>
                </a:lnTo>
                <a:lnTo>
                  <a:pt x="121234" y="310464"/>
                </a:lnTo>
                <a:lnTo>
                  <a:pt x="137134" y="290563"/>
                </a:lnTo>
                <a:lnTo>
                  <a:pt x="127203" y="141300"/>
                </a:lnTo>
                <a:lnTo>
                  <a:pt x="131178" y="139306"/>
                </a:lnTo>
                <a:lnTo>
                  <a:pt x="133054" y="135542"/>
                </a:lnTo>
                <a:lnTo>
                  <a:pt x="133159" y="131343"/>
                </a:lnTo>
                <a:close/>
              </a:path>
              <a:path w="244475" h="615315">
                <a:moveTo>
                  <a:pt x="121234" y="0"/>
                </a:moveTo>
                <a:lnTo>
                  <a:pt x="104347" y="4165"/>
                </a:lnTo>
                <a:lnTo>
                  <a:pt x="90438" y="15420"/>
                </a:lnTo>
                <a:lnTo>
                  <a:pt x="80998" y="31900"/>
                </a:lnTo>
                <a:lnTo>
                  <a:pt x="77520" y="51739"/>
                </a:lnTo>
                <a:lnTo>
                  <a:pt x="80998" y="71581"/>
                </a:lnTo>
                <a:lnTo>
                  <a:pt x="90438" y="88064"/>
                </a:lnTo>
                <a:lnTo>
                  <a:pt x="104347" y="99324"/>
                </a:lnTo>
                <a:lnTo>
                  <a:pt x="121234" y="103492"/>
                </a:lnTo>
                <a:lnTo>
                  <a:pt x="138128" y="99324"/>
                </a:lnTo>
                <a:lnTo>
                  <a:pt x="152041" y="88064"/>
                </a:lnTo>
                <a:lnTo>
                  <a:pt x="161482" y="71581"/>
                </a:lnTo>
                <a:lnTo>
                  <a:pt x="164960" y="51739"/>
                </a:lnTo>
                <a:lnTo>
                  <a:pt x="161482" y="31900"/>
                </a:lnTo>
                <a:lnTo>
                  <a:pt x="152041" y="15420"/>
                </a:lnTo>
                <a:lnTo>
                  <a:pt x="138128" y="4165"/>
                </a:lnTo>
                <a:lnTo>
                  <a:pt x="121234" y="0"/>
                </a:lnTo>
                <a:close/>
              </a:path>
            </a:pathLst>
          </a:custGeom>
          <a:solidFill>
            <a:srgbClr val="3B67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537075" y="3706813"/>
            <a:ext cx="437832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  Мониторинг производственного травматизма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7475" y="0"/>
            <a:ext cx="709613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  <p:sp>
        <p:nvSpPr>
          <p:cNvPr id="23580" name="TextBox 5"/>
          <p:cNvSpPr txBox="1">
            <a:spLocks noChangeArrowheads="1"/>
          </p:cNvSpPr>
          <p:nvPr/>
        </p:nvSpPr>
        <p:spPr bwMode="auto">
          <a:xfrm>
            <a:off x="4684713" y="3716338"/>
            <a:ext cx="23018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МЕРЫ:</a:t>
            </a:r>
          </a:p>
        </p:txBody>
      </p:sp>
      <p:sp>
        <p:nvSpPr>
          <p:cNvPr id="23581" name="Прямоугольник 13"/>
          <p:cNvSpPr>
            <a:spLocks noChangeArrowheads="1"/>
          </p:cNvSpPr>
          <p:nvPr/>
        </p:nvSpPr>
        <p:spPr bwMode="auto">
          <a:xfrm>
            <a:off x="4637088" y="4019550"/>
            <a:ext cx="43275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Осуществляется совершенствование системы управления профессиональными рисками на предприятиях;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В рамках созданной рабочей группы до конца т.г. будут выработаны предложения предусматривающие усиление требований к проведению аттестации по условиям труда;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В ближайшие три году будут пересмотрены отраслевые нормативы для работников занятых во вредных условиях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120900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BEYSEN~1\AppData\Local\Temp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995363"/>
            <a:ext cx="1673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22238" y="981075"/>
            <a:ext cx="8913812" cy="5614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9" name="TextBox 281"/>
          <p:cNvSpPr txBox="1">
            <a:spLocks noChangeArrowheads="1"/>
          </p:cNvSpPr>
          <p:nvPr/>
        </p:nvSpPr>
        <p:spPr bwMode="auto">
          <a:xfrm>
            <a:off x="533400" y="2082800"/>
            <a:ext cx="4021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ЛИБЕРАЛИЗАЦИЯ ТРУДОВЫХ ОТНОШЕНИЙ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Narrow" pitchFamily="34" charset="0"/>
              </a:rPr>
              <a:t>НОВЫЙ ТРУДОВОЙ КОДЕКС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098675"/>
            <a:ext cx="4438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206500"/>
            <a:ext cx="13493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Прямоугольник 300"/>
          <p:cNvSpPr>
            <a:spLocks noChangeArrowheads="1"/>
          </p:cNvSpPr>
          <p:nvPr/>
        </p:nvSpPr>
        <p:spPr bwMode="auto">
          <a:xfrm>
            <a:off x="5632450" y="3130550"/>
            <a:ext cx="1944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Narrow" pitchFamily="34" charset="0"/>
              </a:rPr>
              <a:t>ЭФФЕКТИВНОСТЬ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Narrow" pitchFamily="34" charset="0"/>
              </a:rPr>
              <a:t> РЫНКА ТРУДА</a:t>
            </a:r>
          </a:p>
        </p:txBody>
      </p:sp>
      <p:sp>
        <p:nvSpPr>
          <p:cNvPr id="303" name="Прямоугольник 302"/>
          <p:cNvSpPr/>
          <p:nvPr/>
        </p:nvSpPr>
        <p:spPr>
          <a:xfrm>
            <a:off x="5746750" y="3811588"/>
            <a:ext cx="1728788" cy="892175"/>
          </a:xfrm>
          <a:prstGeom prst="rect">
            <a:avLst/>
          </a:prstGeom>
          <a:solidFill>
            <a:srgbClr val="0070C0">
              <a:alpha val="83137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20</a:t>
            </a:r>
            <a:r>
              <a:rPr lang="ru-RU" sz="2400" b="1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место</a:t>
            </a:r>
          </a:p>
        </p:txBody>
      </p:sp>
      <p:sp>
        <p:nvSpPr>
          <p:cNvPr id="6154" name="Прямоугольник 20"/>
          <p:cNvSpPr>
            <a:spLocks noChangeArrowheads="1"/>
          </p:cNvSpPr>
          <p:nvPr/>
        </p:nvSpPr>
        <p:spPr bwMode="auto">
          <a:xfrm>
            <a:off x="4748213" y="5568950"/>
            <a:ext cx="16414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Издержки,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связанные с увольнением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32313" y="981075"/>
            <a:ext cx="0" cy="56149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4830763"/>
            <a:ext cx="647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Прямоугольник 22"/>
          <p:cNvSpPr>
            <a:spLocks noChangeArrowheads="1"/>
          </p:cNvSpPr>
          <p:nvPr/>
        </p:nvSpPr>
        <p:spPr bwMode="auto">
          <a:xfrm>
            <a:off x="5957888" y="5568950"/>
            <a:ext cx="13128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Практика найма и увольнения</a:t>
            </a:r>
          </a:p>
        </p:txBody>
      </p:sp>
      <p:pic>
        <p:nvPicPr>
          <p:cNvPr id="615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954588"/>
            <a:ext cx="790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Прямоугольник 25"/>
          <p:cNvSpPr>
            <a:spLocks noChangeArrowheads="1"/>
          </p:cNvSpPr>
          <p:nvPr/>
        </p:nvSpPr>
        <p:spPr bwMode="auto">
          <a:xfrm>
            <a:off x="7072313" y="5568950"/>
            <a:ext cx="14970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Гибкость при установлении заработных плат</a:t>
            </a:r>
          </a:p>
        </p:txBody>
      </p:sp>
      <p:pic>
        <p:nvPicPr>
          <p:cNvPr id="6160" name="Picture 2" descr="E:\70656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033963"/>
            <a:ext cx="590550" cy="511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Прямоугольник 1"/>
          <p:cNvSpPr>
            <a:spLocks noChangeArrowheads="1"/>
          </p:cNvSpPr>
          <p:nvPr/>
        </p:nvSpPr>
        <p:spPr bwMode="auto">
          <a:xfrm>
            <a:off x="122238" y="3690938"/>
            <a:ext cx="44100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ПРАВОВОЕ РЕГУЛИРОВАНИЕ трудовых отношений, НАПРАВЛЕННОЕ на ЗАЩИТУ ПРАВ и ИНТЕРЕСОВ СТОРОН трудовых отношений, </a:t>
            </a:r>
            <a:r>
              <a:rPr lang="ru-RU" altLang="ru-RU" sz="1500" b="1">
                <a:latin typeface="Arial Narrow" pitchFamily="34" charset="0"/>
              </a:rPr>
              <a:t>УСТАНОВЛЕНИЕ МИНИМАЛЬНЫХ ГАРАНТИЙ </a:t>
            </a:r>
            <a:r>
              <a:rPr lang="ru-RU" altLang="ru-RU" sz="1500">
                <a:latin typeface="Arial Narrow" pitchFamily="34" charset="0"/>
              </a:rPr>
              <a:t>прав и свобод в сфере труда.</a:t>
            </a:r>
            <a:endParaRPr lang="kk-KZ" altLang="ru-RU" sz="1500">
              <a:latin typeface="Arial Narrow" pitchFamily="34" charset="0"/>
            </a:endParaRPr>
          </a:p>
        </p:txBody>
      </p:sp>
      <p:sp>
        <p:nvSpPr>
          <p:cNvPr id="6162" name="Прямоугольник 32"/>
          <p:cNvSpPr>
            <a:spLocks noChangeArrowheads="1"/>
          </p:cNvSpPr>
          <p:nvPr/>
        </p:nvSpPr>
        <p:spPr bwMode="auto">
          <a:xfrm>
            <a:off x="122238" y="3230563"/>
            <a:ext cx="2433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Impact" pitchFamily="34" charset="0"/>
              </a:rPr>
              <a:t>ЦЕЛИ:</a:t>
            </a:r>
          </a:p>
        </p:txBody>
      </p:sp>
      <p:sp>
        <p:nvSpPr>
          <p:cNvPr id="6163" name="Прямоугольник 33"/>
          <p:cNvSpPr>
            <a:spLocks noChangeArrowheads="1"/>
          </p:cNvSpPr>
          <p:nvPr/>
        </p:nvSpPr>
        <p:spPr bwMode="auto">
          <a:xfrm>
            <a:off x="120650" y="5373688"/>
            <a:ext cx="4424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СОЗДАНИЕ необходимых ПРАВОВЫХ УСЛОВИЙ, направленных на достижение </a:t>
            </a:r>
            <a:r>
              <a:rPr lang="ru-RU" altLang="ru-RU" sz="1500" b="1">
                <a:latin typeface="Arial Narrow" pitchFamily="34" charset="0"/>
              </a:rPr>
              <a:t>БАЛАНСА ИНТЕРЕСОВ СТОРОН </a:t>
            </a:r>
            <a:r>
              <a:rPr lang="ru-RU" altLang="ru-RU" sz="1500">
                <a:latin typeface="Arial Narrow" pitchFamily="34" charset="0"/>
              </a:rPr>
              <a:t>ТРУДОВЫХ ОТНОШЕНИЙ, социальной стабильности, общественного согласия</a:t>
            </a:r>
            <a:endParaRPr lang="kk-KZ" altLang="ru-RU" sz="1500">
              <a:latin typeface="Arial Narrow" pitchFamily="34" charset="0"/>
            </a:endParaRPr>
          </a:p>
        </p:txBody>
      </p:sp>
      <p:sp>
        <p:nvSpPr>
          <p:cNvPr id="6164" name="Прямоугольник 34"/>
          <p:cNvSpPr>
            <a:spLocks noChangeArrowheads="1"/>
          </p:cNvSpPr>
          <p:nvPr/>
        </p:nvSpPr>
        <p:spPr bwMode="auto">
          <a:xfrm>
            <a:off x="120650" y="4902200"/>
            <a:ext cx="243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Impact" pitchFamily="34" charset="0"/>
              </a:rPr>
              <a:t>ЗАДАЧИ: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Регулирование трудовых отношений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7475" y="0"/>
            <a:ext cx="4921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38846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22238" y="765175"/>
            <a:ext cx="8842375" cy="59547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Прямоугольник 31"/>
          <p:cNvSpPr>
            <a:spLocks noChangeArrowheads="1"/>
          </p:cNvSpPr>
          <p:nvPr/>
        </p:nvSpPr>
        <p:spPr bwMode="auto">
          <a:xfrm>
            <a:off x="250825" y="819150"/>
            <a:ext cx="4240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Impact" pitchFamily="34" charset="0"/>
              </a:rPr>
              <a:t>КАРТА ТРУДОВЫХ РИСКОВ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Мониторинг социальной напряженности в предприятиях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7475" y="0"/>
            <a:ext cx="4921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97575" y="2044700"/>
            <a:ext cx="2643188" cy="1752600"/>
          </a:xfrm>
          <a:prstGeom prst="rect">
            <a:avLst/>
          </a:prstGeom>
          <a:solidFill>
            <a:srgbClr val="0070C0">
              <a:alpha val="83137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МОНИТОРИНГОМ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ОХВАТЫВАЕТСЯ СВЫШЕ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250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ПРЕДПРИЯТИЙ</a:t>
            </a:r>
          </a:p>
        </p:txBody>
      </p:sp>
      <p:sp>
        <p:nvSpPr>
          <p:cNvPr id="8200" name="Прямоугольник 41"/>
          <p:cNvSpPr>
            <a:spLocks noChangeArrowheads="1"/>
          </p:cNvSpPr>
          <p:nvPr/>
        </p:nvSpPr>
        <p:spPr bwMode="auto">
          <a:xfrm>
            <a:off x="5795963" y="1484313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Impact" pitchFamily="34" charset="0"/>
              </a:rPr>
              <a:t>ЕЖЕМЕСЯЧНО</a:t>
            </a:r>
          </a:p>
        </p:txBody>
      </p:sp>
      <p:sp>
        <p:nvSpPr>
          <p:cNvPr id="8201" name="Прямоугольник 42"/>
          <p:cNvSpPr>
            <a:spLocks noChangeArrowheads="1"/>
          </p:cNvSpPr>
          <p:nvPr/>
        </p:nvSpPr>
        <p:spPr bwMode="auto">
          <a:xfrm>
            <a:off x="5580063" y="3889375"/>
            <a:ext cx="331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Impact" pitchFamily="34" charset="0"/>
              </a:rPr>
              <a:t>С ЧИСЛЕННОСТЬЮ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95988" y="4502150"/>
            <a:ext cx="2644775" cy="1389063"/>
          </a:xfrm>
          <a:prstGeom prst="rect">
            <a:avLst/>
          </a:prstGeom>
          <a:solidFill>
            <a:srgbClr val="0070C0">
              <a:alpha val="83137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БОЛЕЕ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100 тыс.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РАБОТНИКОВ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>
              <a:solidFill>
                <a:schemeClr val="tx1"/>
              </a:solidFill>
            </a:endParaRPr>
          </a:p>
        </p:txBody>
      </p:sp>
      <p:grpSp>
        <p:nvGrpSpPr>
          <p:cNvPr id="8204" name="Группа 18"/>
          <p:cNvGrpSpPr>
            <a:grpSpLocks/>
          </p:cNvGrpSpPr>
          <p:nvPr/>
        </p:nvGrpSpPr>
        <p:grpSpPr bwMode="auto">
          <a:xfrm>
            <a:off x="431800" y="6235700"/>
            <a:ext cx="4572000" cy="577850"/>
            <a:chOff x="539552" y="6343203"/>
            <a:chExt cx="4571999" cy="577081"/>
          </a:xfrm>
        </p:grpSpPr>
        <p:sp>
          <p:nvSpPr>
            <p:cNvPr id="20" name="Овал 19"/>
            <p:cNvSpPr/>
            <p:nvPr/>
          </p:nvSpPr>
          <p:spPr>
            <a:xfrm>
              <a:off x="539552" y="6381252"/>
              <a:ext cx="179388" cy="180734"/>
            </a:xfrm>
            <a:prstGeom prst="ellipse">
              <a:avLst/>
            </a:prstGeom>
            <a:solidFill>
              <a:srgbClr val="A3E7FF"/>
            </a:solidFill>
            <a:ln w="3175">
              <a:solidFill>
                <a:srgbClr val="A3E7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8219" name="TextBox 23"/>
            <p:cNvSpPr txBox="1">
              <a:spLocks noChangeArrowheads="1"/>
            </p:cNvSpPr>
            <p:nvPr/>
          </p:nvSpPr>
          <p:spPr bwMode="auto">
            <a:xfrm>
              <a:off x="747515" y="6343203"/>
              <a:ext cx="436403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002060"/>
                  </a:solidFill>
                  <a:latin typeface="Arial Narrow" pitchFamily="34" charset="0"/>
                </a:rPr>
                <a:t>В зоне стабильности</a:t>
              </a:r>
              <a:r>
                <a:rPr lang="en-US" altLang="ru-RU" sz="1000">
                  <a:solidFill>
                    <a:srgbClr val="002060"/>
                  </a:solidFill>
                  <a:latin typeface="Arial Narrow" pitchFamily="34" charset="0"/>
                </a:rPr>
                <a:t> </a:t>
              </a:r>
              <a:r>
                <a:rPr lang="ru-RU" altLang="ru-RU" sz="1000">
                  <a:solidFill>
                    <a:srgbClr val="002060"/>
                  </a:solidFill>
                  <a:latin typeface="Arial Narrow" pitchFamily="34" charset="0"/>
                </a:rPr>
                <a:t>находятся</a:t>
              </a:r>
              <a:r>
                <a:rPr lang="en-US" altLang="ru-RU" sz="1000">
                  <a:solidFill>
                    <a:srgbClr val="002060"/>
                  </a:solidFill>
                  <a:latin typeface="Arial Narrow" pitchFamily="34" charset="0"/>
                </a:rPr>
                <a:t> </a:t>
              </a:r>
              <a:r>
                <a:rPr lang="ru-RU" altLang="ru-RU" sz="1000">
                  <a:solidFill>
                    <a:srgbClr val="002060"/>
                  </a:solidFill>
                  <a:latin typeface="Arial Narrow" pitchFamily="34" charset="0"/>
                </a:rPr>
                <a:t>показатели области. </a:t>
              </a:r>
              <a:r>
                <a:rPr lang="ru-RU" altLang="ru-RU" sz="1000">
                  <a:latin typeface="Arial Narrow" pitchFamily="34" charset="0"/>
                </a:rPr>
                <a:t>Ситуация  в регионах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 Narrow" pitchFamily="34" charset="0"/>
                </a:rPr>
                <a:t>вполне благоприятная.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000">
                <a:latin typeface="Arial Narrow" pitchFamily="34" charset="0"/>
              </a:endParaRPr>
            </a:p>
          </p:txBody>
        </p:sp>
      </p:grpSp>
      <p:grpSp>
        <p:nvGrpSpPr>
          <p:cNvPr id="8205" name="Группа 24"/>
          <p:cNvGrpSpPr>
            <a:grpSpLocks/>
          </p:cNvGrpSpPr>
          <p:nvPr/>
        </p:nvGrpSpPr>
        <p:grpSpPr bwMode="auto">
          <a:xfrm>
            <a:off x="444500" y="4821238"/>
            <a:ext cx="4327525" cy="415925"/>
            <a:chOff x="2858427" y="6343228"/>
            <a:chExt cx="4327966" cy="415498"/>
          </a:xfrm>
        </p:grpSpPr>
        <p:sp>
          <p:nvSpPr>
            <p:cNvPr id="28" name="Овал 27"/>
            <p:cNvSpPr/>
            <p:nvPr/>
          </p:nvSpPr>
          <p:spPr>
            <a:xfrm>
              <a:off x="2858427" y="6382874"/>
              <a:ext cx="179406" cy="179204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endParaRPr lang="ru-RU"/>
            </a:p>
          </p:txBody>
        </p:sp>
        <p:sp>
          <p:nvSpPr>
            <p:cNvPr id="8217" name="TextBox 28"/>
            <p:cNvSpPr txBox="1">
              <a:spLocks noChangeArrowheads="1"/>
            </p:cNvSpPr>
            <p:nvPr/>
          </p:nvSpPr>
          <p:spPr bwMode="auto">
            <a:xfrm>
              <a:off x="3050535" y="6343228"/>
              <a:ext cx="4135858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 Narrow" pitchFamily="34" charset="0"/>
                </a:rPr>
                <a:t>Существуют </a:t>
              </a:r>
              <a:r>
                <a:rPr lang="ru-RU" altLang="ru-RU" sz="1000">
                  <a:solidFill>
                    <a:srgbClr val="002060"/>
                  </a:solidFill>
                  <a:latin typeface="Arial Narrow" pitchFamily="34" charset="0"/>
                </a:rPr>
                <a:t>проблемные зоны, требующие решения</a:t>
              </a:r>
              <a:r>
                <a:rPr lang="ru-RU" altLang="ru-RU" sz="1000">
                  <a:latin typeface="Arial Narrow" pitchFamily="34" charset="0"/>
                </a:rPr>
                <a:t>, либо предпосылки для углубления </a:t>
              </a:r>
              <a:r>
                <a:rPr lang="ru-RU" altLang="ru-RU" sz="1000">
                  <a:solidFill>
                    <a:srgbClr val="002060"/>
                  </a:solidFill>
                  <a:latin typeface="Arial Narrow" pitchFamily="34" charset="0"/>
                </a:rPr>
                <a:t>дестабилизации в коллективах </a:t>
              </a:r>
              <a:endParaRPr lang="ru-RU" altLang="ru-RU" sz="1000">
                <a:latin typeface="Arial Narrow" pitchFamily="34" charset="0"/>
              </a:endParaRPr>
            </a:p>
          </p:txBody>
        </p:sp>
      </p:grpSp>
      <p:grpSp>
        <p:nvGrpSpPr>
          <p:cNvPr id="8206" name="Группа 30"/>
          <p:cNvGrpSpPr>
            <a:grpSpLocks/>
          </p:cNvGrpSpPr>
          <p:nvPr/>
        </p:nvGrpSpPr>
        <p:grpSpPr bwMode="auto">
          <a:xfrm>
            <a:off x="433388" y="5548313"/>
            <a:ext cx="4338637" cy="577850"/>
            <a:chOff x="5158949" y="6338912"/>
            <a:chExt cx="4338860" cy="577081"/>
          </a:xfrm>
        </p:grpSpPr>
        <p:sp>
          <p:nvSpPr>
            <p:cNvPr id="32" name="Овал 31"/>
            <p:cNvSpPr/>
            <p:nvPr/>
          </p:nvSpPr>
          <p:spPr>
            <a:xfrm>
              <a:off x="5158949" y="6375375"/>
              <a:ext cx="179396" cy="18073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215" name="TextBox 32"/>
            <p:cNvSpPr txBox="1">
              <a:spLocks noChangeArrowheads="1"/>
            </p:cNvSpPr>
            <p:nvPr/>
          </p:nvSpPr>
          <p:spPr bwMode="auto">
            <a:xfrm>
              <a:off x="5371685" y="6338912"/>
              <a:ext cx="4126124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002060"/>
                  </a:solidFill>
                  <a:latin typeface="Arial Narrow" pitchFamily="34" charset="0"/>
                </a:rPr>
                <a:t>Вероятность возникновения нестабильной ситуации </a:t>
              </a:r>
              <a:r>
                <a:rPr lang="ru-RU" altLang="ru-RU" sz="1000">
                  <a:latin typeface="Arial Narrow" pitchFamily="34" charset="0"/>
                </a:rPr>
                <a:t>в областях  достаточно высока.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000">
                <a:latin typeface="Arial Narrow" pitchFamily="34" charset="0"/>
              </a:endParaRPr>
            </a:p>
          </p:txBody>
        </p:sp>
      </p:grpSp>
      <p:grpSp>
        <p:nvGrpSpPr>
          <p:cNvPr id="8207" name="Группа 37"/>
          <p:cNvGrpSpPr>
            <a:grpSpLocks/>
          </p:cNvGrpSpPr>
          <p:nvPr/>
        </p:nvGrpSpPr>
        <p:grpSpPr bwMode="auto">
          <a:xfrm>
            <a:off x="444500" y="4014788"/>
            <a:ext cx="4327525" cy="730250"/>
            <a:chOff x="6612343" y="6353050"/>
            <a:chExt cx="4570778" cy="730969"/>
          </a:xfrm>
        </p:grpSpPr>
        <p:sp>
          <p:nvSpPr>
            <p:cNvPr id="39" name="Овал 38"/>
            <p:cNvSpPr/>
            <p:nvPr/>
          </p:nvSpPr>
          <p:spPr>
            <a:xfrm>
              <a:off x="6612343" y="6395954"/>
              <a:ext cx="179411" cy="17956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213" name="TextBox 39"/>
            <p:cNvSpPr txBox="1">
              <a:spLocks noChangeArrowheads="1"/>
            </p:cNvSpPr>
            <p:nvPr/>
          </p:nvSpPr>
          <p:spPr bwMode="auto">
            <a:xfrm>
              <a:off x="6820258" y="6353050"/>
              <a:ext cx="4362863" cy="730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 Narrow" pitchFamily="34" charset="0"/>
                </a:rPr>
                <a:t>По всем показателям регион </a:t>
              </a:r>
              <a:r>
                <a:rPr lang="ru-RU" altLang="ru-RU" sz="1000">
                  <a:solidFill>
                    <a:srgbClr val="002060"/>
                  </a:solidFill>
                  <a:latin typeface="Arial Narrow" pitchFamily="34" charset="0"/>
                </a:rPr>
                <a:t>находится в зоне высокого риска</a:t>
              </a:r>
              <a:r>
                <a:rPr lang="ru-RU" altLang="ru-RU" sz="1000">
                  <a:latin typeface="Arial Narrow" pitchFamily="34" charset="0"/>
                </a:rPr>
                <a:t>. Ситуация нестабильна и </a:t>
              </a:r>
              <a:r>
                <a:rPr lang="ru-RU" altLang="ru-RU" sz="1000">
                  <a:solidFill>
                    <a:srgbClr val="002060"/>
                  </a:solidFill>
                  <a:latin typeface="Arial Narrow" pitchFamily="34" charset="0"/>
                </a:rPr>
                <a:t>может привести к росту протестной активности работников</a:t>
              </a:r>
              <a:r>
                <a:rPr lang="ru-RU" altLang="ru-RU" sz="1000">
                  <a:latin typeface="Arial Narrow" pitchFamily="34" charset="0"/>
                </a:rPr>
                <a:t>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000">
                <a:latin typeface="Arial Narrow" pitchFamily="34" charset="0"/>
              </a:endParaRPr>
            </a:p>
          </p:txBody>
        </p:sp>
      </p:grpSp>
      <p:sp>
        <p:nvSpPr>
          <p:cNvPr id="8208" name="Прямоугольник 40"/>
          <p:cNvSpPr>
            <a:spLocks noChangeArrowheads="1"/>
          </p:cNvSpPr>
          <p:nvPr/>
        </p:nvSpPr>
        <p:spPr bwMode="auto">
          <a:xfrm>
            <a:off x="200025" y="3736975"/>
            <a:ext cx="1331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 Narrow" pitchFamily="34" charset="0"/>
              </a:rPr>
              <a:t>Высокий </a:t>
            </a:r>
          </a:p>
        </p:txBody>
      </p:sp>
      <p:sp>
        <p:nvSpPr>
          <p:cNvPr id="8209" name="Прямоугольник 41"/>
          <p:cNvSpPr>
            <a:spLocks noChangeArrowheads="1"/>
          </p:cNvSpPr>
          <p:nvPr/>
        </p:nvSpPr>
        <p:spPr bwMode="auto">
          <a:xfrm>
            <a:off x="200025" y="4529138"/>
            <a:ext cx="17637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 Narrow" pitchFamily="34" charset="0"/>
              </a:rPr>
              <a:t>Незначительный </a:t>
            </a:r>
          </a:p>
        </p:txBody>
      </p:sp>
      <p:sp>
        <p:nvSpPr>
          <p:cNvPr id="8210" name="Прямоугольник 42"/>
          <p:cNvSpPr>
            <a:spLocks noChangeArrowheads="1"/>
          </p:cNvSpPr>
          <p:nvPr/>
        </p:nvSpPr>
        <p:spPr bwMode="auto">
          <a:xfrm>
            <a:off x="215900" y="5245100"/>
            <a:ext cx="1331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 Narrow" pitchFamily="34" charset="0"/>
              </a:rPr>
              <a:t>Средний</a:t>
            </a:r>
          </a:p>
        </p:txBody>
      </p:sp>
      <p:sp>
        <p:nvSpPr>
          <p:cNvPr id="8211" name="Прямоугольник 43"/>
          <p:cNvSpPr>
            <a:spLocks noChangeArrowheads="1"/>
          </p:cNvSpPr>
          <p:nvPr/>
        </p:nvSpPr>
        <p:spPr bwMode="auto">
          <a:xfrm>
            <a:off x="215900" y="5948363"/>
            <a:ext cx="1763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 Narrow" pitchFamily="34" charset="0"/>
              </a:rPr>
              <a:t>Минимальный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22238" y="909638"/>
            <a:ext cx="8842375" cy="5616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TextBox 212"/>
          <p:cNvSpPr txBox="1">
            <a:spLocks noChangeArrowheads="1"/>
          </p:cNvSpPr>
          <p:nvPr/>
        </p:nvSpPr>
        <p:spPr bwMode="auto">
          <a:xfrm>
            <a:off x="573088" y="1452563"/>
            <a:ext cx="4021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Narrow" pitchFamily="34" charset="0"/>
              </a:rPr>
              <a:t>ЗАКОН «О ПРОФСОЮЗАХ»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Narrow" pitchFamily="34" charset="0"/>
              </a:rPr>
              <a:t>от 7 июня 2014 года </a:t>
            </a:r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>
            <a:off x="4572000" y="909638"/>
            <a:ext cx="0" cy="56165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Прямоугольник 214"/>
          <p:cNvSpPr>
            <a:spLocks noChangeArrowheads="1"/>
          </p:cNvSpPr>
          <p:nvPr/>
        </p:nvSpPr>
        <p:spPr bwMode="auto">
          <a:xfrm>
            <a:off x="122238" y="2933700"/>
            <a:ext cx="44751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ОПРЕДЕЛЕНИЯ организационных основ ПРОФСОЮЗНОГО ДВИЖЕНИЯ, ПОВЫШЕНИЯ его роли в социальном партнерстве ДЛЯ ЗАЩИТЫ трудовых, социально-экономических прав и интересов работников и ПРЕДУПРЕЖДЕНИЯ СОЦИАЛЬНО-ТРУДОВЫХ КОНФЛИКТОВ</a:t>
            </a:r>
            <a:endParaRPr lang="kk-KZ" altLang="ru-RU" sz="1500">
              <a:latin typeface="Arial Narrow" pitchFamily="34" charset="0"/>
            </a:endParaRPr>
          </a:p>
        </p:txBody>
      </p:sp>
      <p:sp>
        <p:nvSpPr>
          <p:cNvPr id="9222" name="Прямоугольник 215"/>
          <p:cNvSpPr>
            <a:spLocks noChangeArrowheads="1"/>
          </p:cNvSpPr>
          <p:nvPr/>
        </p:nvSpPr>
        <p:spPr bwMode="auto">
          <a:xfrm>
            <a:off x="122238" y="2392363"/>
            <a:ext cx="243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Impact" pitchFamily="34" charset="0"/>
              </a:rPr>
              <a:t>ЦЕЛИ:</a:t>
            </a:r>
          </a:p>
        </p:txBody>
      </p:sp>
      <p:pic>
        <p:nvPicPr>
          <p:cNvPr id="9223" name="Picture 2" descr="J:\5059716_1400659_3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6318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 noChangeAspect="1"/>
          </p:cNvGrpSpPr>
          <p:nvPr/>
        </p:nvGrpSpPr>
        <p:grpSpPr bwMode="auto">
          <a:xfrm>
            <a:off x="358474" y="5512761"/>
            <a:ext cx="624681" cy="581983"/>
            <a:chOff x="2346" y="1676"/>
            <a:chExt cx="951" cy="886"/>
          </a:xfrm>
          <a:solidFill>
            <a:srgbClr val="F9C61C"/>
          </a:solidFill>
        </p:grpSpPr>
        <p:sp>
          <p:nvSpPr>
            <p:cNvPr id="225" name="Freeform 22"/>
            <p:cNvSpPr>
              <a:spLocks/>
            </p:cNvSpPr>
            <p:nvPr/>
          </p:nvSpPr>
          <p:spPr bwMode="auto">
            <a:xfrm>
              <a:off x="3092" y="1891"/>
              <a:ext cx="15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2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5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6" name="Freeform 23"/>
            <p:cNvSpPr>
              <a:spLocks/>
            </p:cNvSpPr>
            <p:nvPr/>
          </p:nvSpPr>
          <p:spPr bwMode="auto">
            <a:xfrm>
              <a:off x="3061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5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2 w 33"/>
                <a:gd name="T15" fmla="*/ 3 h 46"/>
                <a:gd name="T16" fmla="*/ 26 w 33"/>
                <a:gd name="T17" fmla="*/ 10 h 46"/>
                <a:gd name="T18" fmla="*/ 15 w 33"/>
                <a:gd name="T19" fmla="*/ 10 h 46"/>
                <a:gd name="T20" fmla="*/ 6 w 33"/>
                <a:gd name="T21" fmla="*/ 17 h 46"/>
                <a:gd name="T22" fmla="*/ 6 w 33"/>
                <a:gd name="T23" fmla="*/ 43 h 46"/>
                <a:gd name="T24" fmla="*/ 3 w 33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1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0" y="4"/>
                    <a:pt x="15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1" y="0"/>
                    <a:pt x="33" y="2"/>
                    <a:pt x="32" y="3"/>
                  </a:cubicBezTo>
                  <a:cubicBezTo>
                    <a:pt x="32" y="7"/>
                    <a:pt x="29" y="9"/>
                    <a:pt x="2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7" name="Freeform 24"/>
            <p:cNvSpPr>
              <a:spLocks/>
            </p:cNvSpPr>
            <p:nvPr/>
          </p:nvSpPr>
          <p:spPr bwMode="auto">
            <a:xfrm>
              <a:off x="3195" y="1891"/>
              <a:ext cx="14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1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8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8" name="Freeform 25"/>
            <p:cNvSpPr>
              <a:spLocks/>
            </p:cNvSpPr>
            <p:nvPr/>
          </p:nvSpPr>
          <p:spPr bwMode="auto">
            <a:xfrm>
              <a:off x="3166" y="1826"/>
              <a:ext cx="74" cy="108"/>
            </a:xfrm>
            <a:custGeom>
              <a:avLst/>
              <a:gdLst>
                <a:gd name="T0" fmla="*/ 28 w 31"/>
                <a:gd name="T1" fmla="*/ 45 h 45"/>
                <a:gd name="T2" fmla="*/ 25 w 31"/>
                <a:gd name="T3" fmla="*/ 42 h 45"/>
                <a:gd name="T4" fmla="*/ 25 w 31"/>
                <a:gd name="T5" fmla="*/ 17 h 45"/>
                <a:gd name="T6" fmla="*/ 16 w 31"/>
                <a:gd name="T7" fmla="*/ 10 h 45"/>
                <a:gd name="T8" fmla="*/ 6 w 31"/>
                <a:gd name="T9" fmla="*/ 10 h 45"/>
                <a:gd name="T10" fmla="*/ 1 w 31"/>
                <a:gd name="T11" fmla="*/ 8 h 45"/>
                <a:gd name="T12" fmla="*/ 0 w 31"/>
                <a:gd name="T13" fmla="*/ 3 h 45"/>
                <a:gd name="T14" fmla="*/ 3 w 31"/>
                <a:gd name="T15" fmla="*/ 0 h 45"/>
                <a:gd name="T16" fmla="*/ 3 w 31"/>
                <a:gd name="T17" fmla="*/ 0 h 45"/>
                <a:gd name="T18" fmla="*/ 6 w 31"/>
                <a:gd name="T19" fmla="*/ 3 h 45"/>
                <a:gd name="T20" fmla="*/ 6 w 31"/>
                <a:gd name="T21" fmla="*/ 4 h 45"/>
                <a:gd name="T22" fmla="*/ 16 w 31"/>
                <a:gd name="T23" fmla="*/ 4 h 45"/>
                <a:gd name="T24" fmla="*/ 31 w 31"/>
                <a:gd name="T25" fmla="*/ 17 h 45"/>
                <a:gd name="T26" fmla="*/ 31 w 31"/>
                <a:gd name="T27" fmla="*/ 42 h 45"/>
                <a:gd name="T28" fmla="*/ 28 w 31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5">
                  <a:moveTo>
                    <a:pt x="28" y="45"/>
                  </a:moveTo>
                  <a:cubicBezTo>
                    <a:pt x="27" y="45"/>
                    <a:pt x="25" y="44"/>
                    <a:pt x="25" y="4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0"/>
                    <a:pt x="16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10"/>
                    <a:pt x="1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1" y="4"/>
                    <a:pt x="31" y="6"/>
                    <a:pt x="31" y="17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4"/>
                    <a:pt x="30" y="45"/>
                    <a:pt x="28" y="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9" name="Freeform 26"/>
            <p:cNvSpPr>
              <a:spLocks noEditPoints="1"/>
            </p:cNvSpPr>
            <p:nvPr/>
          </p:nvSpPr>
          <p:spPr bwMode="auto">
            <a:xfrm>
              <a:off x="3102" y="1717"/>
              <a:ext cx="97" cy="107"/>
            </a:xfrm>
            <a:custGeom>
              <a:avLst/>
              <a:gdLst>
                <a:gd name="T0" fmla="*/ 21 w 41"/>
                <a:gd name="T1" fmla="*/ 45 h 45"/>
                <a:gd name="T2" fmla="*/ 0 w 41"/>
                <a:gd name="T3" fmla="*/ 22 h 45"/>
                <a:gd name="T4" fmla="*/ 21 w 41"/>
                <a:gd name="T5" fmla="*/ 0 h 45"/>
                <a:gd name="T6" fmla="*/ 41 w 41"/>
                <a:gd name="T7" fmla="*/ 22 h 45"/>
                <a:gd name="T8" fmla="*/ 21 w 41"/>
                <a:gd name="T9" fmla="*/ 45 h 45"/>
                <a:gd name="T10" fmla="*/ 21 w 41"/>
                <a:gd name="T11" fmla="*/ 6 h 45"/>
                <a:gd name="T12" fmla="*/ 6 w 41"/>
                <a:gd name="T13" fmla="*/ 22 h 45"/>
                <a:gd name="T14" fmla="*/ 21 w 41"/>
                <a:gd name="T15" fmla="*/ 39 h 45"/>
                <a:gd name="T16" fmla="*/ 35 w 41"/>
                <a:gd name="T17" fmla="*/ 22 h 45"/>
                <a:gd name="T18" fmla="*/ 21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1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1" y="10"/>
                    <a:pt x="41" y="22"/>
                  </a:cubicBezTo>
                  <a:cubicBezTo>
                    <a:pt x="41" y="35"/>
                    <a:pt x="32" y="45"/>
                    <a:pt x="21" y="45"/>
                  </a:cubicBezTo>
                  <a:close/>
                  <a:moveTo>
                    <a:pt x="21" y="6"/>
                  </a:moveTo>
                  <a:cubicBezTo>
                    <a:pt x="13" y="6"/>
                    <a:pt x="6" y="13"/>
                    <a:pt x="6" y="22"/>
                  </a:cubicBezTo>
                  <a:cubicBezTo>
                    <a:pt x="6" y="32"/>
                    <a:pt x="13" y="39"/>
                    <a:pt x="21" y="39"/>
                  </a:cubicBezTo>
                  <a:cubicBezTo>
                    <a:pt x="29" y="39"/>
                    <a:pt x="35" y="32"/>
                    <a:pt x="35" y="22"/>
                  </a:cubicBezTo>
                  <a:cubicBezTo>
                    <a:pt x="35" y="13"/>
                    <a:pt x="29" y="6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0" name="Freeform 27"/>
            <p:cNvSpPr>
              <a:spLocks/>
            </p:cNvSpPr>
            <p:nvPr/>
          </p:nvSpPr>
          <p:spPr bwMode="auto">
            <a:xfrm>
              <a:off x="2767" y="1891"/>
              <a:ext cx="14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4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1" name="Freeform 28"/>
            <p:cNvSpPr>
              <a:spLocks/>
            </p:cNvSpPr>
            <p:nvPr/>
          </p:nvSpPr>
          <p:spPr bwMode="auto">
            <a:xfrm>
              <a:off x="2733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6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3 w 33"/>
                <a:gd name="T15" fmla="*/ 3 h 46"/>
                <a:gd name="T16" fmla="*/ 26 w 33"/>
                <a:gd name="T17" fmla="*/ 10 h 46"/>
                <a:gd name="T18" fmla="*/ 16 w 33"/>
                <a:gd name="T19" fmla="*/ 10 h 46"/>
                <a:gd name="T20" fmla="*/ 6 w 33"/>
                <a:gd name="T21" fmla="*/ 17 h 46"/>
                <a:gd name="T22" fmla="*/ 6 w 33"/>
                <a:gd name="T23" fmla="*/ 43 h 46"/>
                <a:gd name="T24" fmla="*/ 3 w 33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2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0" y="4"/>
                    <a:pt x="1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2" y="0"/>
                    <a:pt x="33" y="2"/>
                    <a:pt x="33" y="3"/>
                  </a:cubicBezTo>
                  <a:cubicBezTo>
                    <a:pt x="33" y="7"/>
                    <a:pt x="30" y="9"/>
                    <a:pt x="2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2" name="Freeform 29"/>
            <p:cNvSpPr>
              <a:spLocks/>
            </p:cNvSpPr>
            <p:nvPr/>
          </p:nvSpPr>
          <p:spPr bwMode="auto">
            <a:xfrm>
              <a:off x="2866" y="1891"/>
              <a:ext cx="15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2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8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3" name="Freeform 30"/>
            <p:cNvSpPr>
              <a:spLocks/>
            </p:cNvSpPr>
            <p:nvPr/>
          </p:nvSpPr>
          <p:spPr bwMode="auto">
            <a:xfrm>
              <a:off x="2838" y="1826"/>
              <a:ext cx="76" cy="108"/>
            </a:xfrm>
            <a:custGeom>
              <a:avLst/>
              <a:gdLst>
                <a:gd name="T0" fmla="*/ 29 w 32"/>
                <a:gd name="T1" fmla="*/ 45 h 45"/>
                <a:gd name="T2" fmla="*/ 26 w 32"/>
                <a:gd name="T3" fmla="*/ 42 h 45"/>
                <a:gd name="T4" fmla="*/ 26 w 32"/>
                <a:gd name="T5" fmla="*/ 17 h 45"/>
                <a:gd name="T6" fmla="*/ 16 w 32"/>
                <a:gd name="T7" fmla="*/ 10 h 45"/>
                <a:gd name="T8" fmla="*/ 6 w 32"/>
                <a:gd name="T9" fmla="*/ 10 h 45"/>
                <a:gd name="T10" fmla="*/ 2 w 32"/>
                <a:gd name="T11" fmla="*/ 8 h 45"/>
                <a:gd name="T12" fmla="*/ 0 w 32"/>
                <a:gd name="T13" fmla="*/ 3 h 45"/>
                <a:gd name="T14" fmla="*/ 3 w 32"/>
                <a:gd name="T15" fmla="*/ 0 h 45"/>
                <a:gd name="T16" fmla="*/ 3 w 32"/>
                <a:gd name="T17" fmla="*/ 0 h 45"/>
                <a:gd name="T18" fmla="*/ 6 w 32"/>
                <a:gd name="T19" fmla="*/ 3 h 45"/>
                <a:gd name="T20" fmla="*/ 6 w 32"/>
                <a:gd name="T21" fmla="*/ 4 h 45"/>
                <a:gd name="T22" fmla="*/ 16 w 32"/>
                <a:gd name="T23" fmla="*/ 4 h 45"/>
                <a:gd name="T24" fmla="*/ 32 w 32"/>
                <a:gd name="T25" fmla="*/ 17 h 45"/>
                <a:gd name="T26" fmla="*/ 32 w 32"/>
                <a:gd name="T27" fmla="*/ 42 h 45"/>
                <a:gd name="T28" fmla="*/ 29 w 32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5">
                  <a:moveTo>
                    <a:pt x="29" y="45"/>
                  </a:moveTo>
                  <a:cubicBezTo>
                    <a:pt x="27" y="45"/>
                    <a:pt x="26" y="44"/>
                    <a:pt x="26" y="4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17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32" y="6"/>
                    <a:pt x="32" y="17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4"/>
                    <a:pt x="31" y="45"/>
                    <a:pt x="29" y="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4" name="Freeform 31"/>
            <p:cNvSpPr>
              <a:spLocks noEditPoints="1"/>
            </p:cNvSpPr>
            <p:nvPr/>
          </p:nvSpPr>
          <p:spPr bwMode="auto">
            <a:xfrm>
              <a:off x="2776" y="1717"/>
              <a:ext cx="98" cy="107"/>
            </a:xfrm>
            <a:custGeom>
              <a:avLst/>
              <a:gdLst>
                <a:gd name="T0" fmla="*/ 20 w 41"/>
                <a:gd name="T1" fmla="*/ 45 h 45"/>
                <a:gd name="T2" fmla="*/ 0 w 41"/>
                <a:gd name="T3" fmla="*/ 22 h 45"/>
                <a:gd name="T4" fmla="*/ 20 w 41"/>
                <a:gd name="T5" fmla="*/ 0 h 45"/>
                <a:gd name="T6" fmla="*/ 41 w 41"/>
                <a:gd name="T7" fmla="*/ 22 h 45"/>
                <a:gd name="T8" fmla="*/ 20 w 41"/>
                <a:gd name="T9" fmla="*/ 45 h 45"/>
                <a:gd name="T10" fmla="*/ 20 w 41"/>
                <a:gd name="T11" fmla="*/ 6 h 45"/>
                <a:gd name="T12" fmla="*/ 6 w 41"/>
                <a:gd name="T13" fmla="*/ 22 h 45"/>
                <a:gd name="T14" fmla="*/ 20 w 41"/>
                <a:gd name="T15" fmla="*/ 39 h 45"/>
                <a:gd name="T16" fmla="*/ 35 w 41"/>
                <a:gd name="T17" fmla="*/ 22 h 45"/>
                <a:gd name="T18" fmla="*/ 20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0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1" y="0"/>
                    <a:pt x="41" y="10"/>
                    <a:pt x="41" y="22"/>
                  </a:cubicBezTo>
                  <a:cubicBezTo>
                    <a:pt x="41" y="35"/>
                    <a:pt x="31" y="45"/>
                    <a:pt x="20" y="45"/>
                  </a:cubicBezTo>
                  <a:close/>
                  <a:moveTo>
                    <a:pt x="20" y="6"/>
                  </a:moveTo>
                  <a:cubicBezTo>
                    <a:pt x="12" y="6"/>
                    <a:pt x="6" y="13"/>
                    <a:pt x="6" y="22"/>
                  </a:cubicBezTo>
                  <a:cubicBezTo>
                    <a:pt x="6" y="32"/>
                    <a:pt x="12" y="39"/>
                    <a:pt x="20" y="39"/>
                  </a:cubicBezTo>
                  <a:cubicBezTo>
                    <a:pt x="28" y="39"/>
                    <a:pt x="35" y="32"/>
                    <a:pt x="35" y="22"/>
                  </a:cubicBezTo>
                  <a:cubicBezTo>
                    <a:pt x="35" y="13"/>
                    <a:pt x="28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5" name="Freeform 32"/>
            <p:cNvSpPr>
              <a:spLocks/>
            </p:cNvSpPr>
            <p:nvPr/>
          </p:nvSpPr>
          <p:spPr bwMode="auto">
            <a:xfrm>
              <a:off x="2438" y="1891"/>
              <a:ext cx="15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4" y="19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6" name="Freeform 33"/>
            <p:cNvSpPr>
              <a:spLocks/>
            </p:cNvSpPr>
            <p:nvPr/>
          </p:nvSpPr>
          <p:spPr bwMode="auto">
            <a:xfrm>
              <a:off x="2405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6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0 w 33"/>
                <a:gd name="T15" fmla="*/ 0 h 46"/>
                <a:gd name="T16" fmla="*/ 33 w 33"/>
                <a:gd name="T17" fmla="*/ 3 h 46"/>
                <a:gd name="T18" fmla="*/ 26 w 33"/>
                <a:gd name="T19" fmla="*/ 10 h 46"/>
                <a:gd name="T20" fmla="*/ 16 w 33"/>
                <a:gd name="T21" fmla="*/ 10 h 46"/>
                <a:gd name="T22" fmla="*/ 6 w 33"/>
                <a:gd name="T23" fmla="*/ 17 h 46"/>
                <a:gd name="T24" fmla="*/ 6 w 33"/>
                <a:gd name="T25" fmla="*/ 43 h 46"/>
                <a:gd name="T26" fmla="*/ 3 w 33"/>
                <a:gd name="T2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2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1" y="4"/>
                    <a:pt x="1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7" y="2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3" y="2"/>
                    <a:pt x="33" y="3"/>
                  </a:cubicBezTo>
                  <a:cubicBezTo>
                    <a:pt x="33" y="7"/>
                    <a:pt x="30" y="9"/>
                    <a:pt x="2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7" name="Freeform 34"/>
            <p:cNvSpPr>
              <a:spLocks/>
            </p:cNvSpPr>
            <p:nvPr/>
          </p:nvSpPr>
          <p:spPr bwMode="auto">
            <a:xfrm>
              <a:off x="2541" y="1891"/>
              <a:ext cx="14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1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4" y="18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8" name="Freeform 35"/>
            <p:cNvSpPr>
              <a:spLocks/>
            </p:cNvSpPr>
            <p:nvPr/>
          </p:nvSpPr>
          <p:spPr bwMode="auto">
            <a:xfrm>
              <a:off x="2510" y="1826"/>
              <a:ext cx="76" cy="108"/>
            </a:xfrm>
            <a:custGeom>
              <a:avLst/>
              <a:gdLst>
                <a:gd name="T0" fmla="*/ 29 w 32"/>
                <a:gd name="T1" fmla="*/ 45 h 45"/>
                <a:gd name="T2" fmla="*/ 26 w 32"/>
                <a:gd name="T3" fmla="*/ 42 h 45"/>
                <a:gd name="T4" fmla="*/ 26 w 32"/>
                <a:gd name="T5" fmla="*/ 17 h 45"/>
                <a:gd name="T6" fmla="*/ 16 w 32"/>
                <a:gd name="T7" fmla="*/ 10 h 45"/>
                <a:gd name="T8" fmla="*/ 6 w 32"/>
                <a:gd name="T9" fmla="*/ 10 h 45"/>
                <a:gd name="T10" fmla="*/ 2 w 32"/>
                <a:gd name="T11" fmla="*/ 8 h 45"/>
                <a:gd name="T12" fmla="*/ 0 w 32"/>
                <a:gd name="T13" fmla="*/ 3 h 45"/>
                <a:gd name="T14" fmla="*/ 3 w 32"/>
                <a:gd name="T15" fmla="*/ 0 h 45"/>
                <a:gd name="T16" fmla="*/ 3 w 32"/>
                <a:gd name="T17" fmla="*/ 0 h 45"/>
                <a:gd name="T18" fmla="*/ 6 w 32"/>
                <a:gd name="T19" fmla="*/ 3 h 45"/>
                <a:gd name="T20" fmla="*/ 6 w 32"/>
                <a:gd name="T21" fmla="*/ 4 h 45"/>
                <a:gd name="T22" fmla="*/ 16 w 32"/>
                <a:gd name="T23" fmla="*/ 4 h 45"/>
                <a:gd name="T24" fmla="*/ 32 w 32"/>
                <a:gd name="T25" fmla="*/ 17 h 45"/>
                <a:gd name="T26" fmla="*/ 32 w 32"/>
                <a:gd name="T27" fmla="*/ 42 h 45"/>
                <a:gd name="T28" fmla="*/ 29 w 32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5">
                  <a:moveTo>
                    <a:pt x="29" y="45"/>
                  </a:moveTo>
                  <a:cubicBezTo>
                    <a:pt x="27" y="45"/>
                    <a:pt x="26" y="44"/>
                    <a:pt x="26" y="4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17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32" y="6"/>
                    <a:pt x="32" y="17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4"/>
                    <a:pt x="31" y="45"/>
                    <a:pt x="29" y="4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9" name="Freeform 36"/>
            <p:cNvSpPr>
              <a:spLocks noEditPoints="1"/>
            </p:cNvSpPr>
            <p:nvPr/>
          </p:nvSpPr>
          <p:spPr bwMode="auto">
            <a:xfrm>
              <a:off x="2448" y="1717"/>
              <a:ext cx="97" cy="107"/>
            </a:xfrm>
            <a:custGeom>
              <a:avLst/>
              <a:gdLst>
                <a:gd name="T0" fmla="*/ 20 w 41"/>
                <a:gd name="T1" fmla="*/ 45 h 45"/>
                <a:gd name="T2" fmla="*/ 0 w 41"/>
                <a:gd name="T3" fmla="*/ 22 h 45"/>
                <a:gd name="T4" fmla="*/ 20 w 41"/>
                <a:gd name="T5" fmla="*/ 0 h 45"/>
                <a:gd name="T6" fmla="*/ 41 w 41"/>
                <a:gd name="T7" fmla="*/ 22 h 45"/>
                <a:gd name="T8" fmla="*/ 20 w 41"/>
                <a:gd name="T9" fmla="*/ 45 h 45"/>
                <a:gd name="T10" fmla="*/ 20 w 41"/>
                <a:gd name="T11" fmla="*/ 6 h 45"/>
                <a:gd name="T12" fmla="*/ 6 w 41"/>
                <a:gd name="T13" fmla="*/ 22 h 45"/>
                <a:gd name="T14" fmla="*/ 20 w 41"/>
                <a:gd name="T15" fmla="*/ 39 h 45"/>
                <a:gd name="T16" fmla="*/ 35 w 41"/>
                <a:gd name="T17" fmla="*/ 22 h 45"/>
                <a:gd name="T18" fmla="*/ 20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0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1" y="0"/>
                    <a:pt x="41" y="10"/>
                    <a:pt x="41" y="22"/>
                  </a:cubicBezTo>
                  <a:cubicBezTo>
                    <a:pt x="41" y="35"/>
                    <a:pt x="31" y="45"/>
                    <a:pt x="20" y="45"/>
                  </a:cubicBezTo>
                  <a:close/>
                  <a:moveTo>
                    <a:pt x="20" y="6"/>
                  </a:moveTo>
                  <a:cubicBezTo>
                    <a:pt x="12" y="6"/>
                    <a:pt x="6" y="13"/>
                    <a:pt x="6" y="22"/>
                  </a:cubicBezTo>
                  <a:cubicBezTo>
                    <a:pt x="6" y="32"/>
                    <a:pt x="12" y="39"/>
                    <a:pt x="20" y="39"/>
                  </a:cubicBezTo>
                  <a:cubicBezTo>
                    <a:pt x="28" y="39"/>
                    <a:pt x="35" y="32"/>
                    <a:pt x="35" y="22"/>
                  </a:cubicBezTo>
                  <a:cubicBezTo>
                    <a:pt x="35" y="13"/>
                    <a:pt x="28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0" name="Freeform 37"/>
            <p:cNvSpPr>
              <a:spLocks noEditPoints="1"/>
            </p:cNvSpPr>
            <p:nvPr/>
          </p:nvSpPr>
          <p:spPr bwMode="auto">
            <a:xfrm>
              <a:off x="2346" y="1676"/>
              <a:ext cx="295" cy="296"/>
            </a:xfrm>
            <a:custGeom>
              <a:avLst/>
              <a:gdLst>
                <a:gd name="T0" fmla="*/ 94 w 124"/>
                <a:gd name="T1" fmla="*/ 124 h 124"/>
                <a:gd name="T2" fmla="*/ 30 w 124"/>
                <a:gd name="T3" fmla="*/ 124 h 124"/>
                <a:gd name="T4" fmla="*/ 0 w 124"/>
                <a:gd name="T5" fmla="*/ 94 h 124"/>
                <a:gd name="T6" fmla="*/ 0 w 124"/>
                <a:gd name="T7" fmla="*/ 30 h 124"/>
                <a:gd name="T8" fmla="*/ 30 w 124"/>
                <a:gd name="T9" fmla="*/ 0 h 124"/>
                <a:gd name="T10" fmla="*/ 94 w 124"/>
                <a:gd name="T11" fmla="*/ 0 h 124"/>
                <a:gd name="T12" fmla="*/ 124 w 124"/>
                <a:gd name="T13" fmla="*/ 30 h 124"/>
                <a:gd name="T14" fmla="*/ 124 w 124"/>
                <a:gd name="T15" fmla="*/ 94 h 124"/>
                <a:gd name="T16" fmla="*/ 94 w 124"/>
                <a:gd name="T17" fmla="*/ 124 h 124"/>
                <a:gd name="T18" fmla="*/ 30 w 124"/>
                <a:gd name="T19" fmla="*/ 6 h 124"/>
                <a:gd name="T20" fmla="*/ 6 w 124"/>
                <a:gd name="T21" fmla="*/ 30 h 124"/>
                <a:gd name="T22" fmla="*/ 6 w 124"/>
                <a:gd name="T23" fmla="*/ 94 h 124"/>
                <a:gd name="T24" fmla="*/ 30 w 124"/>
                <a:gd name="T25" fmla="*/ 118 h 124"/>
                <a:gd name="T26" fmla="*/ 94 w 124"/>
                <a:gd name="T27" fmla="*/ 118 h 124"/>
                <a:gd name="T28" fmla="*/ 118 w 124"/>
                <a:gd name="T29" fmla="*/ 94 h 124"/>
                <a:gd name="T30" fmla="*/ 118 w 124"/>
                <a:gd name="T31" fmla="*/ 30 h 124"/>
                <a:gd name="T32" fmla="*/ 94 w 124"/>
                <a:gd name="T33" fmla="*/ 6 h 124"/>
                <a:gd name="T34" fmla="*/ 30 w 124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94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14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1" y="0"/>
                    <a:pt x="124" y="13"/>
                    <a:pt x="124" y="30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4" y="111"/>
                    <a:pt x="111" y="124"/>
                    <a:pt x="94" y="124"/>
                  </a:cubicBezTo>
                  <a:close/>
                  <a:moveTo>
                    <a:pt x="30" y="6"/>
                  </a:moveTo>
                  <a:cubicBezTo>
                    <a:pt x="17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7" y="118"/>
                    <a:pt x="3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8" y="107"/>
                    <a:pt x="118" y="94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17"/>
                    <a:pt x="107" y="6"/>
                    <a:pt x="94" y="6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1" name="Freeform 38"/>
            <p:cNvSpPr>
              <a:spLocks noEditPoints="1"/>
            </p:cNvSpPr>
            <p:nvPr/>
          </p:nvSpPr>
          <p:spPr bwMode="auto">
            <a:xfrm>
              <a:off x="2676" y="1676"/>
              <a:ext cx="293" cy="296"/>
            </a:xfrm>
            <a:custGeom>
              <a:avLst/>
              <a:gdLst>
                <a:gd name="T0" fmla="*/ 94 w 123"/>
                <a:gd name="T1" fmla="*/ 124 h 124"/>
                <a:gd name="T2" fmla="*/ 29 w 123"/>
                <a:gd name="T3" fmla="*/ 124 h 124"/>
                <a:gd name="T4" fmla="*/ 0 w 123"/>
                <a:gd name="T5" fmla="*/ 94 h 124"/>
                <a:gd name="T6" fmla="*/ 0 w 123"/>
                <a:gd name="T7" fmla="*/ 30 h 124"/>
                <a:gd name="T8" fmla="*/ 29 w 123"/>
                <a:gd name="T9" fmla="*/ 0 h 124"/>
                <a:gd name="T10" fmla="*/ 94 w 123"/>
                <a:gd name="T11" fmla="*/ 0 h 124"/>
                <a:gd name="T12" fmla="*/ 123 w 123"/>
                <a:gd name="T13" fmla="*/ 30 h 124"/>
                <a:gd name="T14" fmla="*/ 123 w 123"/>
                <a:gd name="T15" fmla="*/ 94 h 124"/>
                <a:gd name="T16" fmla="*/ 94 w 123"/>
                <a:gd name="T17" fmla="*/ 124 h 124"/>
                <a:gd name="T18" fmla="*/ 29 w 123"/>
                <a:gd name="T19" fmla="*/ 6 h 124"/>
                <a:gd name="T20" fmla="*/ 6 w 123"/>
                <a:gd name="T21" fmla="*/ 30 h 124"/>
                <a:gd name="T22" fmla="*/ 6 w 123"/>
                <a:gd name="T23" fmla="*/ 94 h 124"/>
                <a:gd name="T24" fmla="*/ 29 w 123"/>
                <a:gd name="T25" fmla="*/ 118 h 124"/>
                <a:gd name="T26" fmla="*/ 94 w 123"/>
                <a:gd name="T27" fmla="*/ 118 h 124"/>
                <a:gd name="T28" fmla="*/ 117 w 123"/>
                <a:gd name="T29" fmla="*/ 94 h 124"/>
                <a:gd name="T30" fmla="*/ 117 w 123"/>
                <a:gd name="T31" fmla="*/ 30 h 124"/>
                <a:gd name="T32" fmla="*/ 94 w 123"/>
                <a:gd name="T33" fmla="*/ 6 h 124"/>
                <a:gd name="T34" fmla="*/ 29 w 123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24">
                  <a:moveTo>
                    <a:pt x="94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13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0" y="0"/>
                    <a:pt x="123" y="13"/>
                    <a:pt x="123" y="3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3" y="111"/>
                    <a:pt x="110" y="124"/>
                    <a:pt x="94" y="124"/>
                  </a:cubicBezTo>
                  <a:close/>
                  <a:moveTo>
                    <a:pt x="29" y="6"/>
                  </a:moveTo>
                  <a:cubicBezTo>
                    <a:pt x="16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6" y="118"/>
                    <a:pt x="29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7" y="107"/>
                    <a:pt x="117" y="94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7"/>
                    <a:pt x="107" y="6"/>
                    <a:pt x="94" y="6"/>
                  </a:cubicBezTo>
                  <a:lnTo>
                    <a:pt x="2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2" name="Freeform 39"/>
            <p:cNvSpPr>
              <a:spLocks noEditPoints="1"/>
            </p:cNvSpPr>
            <p:nvPr/>
          </p:nvSpPr>
          <p:spPr bwMode="auto">
            <a:xfrm>
              <a:off x="3004" y="1676"/>
              <a:ext cx="293" cy="296"/>
            </a:xfrm>
            <a:custGeom>
              <a:avLst/>
              <a:gdLst>
                <a:gd name="T0" fmla="*/ 94 w 123"/>
                <a:gd name="T1" fmla="*/ 124 h 124"/>
                <a:gd name="T2" fmla="*/ 29 w 123"/>
                <a:gd name="T3" fmla="*/ 124 h 124"/>
                <a:gd name="T4" fmla="*/ 0 w 123"/>
                <a:gd name="T5" fmla="*/ 94 h 124"/>
                <a:gd name="T6" fmla="*/ 0 w 123"/>
                <a:gd name="T7" fmla="*/ 30 h 124"/>
                <a:gd name="T8" fmla="*/ 29 w 123"/>
                <a:gd name="T9" fmla="*/ 0 h 124"/>
                <a:gd name="T10" fmla="*/ 94 w 123"/>
                <a:gd name="T11" fmla="*/ 0 h 124"/>
                <a:gd name="T12" fmla="*/ 123 w 123"/>
                <a:gd name="T13" fmla="*/ 30 h 124"/>
                <a:gd name="T14" fmla="*/ 123 w 123"/>
                <a:gd name="T15" fmla="*/ 94 h 124"/>
                <a:gd name="T16" fmla="*/ 94 w 123"/>
                <a:gd name="T17" fmla="*/ 124 h 124"/>
                <a:gd name="T18" fmla="*/ 29 w 123"/>
                <a:gd name="T19" fmla="*/ 6 h 124"/>
                <a:gd name="T20" fmla="*/ 6 w 123"/>
                <a:gd name="T21" fmla="*/ 30 h 124"/>
                <a:gd name="T22" fmla="*/ 6 w 123"/>
                <a:gd name="T23" fmla="*/ 94 h 124"/>
                <a:gd name="T24" fmla="*/ 29 w 123"/>
                <a:gd name="T25" fmla="*/ 118 h 124"/>
                <a:gd name="T26" fmla="*/ 94 w 123"/>
                <a:gd name="T27" fmla="*/ 118 h 124"/>
                <a:gd name="T28" fmla="*/ 117 w 123"/>
                <a:gd name="T29" fmla="*/ 94 h 124"/>
                <a:gd name="T30" fmla="*/ 117 w 123"/>
                <a:gd name="T31" fmla="*/ 30 h 124"/>
                <a:gd name="T32" fmla="*/ 94 w 123"/>
                <a:gd name="T33" fmla="*/ 6 h 124"/>
                <a:gd name="T34" fmla="*/ 29 w 123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24">
                  <a:moveTo>
                    <a:pt x="94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13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0" y="0"/>
                    <a:pt x="123" y="13"/>
                    <a:pt x="123" y="3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3" y="111"/>
                    <a:pt x="110" y="124"/>
                    <a:pt x="94" y="124"/>
                  </a:cubicBezTo>
                  <a:close/>
                  <a:moveTo>
                    <a:pt x="29" y="6"/>
                  </a:moveTo>
                  <a:cubicBezTo>
                    <a:pt x="16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6" y="118"/>
                    <a:pt x="29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7" y="107"/>
                    <a:pt x="117" y="94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7"/>
                    <a:pt x="107" y="6"/>
                    <a:pt x="94" y="6"/>
                  </a:cubicBezTo>
                  <a:lnTo>
                    <a:pt x="29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3" name="Freeform 40"/>
            <p:cNvSpPr>
              <a:spLocks/>
            </p:cNvSpPr>
            <p:nvPr/>
          </p:nvSpPr>
          <p:spPr bwMode="auto">
            <a:xfrm>
              <a:off x="2759" y="2289"/>
              <a:ext cx="129" cy="273"/>
            </a:xfrm>
            <a:custGeom>
              <a:avLst/>
              <a:gdLst>
                <a:gd name="T0" fmla="*/ 51 w 54"/>
                <a:gd name="T1" fmla="*/ 115 h 115"/>
                <a:gd name="T2" fmla="*/ 48 w 54"/>
                <a:gd name="T3" fmla="*/ 112 h 115"/>
                <a:gd name="T4" fmla="*/ 48 w 54"/>
                <a:gd name="T5" fmla="*/ 27 h 115"/>
                <a:gd name="T6" fmla="*/ 31 w 54"/>
                <a:gd name="T7" fmla="*/ 6 h 115"/>
                <a:gd name="T8" fmla="*/ 27 w 54"/>
                <a:gd name="T9" fmla="*/ 6 h 115"/>
                <a:gd name="T10" fmla="*/ 6 w 54"/>
                <a:gd name="T11" fmla="*/ 27 h 115"/>
                <a:gd name="T12" fmla="*/ 6 w 54"/>
                <a:gd name="T13" fmla="*/ 112 h 115"/>
                <a:gd name="T14" fmla="*/ 3 w 54"/>
                <a:gd name="T15" fmla="*/ 115 h 115"/>
                <a:gd name="T16" fmla="*/ 0 w 54"/>
                <a:gd name="T17" fmla="*/ 112 h 115"/>
                <a:gd name="T18" fmla="*/ 0 w 54"/>
                <a:gd name="T19" fmla="*/ 27 h 115"/>
                <a:gd name="T20" fmla="*/ 27 w 54"/>
                <a:gd name="T21" fmla="*/ 0 h 115"/>
                <a:gd name="T22" fmla="*/ 33 w 54"/>
                <a:gd name="T23" fmla="*/ 1 h 115"/>
                <a:gd name="T24" fmla="*/ 54 w 54"/>
                <a:gd name="T25" fmla="*/ 27 h 115"/>
                <a:gd name="T26" fmla="*/ 54 w 54"/>
                <a:gd name="T27" fmla="*/ 112 h 115"/>
                <a:gd name="T28" fmla="*/ 51 w 54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15">
                  <a:moveTo>
                    <a:pt x="51" y="115"/>
                  </a:moveTo>
                  <a:cubicBezTo>
                    <a:pt x="50" y="115"/>
                    <a:pt x="48" y="113"/>
                    <a:pt x="48" y="112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17"/>
                    <a:pt x="41" y="8"/>
                    <a:pt x="31" y="6"/>
                  </a:cubicBezTo>
                  <a:cubicBezTo>
                    <a:pt x="30" y="6"/>
                    <a:pt x="29" y="6"/>
                    <a:pt x="27" y="6"/>
                  </a:cubicBezTo>
                  <a:cubicBezTo>
                    <a:pt x="15" y="6"/>
                    <a:pt x="6" y="16"/>
                    <a:pt x="6" y="27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5" y="115"/>
                    <a:pt x="3" y="115"/>
                  </a:cubicBezTo>
                  <a:cubicBezTo>
                    <a:pt x="1" y="115"/>
                    <a:pt x="0" y="113"/>
                    <a:pt x="0" y="11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1"/>
                  </a:cubicBezTo>
                  <a:cubicBezTo>
                    <a:pt x="45" y="3"/>
                    <a:pt x="54" y="14"/>
                    <a:pt x="54" y="27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4" y="113"/>
                    <a:pt x="53" y="115"/>
                    <a:pt x="51" y="115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4" name="Freeform 41"/>
            <p:cNvSpPr>
              <a:spLocks/>
            </p:cNvSpPr>
            <p:nvPr/>
          </p:nvSpPr>
          <p:spPr bwMode="auto">
            <a:xfrm>
              <a:off x="2793" y="2470"/>
              <a:ext cx="62" cy="14"/>
            </a:xfrm>
            <a:custGeom>
              <a:avLst/>
              <a:gdLst>
                <a:gd name="T0" fmla="*/ 23 w 26"/>
                <a:gd name="T1" fmla="*/ 6 h 6"/>
                <a:gd name="T2" fmla="*/ 3 w 26"/>
                <a:gd name="T3" fmla="*/ 6 h 6"/>
                <a:gd name="T4" fmla="*/ 0 w 26"/>
                <a:gd name="T5" fmla="*/ 3 h 6"/>
                <a:gd name="T6" fmla="*/ 3 w 26"/>
                <a:gd name="T7" fmla="*/ 0 h 6"/>
                <a:gd name="T8" fmla="*/ 23 w 26"/>
                <a:gd name="T9" fmla="*/ 0 h 6"/>
                <a:gd name="T10" fmla="*/ 26 w 26"/>
                <a:gd name="T11" fmla="*/ 3 h 6"/>
                <a:gd name="T12" fmla="*/ 23 w 2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">
                  <a:moveTo>
                    <a:pt x="2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2"/>
                    <a:pt x="26" y="3"/>
                  </a:cubicBezTo>
                  <a:cubicBezTo>
                    <a:pt x="26" y="5"/>
                    <a:pt x="25" y="6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5" name="Freeform 42"/>
            <p:cNvSpPr>
              <a:spLocks/>
            </p:cNvSpPr>
            <p:nvPr/>
          </p:nvSpPr>
          <p:spPr bwMode="auto">
            <a:xfrm>
              <a:off x="2800" y="2505"/>
              <a:ext cx="47" cy="15"/>
            </a:xfrm>
            <a:custGeom>
              <a:avLst/>
              <a:gdLst>
                <a:gd name="T0" fmla="*/ 17 w 20"/>
                <a:gd name="T1" fmla="*/ 6 h 6"/>
                <a:gd name="T2" fmla="*/ 3 w 20"/>
                <a:gd name="T3" fmla="*/ 6 h 6"/>
                <a:gd name="T4" fmla="*/ 0 w 20"/>
                <a:gd name="T5" fmla="*/ 3 h 6"/>
                <a:gd name="T6" fmla="*/ 3 w 20"/>
                <a:gd name="T7" fmla="*/ 0 h 6"/>
                <a:gd name="T8" fmla="*/ 17 w 20"/>
                <a:gd name="T9" fmla="*/ 0 h 6"/>
                <a:gd name="T10" fmla="*/ 20 w 20"/>
                <a:gd name="T11" fmla="*/ 3 h 6"/>
                <a:gd name="T12" fmla="*/ 17 w 2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1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5"/>
                    <a:pt x="19" y="6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6" name="Freeform 43"/>
            <p:cNvSpPr>
              <a:spLocks noEditPoints="1"/>
            </p:cNvSpPr>
            <p:nvPr/>
          </p:nvSpPr>
          <p:spPr bwMode="auto">
            <a:xfrm>
              <a:off x="2786" y="2322"/>
              <a:ext cx="76" cy="78"/>
            </a:xfrm>
            <a:custGeom>
              <a:avLst/>
              <a:gdLst>
                <a:gd name="T0" fmla="*/ 29 w 32"/>
                <a:gd name="T1" fmla="*/ 33 h 33"/>
                <a:gd name="T2" fmla="*/ 3 w 32"/>
                <a:gd name="T3" fmla="*/ 33 h 33"/>
                <a:gd name="T4" fmla="*/ 0 w 32"/>
                <a:gd name="T5" fmla="*/ 31 h 33"/>
                <a:gd name="T6" fmla="*/ 0 w 32"/>
                <a:gd name="T7" fmla="*/ 29 h 33"/>
                <a:gd name="T8" fmla="*/ 0 w 32"/>
                <a:gd name="T9" fmla="*/ 16 h 33"/>
                <a:gd name="T10" fmla="*/ 15 w 32"/>
                <a:gd name="T11" fmla="*/ 0 h 33"/>
                <a:gd name="T12" fmla="*/ 17 w 32"/>
                <a:gd name="T13" fmla="*/ 0 h 33"/>
                <a:gd name="T14" fmla="*/ 32 w 32"/>
                <a:gd name="T15" fmla="*/ 16 h 33"/>
                <a:gd name="T16" fmla="*/ 32 w 32"/>
                <a:gd name="T17" fmla="*/ 29 h 33"/>
                <a:gd name="T18" fmla="*/ 32 w 32"/>
                <a:gd name="T19" fmla="*/ 30 h 33"/>
                <a:gd name="T20" fmla="*/ 29 w 32"/>
                <a:gd name="T21" fmla="*/ 33 h 33"/>
                <a:gd name="T22" fmla="*/ 6 w 32"/>
                <a:gd name="T23" fmla="*/ 27 h 33"/>
                <a:gd name="T24" fmla="*/ 26 w 32"/>
                <a:gd name="T25" fmla="*/ 27 h 33"/>
                <a:gd name="T26" fmla="*/ 26 w 32"/>
                <a:gd name="T27" fmla="*/ 16 h 33"/>
                <a:gd name="T28" fmla="*/ 17 w 32"/>
                <a:gd name="T29" fmla="*/ 6 h 33"/>
                <a:gd name="T30" fmla="*/ 15 w 32"/>
                <a:gd name="T31" fmla="*/ 6 h 33"/>
                <a:gd name="T32" fmla="*/ 6 w 32"/>
                <a:gd name="T33" fmla="*/ 16 h 33"/>
                <a:gd name="T34" fmla="*/ 6 w 32"/>
                <a:gd name="T3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3">
                  <a:moveTo>
                    <a:pt x="29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1" y="33"/>
                    <a:pt x="29" y="33"/>
                  </a:cubicBezTo>
                  <a:close/>
                  <a:moveTo>
                    <a:pt x="6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1"/>
                    <a:pt x="22" y="6"/>
                    <a:pt x="17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6"/>
                    <a:pt x="6" y="11"/>
                    <a:pt x="6" y="16"/>
                  </a:cubicBezTo>
                  <a:lnTo>
                    <a:pt x="6" y="2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7" name="Freeform 44"/>
            <p:cNvSpPr>
              <a:spLocks/>
            </p:cNvSpPr>
            <p:nvPr/>
          </p:nvSpPr>
          <p:spPr bwMode="auto">
            <a:xfrm>
              <a:off x="2695" y="2174"/>
              <a:ext cx="259" cy="253"/>
            </a:xfrm>
            <a:custGeom>
              <a:avLst/>
              <a:gdLst>
                <a:gd name="T0" fmla="*/ 95 w 109"/>
                <a:gd name="T1" fmla="*/ 106 h 106"/>
                <a:gd name="T2" fmla="*/ 92 w 109"/>
                <a:gd name="T3" fmla="*/ 104 h 106"/>
                <a:gd name="T4" fmla="*/ 93 w 109"/>
                <a:gd name="T5" fmla="*/ 100 h 106"/>
                <a:gd name="T6" fmla="*/ 103 w 109"/>
                <a:gd name="T7" fmla="*/ 83 h 106"/>
                <a:gd name="T8" fmla="*/ 103 w 109"/>
                <a:gd name="T9" fmla="*/ 26 h 106"/>
                <a:gd name="T10" fmla="*/ 82 w 109"/>
                <a:gd name="T11" fmla="*/ 6 h 106"/>
                <a:gd name="T12" fmla="*/ 26 w 109"/>
                <a:gd name="T13" fmla="*/ 6 h 106"/>
                <a:gd name="T14" fmla="*/ 6 w 109"/>
                <a:gd name="T15" fmla="*/ 26 h 106"/>
                <a:gd name="T16" fmla="*/ 6 w 109"/>
                <a:gd name="T17" fmla="*/ 83 h 106"/>
                <a:gd name="T18" fmla="*/ 14 w 109"/>
                <a:gd name="T19" fmla="*/ 99 h 106"/>
                <a:gd name="T20" fmla="*/ 14 w 109"/>
                <a:gd name="T21" fmla="*/ 103 h 106"/>
                <a:gd name="T22" fmla="*/ 10 w 109"/>
                <a:gd name="T23" fmla="*/ 104 h 106"/>
                <a:gd name="T24" fmla="*/ 0 w 109"/>
                <a:gd name="T25" fmla="*/ 83 h 106"/>
                <a:gd name="T26" fmla="*/ 0 w 109"/>
                <a:gd name="T27" fmla="*/ 26 h 106"/>
                <a:gd name="T28" fmla="*/ 26 w 109"/>
                <a:gd name="T29" fmla="*/ 0 h 106"/>
                <a:gd name="T30" fmla="*/ 82 w 109"/>
                <a:gd name="T31" fmla="*/ 0 h 106"/>
                <a:gd name="T32" fmla="*/ 109 w 109"/>
                <a:gd name="T33" fmla="*/ 26 h 106"/>
                <a:gd name="T34" fmla="*/ 109 w 109"/>
                <a:gd name="T35" fmla="*/ 83 h 106"/>
                <a:gd name="T36" fmla="*/ 97 w 109"/>
                <a:gd name="T37" fmla="*/ 105 h 106"/>
                <a:gd name="T38" fmla="*/ 95 w 109"/>
                <a:gd name="T3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06">
                  <a:moveTo>
                    <a:pt x="95" y="106"/>
                  </a:moveTo>
                  <a:cubicBezTo>
                    <a:pt x="94" y="106"/>
                    <a:pt x="93" y="105"/>
                    <a:pt x="92" y="104"/>
                  </a:cubicBezTo>
                  <a:cubicBezTo>
                    <a:pt x="92" y="103"/>
                    <a:pt x="92" y="101"/>
                    <a:pt x="93" y="100"/>
                  </a:cubicBezTo>
                  <a:cubicBezTo>
                    <a:pt x="99" y="96"/>
                    <a:pt x="103" y="90"/>
                    <a:pt x="103" y="8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15"/>
                    <a:pt x="94" y="6"/>
                    <a:pt x="82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9"/>
                    <a:pt x="8" y="95"/>
                    <a:pt x="14" y="99"/>
                  </a:cubicBezTo>
                  <a:cubicBezTo>
                    <a:pt x="15" y="100"/>
                    <a:pt x="15" y="102"/>
                    <a:pt x="14" y="103"/>
                  </a:cubicBezTo>
                  <a:cubicBezTo>
                    <a:pt x="13" y="105"/>
                    <a:pt x="11" y="105"/>
                    <a:pt x="10" y="104"/>
                  </a:cubicBezTo>
                  <a:cubicBezTo>
                    <a:pt x="3" y="99"/>
                    <a:pt x="0" y="91"/>
                    <a:pt x="0" y="8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7" y="0"/>
                    <a:pt x="109" y="12"/>
                    <a:pt x="109" y="26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9" y="92"/>
                    <a:pt x="104" y="100"/>
                    <a:pt x="97" y="105"/>
                  </a:cubicBezTo>
                  <a:cubicBezTo>
                    <a:pt x="96" y="105"/>
                    <a:pt x="96" y="106"/>
                    <a:pt x="95" y="10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8" name="Freeform 45"/>
            <p:cNvSpPr>
              <a:spLocks/>
            </p:cNvSpPr>
            <p:nvPr/>
          </p:nvSpPr>
          <p:spPr bwMode="auto">
            <a:xfrm>
              <a:off x="2940" y="2069"/>
              <a:ext cx="219" cy="239"/>
            </a:xfrm>
            <a:custGeom>
              <a:avLst/>
              <a:gdLst>
                <a:gd name="T0" fmla="*/ 89 w 92"/>
                <a:gd name="T1" fmla="*/ 100 h 100"/>
                <a:gd name="T2" fmla="*/ 3 w 92"/>
                <a:gd name="T3" fmla="*/ 100 h 100"/>
                <a:gd name="T4" fmla="*/ 0 w 92"/>
                <a:gd name="T5" fmla="*/ 97 h 100"/>
                <a:gd name="T6" fmla="*/ 3 w 92"/>
                <a:gd name="T7" fmla="*/ 94 h 100"/>
                <a:gd name="T8" fmla="*/ 86 w 92"/>
                <a:gd name="T9" fmla="*/ 94 h 100"/>
                <a:gd name="T10" fmla="*/ 86 w 92"/>
                <a:gd name="T11" fmla="*/ 3 h 100"/>
                <a:gd name="T12" fmla="*/ 89 w 92"/>
                <a:gd name="T13" fmla="*/ 0 h 100"/>
                <a:gd name="T14" fmla="*/ 92 w 92"/>
                <a:gd name="T15" fmla="*/ 3 h 100"/>
                <a:gd name="T16" fmla="*/ 92 w 92"/>
                <a:gd name="T17" fmla="*/ 97 h 100"/>
                <a:gd name="T18" fmla="*/ 89 w 92"/>
                <a:gd name="T1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0">
                  <a:moveTo>
                    <a:pt x="89" y="100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1" y="100"/>
                    <a:pt x="0" y="99"/>
                    <a:pt x="0" y="97"/>
                  </a:cubicBezTo>
                  <a:cubicBezTo>
                    <a:pt x="0" y="96"/>
                    <a:pt x="1" y="94"/>
                    <a:pt x="3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2"/>
                    <a:pt x="88" y="0"/>
                    <a:pt x="89" y="0"/>
                  </a:cubicBezTo>
                  <a:cubicBezTo>
                    <a:pt x="91" y="0"/>
                    <a:pt x="92" y="2"/>
                    <a:pt x="92" y="3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9"/>
                    <a:pt x="91" y="100"/>
                    <a:pt x="89" y="10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9" name="Freeform 46"/>
            <p:cNvSpPr>
              <a:spLocks/>
            </p:cNvSpPr>
            <p:nvPr/>
          </p:nvSpPr>
          <p:spPr bwMode="auto">
            <a:xfrm>
              <a:off x="2484" y="2069"/>
              <a:ext cx="223" cy="239"/>
            </a:xfrm>
            <a:custGeom>
              <a:avLst/>
              <a:gdLst>
                <a:gd name="T0" fmla="*/ 91 w 94"/>
                <a:gd name="T1" fmla="*/ 100 h 100"/>
                <a:gd name="T2" fmla="*/ 3 w 94"/>
                <a:gd name="T3" fmla="*/ 100 h 100"/>
                <a:gd name="T4" fmla="*/ 0 w 94"/>
                <a:gd name="T5" fmla="*/ 97 h 100"/>
                <a:gd name="T6" fmla="*/ 0 w 94"/>
                <a:gd name="T7" fmla="*/ 3 h 100"/>
                <a:gd name="T8" fmla="*/ 3 w 94"/>
                <a:gd name="T9" fmla="*/ 0 h 100"/>
                <a:gd name="T10" fmla="*/ 6 w 94"/>
                <a:gd name="T11" fmla="*/ 3 h 100"/>
                <a:gd name="T12" fmla="*/ 6 w 94"/>
                <a:gd name="T13" fmla="*/ 94 h 100"/>
                <a:gd name="T14" fmla="*/ 91 w 94"/>
                <a:gd name="T15" fmla="*/ 94 h 100"/>
                <a:gd name="T16" fmla="*/ 94 w 94"/>
                <a:gd name="T17" fmla="*/ 97 h 100"/>
                <a:gd name="T18" fmla="*/ 91 w 94"/>
                <a:gd name="T1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0">
                  <a:moveTo>
                    <a:pt x="91" y="100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2" y="100"/>
                    <a:pt x="0" y="99"/>
                    <a:pt x="0" y="9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3" y="94"/>
                    <a:pt x="94" y="96"/>
                    <a:pt x="94" y="97"/>
                  </a:cubicBezTo>
                  <a:cubicBezTo>
                    <a:pt x="94" y="99"/>
                    <a:pt x="93" y="100"/>
                    <a:pt x="91" y="10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0" name="Freeform 47"/>
            <p:cNvSpPr>
              <a:spLocks/>
            </p:cNvSpPr>
            <p:nvPr/>
          </p:nvSpPr>
          <p:spPr bwMode="auto">
            <a:xfrm>
              <a:off x="2819" y="2069"/>
              <a:ext cx="14" cy="81"/>
            </a:xfrm>
            <a:custGeom>
              <a:avLst/>
              <a:gdLst>
                <a:gd name="T0" fmla="*/ 3 w 6"/>
                <a:gd name="T1" fmla="*/ 34 h 34"/>
                <a:gd name="T2" fmla="*/ 0 w 6"/>
                <a:gd name="T3" fmla="*/ 31 h 34"/>
                <a:gd name="T4" fmla="*/ 0 w 6"/>
                <a:gd name="T5" fmla="*/ 3 h 34"/>
                <a:gd name="T6" fmla="*/ 3 w 6"/>
                <a:gd name="T7" fmla="*/ 0 h 34"/>
                <a:gd name="T8" fmla="*/ 6 w 6"/>
                <a:gd name="T9" fmla="*/ 3 h 34"/>
                <a:gd name="T10" fmla="*/ 6 w 6"/>
                <a:gd name="T11" fmla="*/ 31 h 34"/>
                <a:gd name="T12" fmla="*/ 3 w 6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3" y="34"/>
                  </a:moveTo>
                  <a:cubicBezTo>
                    <a:pt x="2" y="34"/>
                    <a:pt x="0" y="32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5" y="34"/>
                    <a:pt x="3" y="3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1" name="Freeform 48"/>
            <p:cNvSpPr>
              <a:spLocks noEditPoints="1"/>
            </p:cNvSpPr>
            <p:nvPr/>
          </p:nvSpPr>
          <p:spPr bwMode="auto">
            <a:xfrm>
              <a:off x="2457" y="2015"/>
              <a:ext cx="69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2" name="Freeform 49"/>
            <p:cNvSpPr>
              <a:spLocks noEditPoints="1"/>
            </p:cNvSpPr>
            <p:nvPr/>
          </p:nvSpPr>
          <p:spPr bwMode="auto">
            <a:xfrm>
              <a:off x="3119" y="2015"/>
              <a:ext cx="68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3" name="Freeform 50"/>
            <p:cNvSpPr>
              <a:spLocks noEditPoints="1"/>
            </p:cNvSpPr>
            <p:nvPr/>
          </p:nvSpPr>
          <p:spPr bwMode="auto">
            <a:xfrm>
              <a:off x="2793" y="2015"/>
              <a:ext cx="69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" name="Group 89"/>
          <p:cNvGrpSpPr>
            <a:grpSpLocks noChangeAspect="1"/>
          </p:cNvGrpSpPr>
          <p:nvPr/>
        </p:nvGrpSpPr>
        <p:grpSpPr bwMode="auto">
          <a:xfrm>
            <a:off x="4847479" y="3644611"/>
            <a:ext cx="555833" cy="626212"/>
            <a:chOff x="2475" y="1724"/>
            <a:chExt cx="695" cy="783"/>
          </a:xfrm>
          <a:solidFill>
            <a:srgbClr val="F9C61C"/>
          </a:solidFill>
        </p:grpSpPr>
        <p:sp>
          <p:nvSpPr>
            <p:cNvPr id="255" name="Freeform 90"/>
            <p:cNvSpPr>
              <a:spLocks/>
            </p:cNvSpPr>
            <p:nvPr/>
          </p:nvSpPr>
          <p:spPr bwMode="auto">
            <a:xfrm>
              <a:off x="2757" y="2318"/>
              <a:ext cx="14" cy="51"/>
            </a:xfrm>
            <a:custGeom>
              <a:avLst/>
              <a:gdLst>
                <a:gd name="T0" fmla="*/ 3 w 6"/>
                <a:gd name="T1" fmla="*/ 21 h 21"/>
                <a:gd name="T2" fmla="*/ 0 w 6"/>
                <a:gd name="T3" fmla="*/ 18 h 21"/>
                <a:gd name="T4" fmla="*/ 0 w 6"/>
                <a:gd name="T5" fmla="*/ 3 h 21"/>
                <a:gd name="T6" fmla="*/ 3 w 6"/>
                <a:gd name="T7" fmla="*/ 0 h 21"/>
                <a:gd name="T8" fmla="*/ 6 w 6"/>
                <a:gd name="T9" fmla="*/ 3 h 21"/>
                <a:gd name="T10" fmla="*/ 6 w 6"/>
                <a:gd name="T11" fmla="*/ 18 h 21"/>
                <a:gd name="T12" fmla="*/ 3 w 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3" y="21"/>
                  </a:moveTo>
                  <a:cubicBezTo>
                    <a:pt x="1" y="21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4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6" name="Freeform 91"/>
            <p:cNvSpPr>
              <a:spLocks/>
            </p:cNvSpPr>
            <p:nvPr/>
          </p:nvSpPr>
          <p:spPr bwMode="auto">
            <a:xfrm>
              <a:off x="2719" y="2245"/>
              <a:ext cx="88" cy="124"/>
            </a:xfrm>
            <a:custGeom>
              <a:avLst/>
              <a:gdLst>
                <a:gd name="T0" fmla="*/ 3 w 37"/>
                <a:gd name="T1" fmla="*/ 52 h 52"/>
                <a:gd name="T2" fmla="*/ 0 w 37"/>
                <a:gd name="T3" fmla="*/ 49 h 52"/>
                <a:gd name="T4" fmla="*/ 0 w 37"/>
                <a:gd name="T5" fmla="*/ 19 h 52"/>
                <a:gd name="T6" fmla="*/ 18 w 37"/>
                <a:gd name="T7" fmla="*/ 4 h 52"/>
                <a:gd name="T8" fmla="*/ 30 w 37"/>
                <a:gd name="T9" fmla="*/ 4 h 52"/>
                <a:gd name="T10" fmla="*/ 31 w 37"/>
                <a:gd name="T11" fmla="*/ 3 h 52"/>
                <a:gd name="T12" fmla="*/ 34 w 37"/>
                <a:gd name="T13" fmla="*/ 0 h 52"/>
                <a:gd name="T14" fmla="*/ 37 w 37"/>
                <a:gd name="T15" fmla="*/ 3 h 52"/>
                <a:gd name="T16" fmla="*/ 30 w 37"/>
                <a:gd name="T17" fmla="*/ 10 h 52"/>
                <a:gd name="T18" fmla="*/ 18 w 37"/>
                <a:gd name="T19" fmla="*/ 10 h 52"/>
                <a:gd name="T20" fmla="*/ 6 w 37"/>
                <a:gd name="T21" fmla="*/ 19 h 52"/>
                <a:gd name="T22" fmla="*/ 6 w 37"/>
                <a:gd name="T23" fmla="*/ 49 h 52"/>
                <a:gd name="T24" fmla="*/ 3 w 37"/>
                <a:gd name="T2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2">
                  <a:moveTo>
                    <a:pt x="3" y="52"/>
                  </a:moveTo>
                  <a:cubicBezTo>
                    <a:pt x="1" y="52"/>
                    <a:pt x="0" y="50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"/>
                    <a:pt x="12" y="4"/>
                    <a:pt x="18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7"/>
                    <a:pt x="33" y="9"/>
                    <a:pt x="3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6" y="10"/>
                    <a:pt x="6" y="1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5" y="52"/>
                    <a:pt x="3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7" name="Freeform 92"/>
            <p:cNvSpPr>
              <a:spLocks/>
            </p:cNvSpPr>
            <p:nvPr/>
          </p:nvSpPr>
          <p:spPr bwMode="auto">
            <a:xfrm>
              <a:off x="2874" y="2318"/>
              <a:ext cx="14" cy="48"/>
            </a:xfrm>
            <a:custGeom>
              <a:avLst/>
              <a:gdLst>
                <a:gd name="T0" fmla="*/ 3 w 6"/>
                <a:gd name="T1" fmla="*/ 20 h 20"/>
                <a:gd name="T2" fmla="*/ 0 w 6"/>
                <a:gd name="T3" fmla="*/ 17 h 20"/>
                <a:gd name="T4" fmla="*/ 0 w 6"/>
                <a:gd name="T5" fmla="*/ 3 h 20"/>
                <a:gd name="T6" fmla="*/ 3 w 6"/>
                <a:gd name="T7" fmla="*/ 0 h 20"/>
                <a:gd name="T8" fmla="*/ 6 w 6"/>
                <a:gd name="T9" fmla="*/ 3 h 20"/>
                <a:gd name="T10" fmla="*/ 6 w 6"/>
                <a:gd name="T11" fmla="*/ 17 h 20"/>
                <a:gd name="T12" fmla="*/ 3 w 6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3" y="20"/>
                  </a:moveTo>
                  <a:cubicBezTo>
                    <a:pt x="2" y="20"/>
                    <a:pt x="0" y="18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8" name="Freeform 93"/>
            <p:cNvSpPr>
              <a:spLocks/>
            </p:cNvSpPr>
            <p:nvPr/>
          </p:nvSpPr>
          <p:spPr bwMode="auto">
            <a:xfrm>
              <a:off x="2840" y="2245"/>
              <a:ext cx="86" cy="121"/>
            </a:xfrm>
            <a:custGeom>
              <a:avLst/>
              <a:gdLst>
                <a:gd name="T0" fmla="*/ 33 w 36"/>
                <a:gd name="T1" fmla="*/ 51 h 51"/>
                <a:gd name="T2" fmla="*/ 30 w 36"/>
                <a:gd name="T3" fmla="*/ 48 h 51"/>
                <a:gd name="T4" fmla="*/ 30 w 36"/>
                <a:gd name="T5" fmla="*/ 19 h 51"/>
                <a:gd name="T6" fmla="*/ 18 w 36"/>
                <a:gd name="T7" fmla="*/ 10 h 51"/>
                <a:gd name="T8" fmla="*/ 6 w 36"/>
                <a:gd name="T9" fmla="*/ 10 h 51"/>
                <a:gd name="T10" fmla="*/ 2 w 36"/>
                <a:gd name="T11" fmla="*/ 8 h 51"/>
                <a:gd name="T12" fmla="*/ 0 w 36"/>
                <a:gd name="T13" fmla="*/ 3 h 51"/>
                <a:gd name="T14" fmla="*/ 3 w 36"/>
                <a:gd name="T15" fmla="*/ 0 h 51"/>
                <a:gd name="T16" fmla="*/ 3 w 36"/>
                <a:gd name="T17" fmla="*/ 0 h 51"/>
                <a:gd name="T18" fmla="*/ 6 w 36"/>
                <a:gd name="T19" fmla="*/ 3 h 51"/>
                <a:gd name="T20" fmla="*/ 6 w 36"/>
                <a:gd name="T21" fmla="*/ 4 h 51"/>
                <a:gd name="T22" fmla="*/ 18 w 36"/>
                <a:gd name="T23" fmla="*/ 4 h 51"/>
                <a:gd name="T24" fmla="*/ 36 w 36"/>
                <a:gd name="T25" fmla="*/ 19 h 51"/>
                <a:gd name="T26" fmla="*/ 36 w 36"/>
                <a:gd name="T27" fmla="*/ 48 h 51"/>
                <a:gd name="T28" fmla="*/ 33 w 36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1">
                  <a:moveTo>
                    <a:pt x="33" y="51"/>
                  </a:moveTo>
                  <a:cubicBezTo>
                    <a:pt x="31" y="51"/>
                    <a:pt x="30" y="50"/>
                    <a:pt x="30" y="4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0"/>
                    <a:pt x="19" y="10"/>
                    <a:pt x="18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4" y="4"/>
                    <a:pt x="36" y="7"/>
                    <a:pt x="36" y="1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50"/>
                    <a:pt x="35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9" name="Freeform 94"/>
            <p:cNvSpPr>
              <a:spLocks noEditPoints="1"/>
            </p:cNvSpPr>
            <p:nvPr/>
          </p:nvSpPr>
          <p:spPr bwMode="auto">
            <a:xfrm>
              <a:off x="2766" y="2116"/>
              <a:ext cx="113" cy="124"/>
            </a:xfrm>
            <a:custGeom>
              <a:avLst/>
              <a:gdLst>
                <a:gd name="T0" fmla="*/ 23 w 47"/>
                <a:gd name="T1" fmla="*/ 52 h 52"/>
                <a:gd name="T2" fmla="*/ 0 w 47"/>
                <a:gd name="T3" fmla="*/ 26 h 52"/>
                <a:gd name="T4" fmla="*/ 23 w 47"/>
                <a:gd name="T5" fmla="*/ 0 h 52"/>
                <a:gd name="T6" fmla="*/ 47 w 47"/>
                <a:gd name="T7" fmla="*/ 26 h 52"/>
                <a:gd name="T8" fmla="*/ 23 w 47"/>
                <a:gd name="T9" fmla="*/ 52 h 52"/>
                <a:gd name="T10" fmla="*/ 23 w 47"/>
                <a:gd name="T11" fmla="*/ 6 h 52"/>
                <a:gd name="T12" fmla="*/ 6 w 47"/>
                <a:gd name="T13" fmla="*/ 26 h 52"/>
                <a:gd name="T14" fmla="*/ 23 w 47"/>
                <a:gd name="T15" fmla="*/ 46 h 52"/>
                <a:gd name="T16" fmla="*/ 41 w 47"/>
                <a:gd name="T17" fmla="*/ 26 h 52"/>
                <a:gd name="T18" fmla="*/ 23 w 47"/>
                <a:gd name="T1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2">
                  <a:moveTo>
                    <a:pt x="23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7" y="11"/>
                    <a:pt x="47" y="26"/>
                  </a:cubicBezTo>
                  <a:cubicBezTo>
                    <a:pt x="47" y="40"/>
                    <a:pt x="36" y="52"/>
                    <a:pt x="23" y="52"/>
                  </a:cubicBezTo>
                  <a:close/>
                  <a:moveTo>
                    <a:pt x="23" y="6"/>
                  </a:move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6"/>
                    <a:pt x="23" y="46"/>
                  </a:cubicBezTo>
                  <a:cubicBezTo>
                    <a:pt x="33" y="46"/>
                    <a:pt x="41" y="37"/>
                    <a:pt x="41" y="26"/>
                  </a:cubicBezTo>
                  <a:cubicBezTo>
                    <a:pt x="41" y="15"/>
                    <a:pt x="33" y="6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0" name="Freeform 95"/>
            <p:cNvSpPr>
              <a:spLocks/>
            </p:cNvSpPr>
            <p:nvPr/>
          </p:nvSpPr>
          <p:spPr bwMode="auto">
            <a:xfrm>
              <a:off x="3000" y="2457"/>
              <a:ext cx="15" cy="50"/>
            </a:xfrm>
            <a:custGeom>
              <a:avLst/>
              <a:gdLst>
                <a:gd name="T0" fmla="*/ 3 w 6"/>
                <a:gd name="T1" fmla="*/ 21 h 21"/>
                <a:gd name="T2" fmla="*/ 0 w 6"/>
                <a:gd name="T3" fmla="*/ 18 h 21"/>
                <a:gd name="T4" fmla="*/ 0 w 6"/>
                <a:gd name="T5" fmla="*/ 3 h 21"/>
                <a:gd name="T6" fmla="*/ 3 w 6"/>
                <a:gd name="T7" fmla="*/ 0 h 21"/>
                <a:gd name="T8" fmla="*/ 6 w 6"/>
                <a:gd name="T9" fmla="*/ 3 h 21"/>
                <a:gd name="T10" fmla="*/ 6 w 6"/>
                <a:gd name="T11" fmla="*/ 18 h 21"/>
                <a:gd name="T12" fmla="*/ 3 w 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3" y="21"/>
                  </a:moveTo>
                  <a:cubicBezTo>
                    <a:pt x="1" y="21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4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1" name="Freeform 96"/>
            <p:cNvSpPr>
              <a:spLocks/>
            </p:cNvSpPr>
            <p:nvPr/>
          </p:nvSpPr>
          <p:spPr bwMode="auto">
            <a:xfrm>
              <a:off x="2962" y="2383"/>
              <a:ext cx="89" cy="124"/>
            </a:xfrm>
            <a:custGeom>
              <a:avLst/>
              <a:gdLst>
                <a:gd name="T0" fmla="*/ 3 w 37"/>
                <a:gd name="T1" fmla="*/ 52 h 52"/>
                <a:gd name="T2" fmla="*/ 0 w 37"/>
                <a:gd name="T3" fmla="*/ 49 h 52"/>
                <a:gd name="T4" fmla="*/ 0 w 37"/>
                <a:gd name="T5" fmla="*/ 19 h 52"/>
                <a:gd name="T6" fmla="*/ 18 w 37"/>
                <a:gd name="T7" fmla="*/ 4 h 52"/>
                <a:gd name="T8" fmla="*/ 30 w 37"/>
                <a:gd name="T9" fmla="*/ 4 h 52"/>
                <a:gd name="T10" fmla="*/ 31 w 37"/>
                <a:gd name="T11" fmla="*/ 3 h 52"/>
                <a:gd name="T12" fmla="*/ 34 w 37"/>
                <a:gd name="T13" fmla="*/ 0 h 52"/>
                <a:gd name="T14" fmla="*/ 37 w 37"/>
                <a:gd name="T15" fmla="*/ 3 h 52"/>
                <a:gd name="T16" fmla="*/ 30 w 37"/>
                <a:gd name="T17" fmla="*/ 10 h 52"/>
                <a:gd name="T18" fmla="*/ 18 w 37"/>
                <a:gd name="T19" fmla="*/ 10 h 52"/>
                <a:gd name="T20" fmla="*/ 6 w 37"/>
                <a:gd name="T21" fmla="*/ 19 h 52"/>
                <a:gd name="T22" fmla="*/ 6 w 37"/>
                <a:gd name="T23" fmla="*/ 49 h 52"/>
                <a:gd name="T24" fmla="*/ 3 w 37"/>
                <a:gd name="T2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2">
                  <a:moveTo>
                    <a:pt x="3" y="52"/>
                  </a:moveTo>
                  <a:cubicBezTo>
                    <a:pt x="1" y="52"/>
                    <a:pt x="0" y="50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"/>
                    <a:pt x="12" y="4"/>
                    <a:pt x="18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1" y="1"/>
                    <a:pt x="33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7"/>
                    <a:pt x="33" y="9"/>
                    <a:pt x="3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6" y="10"/>
                    <a:pt x="6" y="1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5" y="52"/>
                    <a:pt x="3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2" name="Freeform 97"/>
            <p:cNvSpPr>
              <a:spLocks/>
            </p:cNvSpPr>
            <p:nvPr/>
          </p:nvSpPr>
          <p:spPr bwMode="auto">
            <a:xfrm>
              <a:off x="3117" y="2457"/>
              <a:ext cx="15" cy="48"/>
            </a:xfrm>
            <a:custGeom>
              <a:avLst/>
              <a:gdLst>
                <a:gd name="T0" fmla="*/ 3 w 6"/>
                <a:gd name="T1" fmla="*/ 20 h 20"/>
                <a:gd name="T2" fmla="*/ 0 w 6"/>
                <a:gd name="T3" fmla="*/ 17 h 20"/>
                <a:gd name="T4" fmla="*/ 0 w 6"/>
                <a:gd name="T5" fmla="*/ 3 h 20"/>
                <a:gd name="T6" fmla="*/ 3 w 6"/>
                <a:gd name="T7" fmla="*/ 0 h 20"/>
                <a:gd name="T8" fmla="*/ 6 w 6"/>
                <a:gd name="T9" fmla="*/ 3 h 20"/>
                <a:gd name="T10" fmla="*/ 6 w 6"/>
                <a:gd name="T11" fmla="*/ 17 h 20"/>
                <a:gd name="T12" fmla="*/ 3 w 6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3" y="20"/>
                  </a:moveTo>
                  <a:cubicBezTo>
                    <a:pt x="2" y="20"/>
                    <a:pt x="0" y="18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3" name="Freeform 98"/>
            <p:cNvSpPr>
              <a:spLocks/>
            </p:cNvSpPr>
            <p:nvPr/>
          </p:nvSpPr>
          <p:spPr bwMode="auto">
            <a:xfrm>
              <a:off x="3084" y="2383"/>
              <a:ext cx="86" cy="122"/>
            </a:xfrm>
            <a:custGeom>
              <a:avLst/>
              <a:gdLst>
                <a:gd name="T0" fmla="*/ 33 w 36"/>
                <a:gd name="T1" fmla="*/ 51 h 51"/>
                <a:gd name="T2" fmla="*/ 30 w 36"/>
                <a:gd name="T3" fmla="*/ 48 h 51"/>
                <a:gd name="T4" fmla="*/ 30 w 36"/>
                <a:gd name="T5" fmla="*/ 19 h 51"/>
                <a:gd name="T6" fmla="*/ 18 w 36"/>
                <a:gd name="T7" fmla="*/ 10 h 51"/>
                <a:gd name="T8" fmla="*/ 6 w 36"/>
                <a:gd name="T9" fmla="*/ 10 h 51"/>
                <a:gd name="T10" fmla="*/ 2 w 36"/>
                <a:gd name="T11" fmla="*/ 8 h 51"/>
                <a:gd name="T12" fmla="*/ 0 w 36"/>
                <a:gd name="T13" fmla="*/ 3 h 51"/>
                <a:gd name="T14" fmla="*/ 3 w 36"/>
                <a:gd name="T15" fmla="*/ 0 h 51"/>
                <a:gd name="T16" fmla="*/ 3 w 36"/>
                <a:gd name="T17" fmla="*/ 0 h 51"/>
                <a:gd name="T18" fmla="*/ 6 w 36"/>
                <a:gd name="T19" fmla="*/ 3 h 51"/>
                <a:gd name="T20" fmla="*/ 6 w 36"/>
                <a:gd name="T21" fmla="*/ 4 h 51"/>
                <a:gd name="T22" fmla="*/ 18 w 36"/>
                <a:gd name="T23" fmla="*/ 4 h 51"/>
                <a:gd name="T24" fmla="*/ 36 w 36"/>
                <a:gd name="T25" fmla="*/ 19 h 51"/>
                <a:gd name="T26" fmla="*/ 36 w 36"/>
                <a:gd name="T27" fmla="*/ 48 h 51"/>
                <a:gd name="T28" fmla="*/ 33 w 36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1">
                  <a:moveTo>
                    <a:pt x="33" y="51"/>
                  </a:moveTo>
                  <a:cubicBezTo>
                    <a:pt x="31" y="51"/>
                    <a:pt x="30" y="50"/>
                    <a:pt x="30" y="4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0"/>
                    <a:pt x="19" y="10"/>
                    <a:pt x="18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4" y="4"/>
                    <a:pt x="36" y="7"/>
                    <a:pt x="36" y="1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50"/>
                    <a:pt x="35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4" name="Freeform 99"/>
            <p:cNvSpPr>
              <a:spLocks noEditPoints="1"/>
            </p:cNvSpPr>
            <p:nvPr/>
          </p:nvSpPr>
          <p:spPr bwMode="auto">
            <a:xfrm>
              <a:off x="3010" y="2254"/>
              <a:ext cx="112" cy="124"/>
            </a:xfrm>
            <a:custGeom>
              <a:avLst/>
              <a:gdLst>
                <a:gd name="T0" fmla="*/ 23 w 47"/>
                <a:gd name="T1" fmla="*/ 52 h 52"/>
                <a:gd name="T2" fmla="*/ 0 w 47"/>
                <a:gd name="T3" fmla="*/ 26 h 52"/>
                <a:gd name="T4" fmla="*/ 23 w 47"/>
                <a:gd name="T5" fmla="*/ 0 h 52"/>
                <a:gd name="T6" fmla="*/ 47 w 47"/>
                <a:gd name="T7" fmla="*/ 26 h 52"/>
                <a:gd name="T8" fmla="*/ 23 w 47"/>
                <a:gd name="T9" fmla="*/ 52 h 52"/>
                <a:gd name="T10" fmla="*/ 23 w 47"/>
                <a:gd name="T11" fmla="*/ 6 h 52"/>
                <a:gd name="T12" fmla="*/ 6 w 47"/>
                <a:gd name="T13" fmla="*/ 26 h 52"/>
                <a:gd name="T14" fmla="*/ 23 w 47"/>
                <a:gd name="T15" fmla="*/ 46 h 52"/>
                <a:gd name="T16" fmla="*/ 41 w 47"/>
                <a:gd name="T17" fmla="*/ 26 h 52"/>
                <a:gd name="T18" fmla="*/ 23 w 47"/>
                <a:gd name="T1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2">
                  <a:moveTo>
                    <a:pt x="23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7" y="11"/>
                    <a:pt x="47" y="26"/>
                  </a:cubicBezTo>
                  <a:cubicBezTo>
                    <a:pt x="47" y="40"/>
                    <a:pt x="36" y="52"/>
                    <a:pt x="23" y="52"/>
                  </a:cubicBezTo>
                  <a:close/>
                  <a:moveTo>
                    <a:pt x="23" y="6"/>
                  </a:move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6"/>
                    <a:pt x="23" y="46"/>
                  </a:cubicBezTo>
                  <a:cubicBezTo>
                    <a:pt x="33" y="46"/>
                    <a:pt x="41" y="37"/>
                    <a:pt x="41" y="26"/>
                  </a:cubicBezTo>
                  <a:cubicBezTo>
                    <a:pt x="41" y="15"/>
                    <a:pt x="33" y="6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5" name="Freeform 100"/>
            <p:cNvSpPr>
              <a:spLocks/>
            </p:cNvSpPr>
            <p:nvPr/>
          </p:nvSpPr>
          <p:spPr bwMode="auto">
            <a:xfrm>
              <a:off x="2513" y="2457"/>
              <a:ext cx="15" cy="50"/>
            </a:xfrm>
            <a:custGeom>
              <a:avLst/>
              <a:gdLst>
                <a:gd name="T0" fmla="*/ 3 w 6"/>
                <a:gd name="T1" fmla="*/ 21 h 21"/>
                <a:gd name="T2" fmla="*/ 0 w 6"/>
                <a:gd name="T3" fmla="*/ 18 h 21"/>
                <a:gd name="T4" fmla="*/ 0 w 6"/>
                <a:gd name="T5" fmla="*/ 3 h 21"/>
                <a:gd name="T6" fmla="*/ 3 w 6"/>
                <a:gd name="T7" fmla="*/ 0 h 21"/>
                <a:gd name="T8" fmla="*/ 6 w 6"/>
                <a:gd name="T9" fmla="*/ 3 h 21"/>
                <a:gd name="T10" fmla="*/ 6 w 6"/>
                <a:gd name="T11" fmla="*/ 18 h 21"/>
                <a:gd name="T12" fmla="*/ 3 w 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1">
                  <a:moveTo>
                    <a:pt x="3" y="21"/>
                  </a:moveTo>
                  <a:cubicBezTo>
                    <a:pt x="1" y="21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4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6" name="Freeform 101"/>
            <p:cNvSpPr>
              <a:spLocks/>
            </p:cNvSpPr>
            <p:nvPr/>
          </p:nvSpPr>
          <p:spPr bwMode="auto">
            <a:xfrm>
              <a:off x="2475" y="2383"/>
              <a:ext cx="88" cy="124"/>
            </a:xfrm>
            <a:custGeom>
              <a:avLst/>
              <a:gdLst>
                <a:gd name="T0" fmla="*/ 3 w 37"/>
                <a:gd name="T1" fmla="*/ 52 h 52"/>
                <a:gd name="T2" fmla="*/ 0 w 37"/>
                <a:gd name="T3" fmla="*/ 49 h 52"/>
                <a:gd name="T4" fmla="*/ 0 w 37"/>
                <a:gd name="T5" fmla="*/ 19 h 52"/>
                <a:gd name="T6" fmla="*/ 18 w 37"/>
                <a:gd name="T7" fmla="*/ 4 h 52"/>
                <a:gd name="T8" fmla="*/ 30 w 37"/>
                <a:gd name="T9" fmla="*/ 4 h 52"/>
                <a:gd name="T10" fmla="*/ 31 w 37"/>
                <a:gd name="T11" fmla="*/ 3 h 52"/>
                <a:gd name="T12" fmla="*/ 34 w 37"/>
                <a:gd name="T13" fmla="*/ 0 h 52"/>
                <a:gd name="T14" fmla="*/ 37 w 37"/>
                <a:gd name="T15" fmla="*/ 3 h 52"/>
                <a:gd name="T16" fmla="*/ 30 w 37"/>
                <a:gd name="T17" fmla="*/ 10 h 52"/>
                <a:gd name="T18" fmla="*/ 18 w 37"/>
                <a:gd name="T19" fmla="*/ 10 h 52"/>
                <a:gd name="T20" fmla="*/ 6 w 37"/>
                <a:gd name="T21" fmla="*/ 19 h 52"/>
                <a:gd name="T22" fmla="*/ 6 w 37"/>
                <a:gd name="T23" fmla="*/ 49 h 52"/>
                <a:gd name="T24" fmla="*/ 3 w 37"/>
                <a:gd name="T2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2">
                  <a:moveTo>
                    <a:pt x="3" y="52"/>
                  </a:moveTo>
                  <a:cubicBezTo>
                    <a:pt x="1" y="52"/>
                    <a:pt x="0" y="50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7"/>
                    <a:pt x="12" y="4"/>
                    <a:pt x="18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1" y="1"/>
                    <a:pt x="32" y="0"/>
                    <a:pt x="34" y="0"/>
                  </a:cubicBezTo>
                  <a:cubicBezTo>
                    <a:pt x="36" y="0"/>
                    <a:pt x="37" y="1"/>
                    <a:pt x="37" y="3"/>
                  </a:cubicBezTo>
                  <a:cubicBezTo>
                    <a:pt x="37" y="7"/>
                    <a:pt x="33" y="9"/>
                    <a:pt x="30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6" y="10"/>
                    <a:pt x="6" y="1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5" y="52"/>
                    <a:pt x="3" y="5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7" name="Freeform 102"/>
            <p:cNvSpPr>
              <a:spLocks/>
            </p:cNvSpPr>
            <p:nvPr/>
          </p:nvSpPr>
          <p:spPr bwMode="auto">
            <a:xfrm>
              <a:off x="2630" y="2457"/>
              <a:ext cx="15" cy="48"/>
            </a:xfrm>
            <a:custGeom>
              <a:avLst/>
              <a:gdLst>
                <a:gd name="T0" fmla="*/ 3 w 6"/>
                <a:gd name="T1" fmla="*/ 20 h 20"/>
                <a:gd name="T2" fmla="*/ 0 w 6"/>
                <a:gd name="T3" fmla="*/ 17 h 20"/>
                <a:gd name="T4" fmla="*/ 0 w 6"/>
                <a:gd name="T5" fmla="*/ 3 h 20"/>
                <a:gd name="T6" fmla="*/ 3 w 6"/>
                <a:gd name="T7" fmla="*/ 0 h 20"/>
                <a:gd name="T8" fmla="*/ 6 w 6"/>
                <a:gd name="T9" fmla="*/ 3 h 20"/>
                <a:gd name="T10" fmla="*/ 6 w 6"/>
                <a:gd name="T11" fmla="*/ 17 h 20"/>
                <a:gd name="T12" fmla="*/ 3 w 6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3" y="20"/>
                  </a:moveTo>
                  <a:cubicBezTo>
                    <a:pt x="2" y="20"/>
                    <a:pt x="0" y="18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8" name="Freeform 103"/>
            <p:cNvSpPr>
              <a:spLocks/>
            </p:cNvSpPr>
            <p:nvPr/>
          </p:nvSpPr>
          <p:spPr bwMode="auto">
            <a:xfrm>
              <a:off x="2597" y="2383"/>
              <a:ext cx="86" cy="122"/>
            </a:xfrm>
            <a:custGeom>
              <a:avLst/>
              <a:gdLst>
                <a:gd name="T0" fmla="*/ 33 w 36"/>
                <a:gd name="T1" fmla="*/ 51 h 51"/>
                <a:gd name="T2" fmla="*/ 30 w 36"/>
                <a:gd name="T3" fmla="*/ 48 h 51"/>
                <a:gd name="T4" fmla="*/ 30 w 36"/>
                <a:gd name="T5" fmla="*/ 19 h 51"/>
                <a:gd name="T6" fmla="*/ 18 w 36"/>
                <a:gd name="T7" fmla="*/ 10 h 51"/>
                <a:gd name="T8" fmla="*/ 6 w 36"/>
                <a:gd name="T9" fmla="*/ 10 h 51"/>
                <a:gd name="T10" fmla="*/ 2 w 36"/>
                <a:gd name="T11" fmla="*/ 8 h 51"/>
                <a:gd name="T12" fmla="*/ 0 w 36"/>
                <a:gd name="T13" fmla="*/ 3 h 51"/>
                <a:gd name="T14" fmla="*/ 3 w 36"/>
                <a:gd name="T15" fmla="*/ 0 h 51"/>
                <a:gd name="T16" fmla="*/ 3 w 36"/>
                <a:gd name="T17" fmla="*/ 0 h 51"/>
                <a:gd name="T18" fmla="*/ 6 w 36"/>
                <a:gd name="T19" fmla="*/ 3 h 51"/>
                <a:gd name="T20" fmla="*/ 6 w 36"/>
                <a:gd name="T21" fmla="*/ 4 h 51"/>
                <a:gd name="T22" fmla="*/ 18 w 36"/>
                <a:gd name="T23" fmla="*/ 4 h 51"/>
                <a:gd name="T24" fmla="*/ 36 w 36"/>
                <a:gd name="T25" fmla="*/ 19 h 51"/>
                <a:gd name="T26" fmla="*/ 36 w 36"/>
                <a:gd name="T27" fmla="*/ 48 h 51"/>
                <a:gd name="T28" fmla="*/ 33 w 36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1">
                  <a:moveTo>
                    <a:pt x="33" y="51"/>
                  </a:moveTo>
                  <a:cubicBezTo>
                    <a:pt x="31" y="51"/>
                    <a:pt x="30" y="50"/>
                    <a:pt x="30" y="4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0"/>
                    <a:pt x="19" y="10"/>
                    <a:pt x="18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4" y="4"/>
                    <a:pt x="36" y="7"/>
                    <a:pt x="36" y="1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50"/>
                    <a:pt x="35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9" name="Freeform 104"/>
            <p:cNvSpPr>
              <a:spLocks noEditPoints="1"/>
            </p:cNvSpPr>
            <p:nvPr/>
          </p:nvSpPr>
          <p:spPr bwMode="auto">
            <a:xfrm>
              <a:off x="2523" y="2254"/>
              <a:ext cx="112" cy="124"/>
            </a:xfrm>
            <a:custGeom>
              <a:avLst/>
              <a:gdLst>
                <a:gd name="T0" fmla="*/ 23 w 47"/>
                <a:gd name="T1" fmla="*/ 52 h 52"/>
                <a:gd name="T2" fmla="*/ 0 w 47"/>
                <a:gd name="T3" fmla="*/ 26 h 52"/>
                <a:gd name="T4" fmla="*/ 23 w 47"/>
                <a:gd name="T5" fmla="*/ 0 h 52"/>
                <a:gd name="T6" fmla="*/ 47 w 47"/>
                <a:gd name="T7" fmla="*/ 26 h 52"/>
                <a:gd name="T8" fmla="*/ 23 w 47"/>
                <a:gd name="T9" fmla="*/ 52 h 52"/>
                <a:gd name="T10" fmla="*/ 23 w 47"/>
                <a:gd name="T11" fmla="*/ 6 h 52"/>
                <a:gd name="T12" fmla="*/ 6 w 47"/>
                <a:gd name="T13" fmla="*/ 26 h 52"/>
                <a:gd name="T14" fmla="*/ 23 w 47"/>
                <a:gd name="T15" fmla="*/ 46 h 52"/>
                <a:gd name="T16" fmla="*/ 41 w 47"/>
                <a:gd name="T17" fmla="*/ 26 h 52"/>
                <a:gd name="T18" fmla="*/ 23 w 47"/>
                <a:gd name="T19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52">
                  <a:moveTo>
                    <a:pt x="23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7" y="11"/>
                    <a:pt x="47" y="26"/>
                  </a:cubicBezTo>
                  <a:cubicBezTo>
                    <a:pt x="47" y="40"/>
                    <a:pt x="36" y="52"/>
                    <a:pt x="23" y="52"/>
                  </a:cubicBezTo>
                  <a:close/>
                  <a:moveTo>
                    <a:pt x="23" y="6"/>
                  </a:move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6"/>
                    <a:pt x="23" y="46"/>
                  </a:cubicBezTo>
                  <a:cubicBezTo>
                    <a:pt x="33" y="46"/>
                    <a:pt x="41" y="37"/>
                    <a:pt x="41" y="26"/>
                  </a:cubicBezTo>
                  <a:cubicBezTo>
                    <a:pt x="41" y="15"/>
                    <a:pt x="33" y="6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0" name="Freeform 105"/>
            <p:cNvSpPr>
              <a:spLocks/>
            </p:cNvSpPr>
            <p:nvPr/>
          </p:nvSpPr>
          <p:spPr bwMode="auto">
            <a:xfrm>
              <a:off x="2609" y="1724"/>
              <a:ext cx="205" cy="82"/>
            </a:xfrm>
            <a:custGeom>
              <a:avLst/>
              <a:gdLst>
                <a:gd name="T0" fmla="*/ 83 w 86"/>
                <a:gd name="T1" fmla="*/ 34 h 34"/>
                <a:gd name="T2" fmla="*/ 3 w 86"/>
                <a:gd name="T3" fmla="*/ 34 h 34"/>
                <a:gd name="T4" fmla="*/ 0 w 86"/>
                <a:gd name="T5" fmla="*/ 31 h 34"/>
                <a:gd name="T6" fmla="*/ 0 w 86"/>
                <a:gd name="T7" fmla="*/ 3 h 34"/>
                <a:gd name="T8" fmla="*/ 3 w 86"/>
                <a:gd name="T9" fmla="*/ 0 h 34"/>
                <a:gd name="T10" fmla="*/ 6 w 86"/>
                <a:gd name="T11" fmla="*/ 3 h 34"/>
                <a:gd name="T12" fmla="*/ 6 w 86"/>
                <a:gd name="T13" fmla="*/ 28 h 34"/>
                <a:gd name="T14" fmla="*/ 80 w 86"/>
                <a:gd name="T15" fmla="*/ 28 h 34"/>
                <a:gd name="T16" fmla="*/ 80 w 86"/>
                <a:gd name="T17" fmla="*/ 3 h 34"/>
                <a:gd name="T18" fmla="*/ 83 w 86"/>
                <a:gd name="T19" fmla="*/ 0 h 34"/>
                <a:gd name="T20" fmla="*/ 86 w 86"/>
                <a:gd name="T21" fmla="*/ 3 h 34"/>
                <a:gd name="T22" fmla="*/ 86 w 86"/>
                <a:gd name="T23" fmla="*/ 31 h 34"/>
                <a:gd name="T24" fmla="*/ 83 w 86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34">
                  <a:moveTo>
                    <a:pt x="83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2"/>
                    <a:pt x="82" y="0"/>
                    <a:pt x="83" y="0"/>
                  </a:cubicBezTo>
                  <a:cubicBezTo>
                    <a:pt x="85" y="0"/>
                    <a:pt x="86" y="2"/>
                    <a:pt x="86" y="3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3"/>
                    <a:pt x="85" y="34"/>
                    <a:pt x="83" y="3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1" name="Freeform 106"/>
            <p:cNvSpPr>
              <a:spLocks/>
            </p:cNvSpPr>
            <p:nvPr/>
          </p:nvSpPr>
          <p:spPr bwMode="auto">
            <a:xfrm>
              <a:off x="2912" y="1918"/>
              <a:ext cx="53" cy="129"/>
            </a:xfrm>
            <a:custGeom>
              <a:avLst/>
              <a:gdLst>
                <a:gd name="T0" fmla="*/ 8 w 22"/>
                <a:gd name="T1" fmla="*/ 54 h 54"/>
                <a:gd name="T2" fmla="*/ 6 w 22"/>
                <a:gd name="T3" fmla="*/ 54 h 54"/>
                <a:gd name="T4" fmla="*/ 6 w 22"/>
                <a:gd name="T5" fmla="*/ 50 h 54"/>
                <a:gd name="T6" fmla="*/ 15 w 22"/>
                <a:gd name="T7" fmla="*/ 37 h 54"/>
                <a:gd name="T8" fmla="*/ 0 w 22"/>
                <a:gd name="T9" fmla="*/ 5 h 54"/>
                <a:gd name="T10" fmla="*/ 2 w 22"/>
                <a:gd name="T11" fmla="*/ 1 h 54"/>
                <a:gd name="T12" fmla="*/ 6 w 22"/>
                <a:gd name="T13" fmla="*/ 3 h 54"/>
                <a:gd name="T14" fmla="*/ 21 w 22"/>
                <a:gd name="T15" fmla="*/ 36 h 54"/>
                <a:gd name="T16" fmla="*/ 21 w 22"/>
                <a:gd name="T17" fmla="*/ 39 h 54"/>
                <a:gd name="T18" fmla="*/ 11 w 22"/>
                <a:gd name="T19" fmla="*/ 53 h 54"/>
                <a:gd name="T20" fmla="*/ 8 w 22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54">
                  <a:moveTo>
                    <a:pt x="8" y="54"/>
                  </a:moveTo>
                  <a:cubicBezTo>
                    <a:pt x="8" y="54"/>
                    <a:pt x="7" y="54"/>
                    <a:pt x="6" y="54"/>
                  </a:cubicBezTo>
                  <a:cubicBezTo>
                    <a:pt x="5" y="53"/>
                    <a:pt x="5" y="51"/>
                    <a:pt x="6" y="5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1"/>
                    <a:pt x="6" y="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1" y="39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4"/>
                    <a:pt x="9" y="54"/>
                    <a:pt x="8" y="5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2" name="Freeform 107"/>
            <p:cNvSpPr>
              <a:spLocks/>
            </p:cNvSpPr>
            <p:nvPr/>
          </p:nvSpPr>
          <p:spPr bwMode="auto">
            <a:xfrm>
              <a:off x="2922" y="1891"/>
              <a:ext cx="55" cy="110"/>
            </a:xfrm>
            <a:custGeom>
              <a:avLst/>
              <a:gdLst>
                <a:gd name="T0" fmla="*/ 13 w 23"/>
                <a:gd name="T1" fmla="*/ 46 h 46"/>
                <a:gd name="T2" fmla="*/ 11 w 23"/>
                <a:gd name="T3" fmla="*/ 45 h 46"/>
                <a:gd name="T4" fmla="*/ 10 w 23"/>
                <a:gd name="T5" fmla="*/ 41 h 46"/>
                <a:gd name="T6" fmla="*/ 17 w 23"/>
                <a:gd name="T7" fmla="*/ 29 h 46"/>
                <a:gd name="T8" fmla="*/ 1 w 23"/>
                <a:gd name="T9" fmla="*/ 5 h 46"/>
                <a:gd name="T10" fmla="*/ 2 w 23"/>
                <a:gd name="T11" fmla="*/ 1 h 46"/>
                <a:gd name="T12" fmla="*/ 6 w 23"/>
                <a:gd name="T13" fmla="*/ 2 h 46"/>
                <a:gd name="T14" fmla="*/ 23 w 23"/>
                <a:gd name="T15" fmla="*/ 27 h 46"/>
                <a:gd name="T16" fmla="*/ 23 w 23"/>
                <a:gd name="T17" fmla="*/ 30 h 46"/>
                <a:gd name="T18" fmla="*/ 15 w 23"/>
                <a:gd name="T19" fmla="*/ 44 h 46"/>
                <a:gd name="T20" fmla="*/ 13 w 23"/>
                <a:gd name="T2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6">
                  <a:moveTo>
                    <a:pt x="13" y="46"/>
                  </a:moveTo>
                  <a:cubicBezTo>
                    <a:pt x="12" y="46"/>
                    <a:pt x="12" y="46"/>
                    <a:pt x="11" y="45"/>
                  </a:cubicBezTo>
                  <a:cubicBezTo>
                    <a:pt x="10" y="45"/>
                    <a:pt x="9" y="43"/>
                    <a:pt x="10" y="41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4" y="0"/>
                    <a:pt x="5" y="0"/>
                    <a:pt x="6" y="2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9"/>
                    <a:pt x="23" y="30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4" y="46"/>
                    <a:pt x="13" y="4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3" name="Freeform 108"/>
            <p:cNvSpPr>
              <a:spLocks/>
            </p:cNvSpPr>
            <p:nvPr/>
          </p:nvSpPr>
          <p:spPr bwMode="auto">
            <a:xfrm>
              <a:off x="2628" y="1791"/>
              <a:ext cx="315" cy="349"/>
            </a:xfrm>
            <a:custGeom>
              <a:avLst/>
              <a:gdLst>
                <a:gd name="T0" fmla="*/ 111 w 132"/>
                <a:gd name="T1" fmla="*/ 146 h 146"/>
                <a:gd name="T2" fmla="*/ 106 w 132"/>
                <a:gd name="T3" fmla="*/ 144 h 146"/>
                <a:gd name="T4" fmla="*/ 106 w 132"/>
                <a:gd name="T5" fmla="*/ 107 h 146"/>
                <a:gd name="T6" fmla="*/ 92 w 132"/>
                <a:gd name="T7" fmla="*/ 90 h 146"/>
                <a:gd name="T8" fmla="*/ 65 w 132"/>
                <a:gd name="T9" fmla="*/ 85 h 146"/>
                <a:gd name="T10" fmla="*/ 63 w 132"/>
                <a:gd name="T11" fmla="*/ 95 h 146"/>
                <a:gd name="T12" fmla="*/ 65 w 132"/>
                <a:gd name="T13" fmla="*/ 131 h 146"/>
                <a:gd name="T14" fmla="*/ 55 w 132"/>
                <a:gd name="T15" fmla="*/ 140 h 146"/>
                <a:gd name="T16" fmla="*/ 52 w 132"/>
                <a:gd name="T17" fmla="*/ 140 h 146"/>
                <a:gd name="T18" fmla="*/ 51 w 132"/>
                <a:gd name="T19" fmla="*/ 138 h 146"/>
                <a:gd name="T20" fmla="*/ 31 w 132"/>
                <a:gd name="T21" fmla="*/ 101 h 146"/>
                <a:gd name="T22" fmla="*/ 0 w 132"/>
                <a:gd name="T23" fmla="*/ 4 h 146"/>
                <a:gd name="T24" fmla="*/ 3 w 132"/>
                <a:gd name="T25" fmla="*/ 1 h 146"/>
                <a:gd name="T26" fmla="*/ 6 w 132"/>
                <a:gd name="T27" fmla="*/ 3 h 146"/>
                <a:gd name="T28" fmla="*/ 36 w 132"/>
                <a:gd name="T29" fmla="*/ 97 h 146"/>
                <a:gd name="T30" fmla="*/ 55 w 132"/>
                <a:gd name="T31" fmla="*/ 133 h 146"/>
                <a:gd name="T32" fmla="*/ 60 w 132"/>
                <a:gd name="T33" fmla="*/ 128 h 146"/>
                <a:gd name="T34" fmla="*/ 57 w 132"/>
                <a:gd name="T35" fmla="*/ 97 h 146"/>
                <a:gd name="T36" fmla="*/ 61 w 132"/>
                <a:gd name="T37" fmla="*/ 80 h 146"/>
                <a:gd name="T38" fmla="*/ 95 w 132"/>
                <a:gd name="T39" fmla="*/ 85 h 146"/>
                <a:gd name="T40" fmla="*/ 96 w 132"/>
                <a:gd name="T41" fmla="*/ 86 h 146"/>
                <a:gd name="T42" fmla="*/ 112 w 132"/>
                <a:gd name="T43" fmla="*/ 105 h 146"/>
                <a:gd name="T44" fmla="*/ 112 w 132"/>
                <a:gd name="T45" fmla="*/ 107 h 146"/>
                <a:gd name="T46" fmla="*/ 110 w 132"/>
                <a:gd name="T47" fmla="*/ 139 h 146"/>
                <a:gd name="T48" fmla="*/ 126 w 132"/>
                <a:gd name="T49" fmla="*/ 110 h 146"/>
                <a:gd name="T50" fmla="*/ 113 w 132"/>
                <a:gd name="T51" fmla="*/ 73 h 146"/>
                <a:gd name="T52" fmla="*/ 114 w 132"/>
                <a:gd name="T53" fmla="*/ 69 h 146"/>
                <a:gd name="T54" fmla="*/ 118 w 132"/>
                <a:gd name="T55" fmla="*/ 71 h 146"/>
                <a:gd name="T56" fmla="*/ 132 w 132"/>
                <a:gd name="T57" fmla="*/ 109 h 146"/>
                <a:gd name="T58" fmla="*/ 132 w 132"/>
                <a:gd name="T59" fmla="*/ 111 h 146"/>
                <a:gd name="T60" fmla="*/ 113 w 132"/>
                <a:gd name="T61" fmla="*/ 145 h 146"/>
                <a:gd name="T62" fmla="*/ 111 w 132"/>
                <a:gd name="T63" fmla="*/ 146 h 146"/>
                <a:gd name="T64" fmla="*/ 111 w 132"/>
                <a:gd name="T6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146">
                  <a:moveTo>
                    <a:pt x="111" y="146"/>
                  </a:moveTo>
                  <a:cubicBezTo>
                    <a:pt x="109" y="146"/>
                    <a:pt x="107" y="145"/>
                    <a:pt x="106" y="144"/>
                  </a:cubicBezTo>
                  <a:cubicBezTo>
                    <a:pt x="101" y="138"/>
                    <a:pt x="104" y="116"/>
                    <a:pt x="106" y="107"/>
                  </a:cubicBezTo>
                  <a:cubicBezTo>
                    <a:pt x="103" y="104"/>
                    <a:pt x="96" y="94"/>
                    <a:pt x="92" y="90"/>
                  </a:cubicBezTo>
                  <a:cubicBezTo>
                    <a:pt x="74" y="80"/>
                    <a:pt x="67" y="83"/>
                    <a:pt x="65" y="85"/>
                  </a:cubicBezTo>
                  <a:cubicBezTo>
                    <a:pt x="62" y="88"/>
                    <a:pt x="61" y="92"/>
                    <a:pt x="63" y="95"/>
                  </a:cubicBezTo>
                  <a:cubicBezTo>
                    <a:pt x="68" y="110"/>
                    <a:pt x="69" y="122"/>
                    <a:pt x="65" y="131"/>
                  </a:cubicBezTo>
                  <a:cubicBezTo>
                    <a:pt x="62" y="137"/>
                    <a:pt x="57" y="139"/>
                    <a:pt x="55" y="140"/>
                  </a:cubicBezTo>
                  <a:cubicBezTo>
                    <a:pt x="54" y="141"/>
                    <a:pt x="53" y="141"/>
                    <a:pt x="52" y="140"/>
                  </a:cubicBezTo>
                  <a:cubicBezTo>
                    <a:pt x="52" y="140"/>
                    <a:pt x="51" y="139"/>
                    <a:pt x="51" y="138"/>
                  </a:cubicBezTo>
                  <a:cubicBezTo>
                    <a:pt x="47" y="125"/>
                    <a:pt x="34" y="104"/>
                    <a:pt x="31" y="101"/>
                  </a:cubicBezTo>
                  <a:cubicBezTo>
                    <a:pt x="7" y="69"/>
                    <a:pt x="0" y="7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13" y="66"/>
                    <a:pt x="36" y="97"/>
                  </a:cubicBezTo>
                  <a:cubicBezTo>
                    <a:pt x="39" y="101"/>
                    <a:pt x="50" y="119"/>
                    <a:pt x="55" y="133"/>
                  </a:cubicBezTo>
                  <a:cubicBezTo>
                    <a:pt x="57" y="132"/>
                    <a:pt x="59" y="131"/>
                    <a:pt x="60" y="128"/>
                  </a:cubicBezTo>
                  <a:cubicBezTo>
                    <a:pt x="63" y="121"/>
                    <a:pt x="62" y="111"/>
                    <a:pt x="57" y="97"/>
                  </a:cubicBezTo>
                  <a:cubicBezTo>
                    <a:pt x="55" y="92"/>
                    <a:pt x="55" y="85"/>
                    <a:pt x="61" y="80"/>
                  </a:cubicBezTo>
                  <a:cubicBezTo>
                    <a:pt x="65" y="77"/>
                    <a:pt x="75" y="73"/>
                    <a:pt x="95" y="85"/>
                  </a:cubicBezTo>
                  <a:cubicBezTo>
                    <a:pt x="95" y="85"/>
                    <a:pt x="96" y="86"/>
                    <a:pt x="96" y="86"/>
                  </a:cubicBezTo>
                  <a:cubicBezTo>
                    <a:pt x="100" y="90"/>
                    <a:pt x="111" y="104"/>
                    <a:pt x="112" y="105"/>
                  </a:cubicBezTo>
                  <a:cubicBezTo>
                    <a:pt x="112" y="105"/>
                    <a:pt x="112" y="106"/>
                    <a:pt x="112" y="107"/>
                  </a:cubicBezTo>
                  <a:cubicBezTo>
                    <a:pt x="109" y="121"/>
                    <a:pt x="108" y="135"/>
                    <a:pt x="110" y="139"/>
                  </a:cubicBezTo>
                  <a:cubicBezTo>
                    <a:pt x="117" y="131"/>
                    <a:pt x="124" y="114"/>
                    <a:pt x="126" y="110"/>
                  </a:cubicBezTo>
                  <a:cubicBezTo>
                    <a:pt x="123" y="102"/>
                    <a:pt x="113" y="73"/>
                    <a:pt x="113" y="73"/>
                  </a:cubicBezTo>
                  <a:cubicBezTo>
                    <a:pt x="112" y="71"/>
                    <a:pt x="113" y="69"/>
                    <a:pt x="114" y="69"/>
                  </a:cubicBezTo>
                  <a:cubicBezTo>
                    <a:pt x="116" y="68"/>
                    <a:pt x="118" y="69"/>
                    <a:pt x="118" y="71"/>
                  </a:cubicBezTo>
                  <a:cubicBezTo>
                    <a:pt x="119" y="72"/>
                    <a:pt x="129" y="102"/>
                    <a:pt x="132" y="109"/>
                  </a:cubicBezTo>
                  <a:cubicBezTo>
                    <a:pt x="132" y="109"/>
                    <a:pt x="132" y="110"/>
                    <a:pt x="132" y="111"/>
                  </a:cubicBezTo>
                  <a:cubicBezTo>
                    <a:pt x="131" y="114"/>
                    <a:pt x="121" y="136"/>
                    <a:pt x="113" y="145"/>
                  </a:cubicBezTo>
                  <a:cubicBezTo>
                    <a:pt x="113" y="145"/>
                    <a:pt x="112" y="146"/>
                    <a:pt x="111" y="146"/>
                  </a:cubicBezTo>
                  <a:cubicBezTo>
                    <a:pt x="111" y="146"/>
                    <a:pt x="111" y="146"/>
                    <a:pt x="111" y="14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4" name="Freeform 109"/>
            <p:cNvSpPr>
              <a:spLocks/>
            </p:cNvSpPr>
            <p:nvPr/>
          </p:nvSpPr>
          <p:spPr bwMode="auto">
            <a:xfrm>
              <a:off x="2783" y="1794"/>
              <a:ext cx="201" cy="164"/>
            </a:xfrm>
            <a:custGeom>
              <a:avLst/>
              <a:gdLst>
                <a:gd name="T0" fmla="*/ 76 w 84"/>
                <a:gd name="T1" fmla="*/ 69 h 69"/>
                <a:gd name="T2" fmla="*/ 76 w 84"/>
                <a:gd name="T3" fmla="*/ 69 h 69"/>
                <a:gd name="T4" fmla="*/ 73 w 84"/>
                <a:gd name="T5" fmla="*/ 66 h 69"/>
                <a:gd name="T6" fmla="*/ 77 w 84"/>
                <a:gd name="T7" fmla="*/ 46 h 69"/>
                <a:gd name="T8" fmla="*/ 53 w 84"/>
                <a:gd name="T9" fmla="*/ 32 h 69"/>
                <a:gd name="T10" fmla="*/ 48 w 84"/>
                <a:gd name="T11" fmla="*/ 30 h 69"/>
                <a:gd name="T12" fmla="*/ 1 w 84"/>
                <a:gd name="T13" fmla="*/ 5 h 69"/>
                <a:gd name="T14" fmla="*/ 2 w 84"/>
                <a:gd name="T15" fmla="*/ 1 h 69"/>
                <a:gd name="T16" fmla="*/ 6 w 84"/>
                <a:gd name="T17" fmla="*/ 1 h 69"/>
                <a:gd name="T18" fmla="*/ 50 w 84"/>
                <a:gd name="T19" fmla="*/ 24 h 69"/>
                <a:gd name="T20" fmla="*/ 56 w 84"/>
                <a:gd name="T21" fmla="*/ 27 h 69"/>
                <a:gd name="T22" fmla="*/ 82 w 84"/>
                <a:gd name="T23" fmla="*/ 42 h 69"/>
                <a:gd name="T24" fmla="*/ 83 w 84"/>
                <a:gd name="T25" fmla="*/ 45 h 69"/>
                <a:gd name="T26" fmla="*/ 79 w 84"/>
                <a:gd name="T27" fmla="*/ 67 h 69"/>
                <a:gd name="T28" fmla="*/ 76 w 84"/>
                <a:gd name="T2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69">
                  <a:moveTo>
                    <a:pt x="76" y="69"/>
                  </a:moveTo>
                  <a:cubicBezTo>
                    <a:pt x="76" y="69"/>
                    <a:pt x="76" y="69"/>
                    <a:pt x="76" y="69"/>
                  </a:cubicBezTo>
                  <a:cubicBezTo>
                    <a:pt x="74" y="69"/>
                    <a:pt x="73" y="67"/>
                    <a:pt x="73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14" y="19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7" y="14"/>
                    <a:pt x="50" y="24"/>
                    <a:pt x="50" y="24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4" y="44"/>
                    <a:pt x="83" y="45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68"/>
                    <a:pt x="78" y="69"/>
                    <a:pt x="76" y="6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9226" name="Group 87"/>
          <p:cNvGrpSpPr>
            <a:grpSpLocks/>
          </p:cNvGrpSpPr>
          <p:nvPr/>
        </p:nvGrpSpPr>
        <p:grpSpPr bwMode="auto">
          <a:xfrm>
            <a:off x="4729163" y="3605213"/>
            <a:ext cx="984250" cy="793750"/>
            <a:chOff x="291707" y="957114"/>
            <a:chExt cx="984644" cy="794290"/>
          </a:xfrm>
        </p:grpSpPr>
        <p:sp>
          <p:nvSpPr>
            <p:cNvPr id="276" name="Arc 88"/>
            <p:cNvSpPr/>
            <p:nvPr/>
          </p:nvSpPr>
          <p:spPr>
            <a:xfrm flipH="1">
              <a:off x="291707" y="957114"/>
              <a:ext cx="794068" cy="794290"/>
            </a:xfrm>
            <a:prstGeom prst="arc">
              <a:avLst>
                <a:gd name="adj1" fmla="val 11842340"/>
                <a:gd name="adj2" fmla="val 9678298"/>
              </a:avLst>
            </a:prstGeom>
            <a:noFill/>
            <a:ln w="28575" cap="flat" cmpd="sng" algn="ctr">
              <a:solidFill>
                <a:srgbClr val="F9C61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77" name="Freeform 89"/>
            <p:cNvSpPr/>
            <p:nvPr/>
          </p:nvSpPr>
          <p:spPr>
            <a:xfrm flipV="1">
              <a:off x="961900" y="1311367"/>
              <a:ext cx="314451" cy="63543"/>
            </a:xfrm>
            <a:custGeom>
              <a:avLst/>
              <a:gdLst>
                <a:gd name="connsiteX0" fmla="*/ 0 w 635000"/>
                <a:gd name="connsiteY0" fmla="*/ 0 h 0"/>
                <a:gd name="connsiteX1" fmla="*/ 635000 w 635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0">
                  <a:moveTo>
                    <a:pt x="0" y="0"/>
                  </a:moveTo>
                  <a:lnTo>
                    <a:pt x="635000" y="0"/>
                  </a:lnTo>
                </a:path>
              </a:pathLst>
            </a:custGeom>
            <a:noFill/>
            <a:ln w="38100" cap="flat" cmpd="sng" algn="ctr">
              <a:solidFill>
                <a:srgbClr val="F9C61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9227" name="Group 93"/>
          <p:cNvGrpSpPr>
            <a:grpSpLocks/>
          </p:cNvGrpSpPr>
          <p:nvPr/>
        </p:nvGrpSpPr>
        <p:grpSpPr bwMode="auto">
          <a:xfrm>
            <a:off x="268288" y="5343525"/>
            <a:ext cx="984250" cy="793750"/>
            <a:chOff x="291707" y="957114"/>
            <a:chExt cx="984644" cy="794290"/>
          </a:xfrm>
        </p:grpSpPr>
        <p:sp>
          <p:nvSpPr>
            <p:cNvPr id="279" name="Arc 94"/>
            <p:cNvSpPr/>
            <p:nvPr/>
          </p:nvSpPr>
          <p:spPr>
            <a:xfrm flipH="1">
              <a:off x="291707" y="957114"/>
              <a:ext cx="794068" cy="794290"/>
            </a:xfrm>
            <a:prstGeom prst="arc">
              <a:avLst>
                <a:gd name="adj1" fmla="val 11842340"/>
                <a:gd name="adj2" fmla="val 9678298"/>
              </a:avLst>
            </a:prstGeom>
            <a:noFill/>
            <a:ln w="28575" cap="flat" cmpd="sng" algn="ctr">
              <a:solidFill>
                <a:srgbClr val="F9C61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80" name="Freeform 107"/>
            <p:cNvSpPr/>
            <p:nvPr/>
          </p:nvSpPr>
          <p:spPr>
            <a:xfrm flipV="1">
              <a:off x="961900" y="1311368"/>
              <a:ext cx="314451" cy="63543"/>
            </a:xfrm>
            <a:custGeom>
              <a:avLst/>
              <a:gdLst>
                <a:gd name="connsiteX0" fmla="*/ 0 w 635000"/>
                <a:gd name="connsiteY0" fmla="*/ 0 h 0"/>
                <a:gd name="connsiteX1" fmla="*/ 635000 w 635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0">
                  <a:moveTo>
                    <a:pt x="0" y="0"/>
                  </a:moveTo>
                  <a:lnTo>
                    <a:pt x="635000" y="0"/>
                  </a:lnTo>
                </a:path>
              </a:pathLst>
            </a:custGeom>
            <a:noFill/>
            <a:ln w="38100" cap="flat" cmpd="sng" algn="ctr">
              <a:solidFill>
                <a:srgbClr val="F9C61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89" name="Прямоугольник 288"/>
          <p:cNvSpPr/>
          <p:nvPr/>
        </p:nvSpPr>
        <p:spPr>
          <a:xfrm>
            <a:off x="1417638" y="5260975"/>
            <a:ext cx="1300162" cy="892175"/>
          </a:xfrm>
          <a:prstGeom prst="rect">
            <a:avLst/>
          </a:prstGeom>
          <a:solidFill>
            <a:schemeClr val="accent1">
              <a:lumMod val="60000"/>
              <a:lumOff val="40000"/>
              <a:alpha val="83137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467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профсоюзов </a:t>
            </a:r>
          </a:p>
        </p:txBody>
      </p:sp>
      <p:sp>
        <p:nvSpPr>
          <p:cNvPr id="291" name="Прямоугольник 290"/>
          <p:cNvSpPr/>
          <p:nvPr/>
        </p:nvSpPr>
        <p:spPr>
          <a:xfrm>
            <a:off x="5795963" y="3444875"/>
            <a:ext cx="1584325" cy="954088"/>
          </a:xfrm>
          <a:prstGeom prst="rect">
            <a:avLst/>
          </a:prstGeom>
          <a:solidFill>
            <a:schemeClr val="accent1">
              <a:lumMod val="60000"/>
              <a:lumOff val="40000"/>
              <a:alpha val="83137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3,5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раза</a:t>
            </a:r>
            <a:endParaRPr lang="ru-RU" sz="1200" i="1" dirty="0">
              <a:solidFill>
                <a:schemeClr val="tx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30" name="Прямоугольник 214"/>
          <p:cNvSpPr>
            <a:spLocks noChangeArrowheads="1"/>
          </p:cNvSpPr>
          <p:nvPr/>
        </p:nvSpPr>
        <p:spPr bwMode="auto">
          <a:xfrm>
            <a:off x="2749550" y="5341938"/>
            <a:ext cx="1822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 Narrow" pitchFamily="34" charset="0"/>
              </a:rPr>
              <a:t>С ОХВАТОМ БОЛЕЕ 3 МЛН. РАБОТНИКОВ</a:t>
            </a:r>
            <a:endParaRPr lang="kk-KZ" altLang="ru-RU" sz="1600" b="1">
              <a:latin typeface="Arial Narrow" pitchFamily="34" charset="0"/>
            </a:endParaRPr>
          </a:p>
        </p:txBody>
      </p:sp>
      <p:sp>
        <p:nvSpPr>
          <p:cNvPr id="9231" name="Прямоугольник 214"/>
          <p:cNvSpPr>
            <a:spLocks noChangeArrowheads="1"/>
          </p:cNvSpPr>
          <p:nvPr/>
        </p:nvSpPr>
        <p:spPr bwMode="auto">
          <a:xfrm>
            <a:off x="107950" y="4695825"/>
            <a:ext cx="438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Impact" pitchFamily="34" charset="0"/>
              </a:rPr>
              <a:t>В СТРАНЕ ДЕЙСТВУЕТ:</a:t>
            </a:r>
            <a:endParaRPr lang="kk-KZ" altLang="ru-RU" sz="2800">
              <a:latin typeface="Impact" pitchFamily="34" charset="0"/>
            </a:endParaRPr>
          </a:p>
        </p:txBody>
      </p:sp>
      <p:sp>
        <p:nvSpPr>
          <p:cNvPr id="9232" name="Прямоугольник 1"/>
          <p:cNvSpPr>
            <a:spLocks noChangeArrowheads="1"/>
          </p:cNvSpPr>
          <p:nvPr/>
        </p:nvSpPr>
        <p:spPr bwMode="auto">
          <a:xfrm>
            <a:off x="4616450" y="989013"/>
            <a:ext cx="43481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Совместно с профсоюзами, ассоциациями работодателей РЕАЛИЗУЕТСЯ КОМПЛЕКСНЫЙ ПЛАН ЭКСПЕРТНОГО РАЗЪЯСНЕНИЯ положений НОВОГО ТРУДОВОГО КОДЕКСА РК.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k-KZ" altLang="ru-RU" sz="1500">
              <a:latin typeface="Arial Narrow" pitchFamily="34" charset="0"/>
            </a:endParaRPr>
          </a:p>
        </p:txBody>
      </p:sp>
      <p:grpSp>
        <p:nvGrpSpPr>
          <p:cNvPr id="9233" name="Group 115"/>
          <p:cNvGrpSpPr>
            <a:grpSpLocks/>
          </p:cNvGrpSpPr>
          <p:nvPr/>
        </p:nvGrpSpPr>
        <p:grpSpPr bwMode="auto">
          <a:xfrm>
            <a:off x="4729163" y="2057400"/>
            <a:ext cx="984250" cy="793750"/>
            <a:chOff x="291707" y="957114"/>
            <a:chExt cx="984644" cy="794290"/>
          </a:xfrm>
        </p:grpSpPr>
        <p:sp>
          <p:nvSpPr>
            <p:cNvPr id="85" name="Arc 116"/>
            <p:cNvSpPr/>
            <p:nvPr/>
          </p:nvSpPr>
          <p:spPr>
            <a:xfrm flipH="1">
              <a:off x="291707" y="957114"/>
              <a:ext cx="794068" cy="794290"/>
            </a:xfrm>
            <a:prstGeom prst="arc">
              <a:avLst>
                <a:gd name="adj1" fmla="val 11842340"/>
                <a:gd name="adj2" fmla="val 9678298"/>
              </a:avLst>
            </a:prstGeom>
            <a:noFill/>
            <a:ln w="28575" cap="flat" cmpd="sng" algn="ctr">
              <a:solidFill>
                <a:srgbClr val="F9C61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 117"/>
            <p:cNvSpPr/>
            <p:nvPr/>
          </p:nvSpPr>
          <p:spPr>
            <a:xfrm flipV="1">
              <a:off x="961900" y="1311368"/>
              <a:ext cx="314451" cy="63543"/>
            </a:xfrm>
            <a:custGeom>
              <a:avLst/>
              <a:gdLst>
                <a:gd name="connsiteX0" fmla="*/ 0 w 635000"/>
                <a:gd name="connsiteY0" fmla="*/ 0 h 0"/>
                <a:gd name="connsiteX1" fmla="*/ 635000 w 635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0">
                  <a:moveTo>
                    <a:pt x="0" y="0"/>
                  </a:moveTo>
                  <a:lnTo>
                    <a:pt x="635000" y="0"/>
                  </a:lnTo>
                </a:path>
              </a:pathLst>
            </a:custGeom>
            <a:noFill/>
            <a:ln w="38100" cap="flat" cmpd="sng" algn="ctr">
              <a:solidFill>
                <a:srgbClr val="F9C61C"/>
              </a:solidFill>
              <a:prstDash val="solid"/>
              <a:headEnd type="none" w="med" len="med"/>
              <a:tailEnd type="arrow" w="med" len="me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87" name="university1.png"/>
          <p:cNvPicPr/>
          <p:nvPr/>
        </p:nvPicPr>
        <p:blipFill>
          <a:blip r:embed="rId4" cstate="print">
            <a:duotone>
              <a:srgbClr val="F9C61C">
                <a:shade val="45000"/>
                <a:satMod val="135000"/>
              </a:srgbClr>
              <a:prstClr val="white"/>
            </a:duotone>
            <a:extLst/>
          </a:blip>
          <a:stretch>
            <a:fillRect/>
          </a:stretch>
        </p:blipFill>
        <p:spPr>
          <a:xfrm>
            <a:off x="4842449" y="2172871"/>
            <a:ext cx="540000" cy="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Прямоугольник 87"/>
          <p:cNvSpPr/>
          <p:nvPr/>
        </p:nvSpPr>
        <p:spPr>
          <a:xfrm>
            <a:off x="5786438" y="2001838"/>
            <a:ext cx="1593850" cy="900112"/>
          </a:xfrm>
          <a:prstGeom prst="rect">
            <a:avLst/>
          </a:prstGeom>
          <a:solidFill>
            <a:schemeClr val="accent1">
              <a:lumMod val="60000"/>
              <a:lumOff val="40000"/>
              <a:alpha val="83137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ru-RU" sz="3200" b="1" dirty="0">
                <a:solidFill>
                  <a:schemeClr val="tx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тыс.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обучающих семинаров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tx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36" name="Прямоугольник 214"/>
          <p:cNvSpPr>
            <a:spLocks noChangeArrowheads="1"/>
          </p:cNvSpPr>
          <p:nvPr/>
        </p:nvSpPr>
        <p:spPr bwMode="auto">
          <a:xfrm>
            <a:off x="7380288" y="2041525"/>
            <a:ext cx="1584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 Narrow" pitchFamily="34" charset="0"/>
              </a:rPr>
              <a:t>С ОХВАТОМ БОЛЕЕ 200 ТЫС. РАБОТНИКОВ</a:t>
            </a:r>
            <a:endParaRPr lang="kk-KZ" altLang="ru-RU" sz="1600" b="1">
              <a:latin typeface="Arial Narrow" pitchFamily="34" charset="0"/>
            </a:endParaRPr>
          </a:p>
        </p:txBody>
      </p:sp>
      <p:sp>
        <p:nvSpPr>
          <p:cNvPr id="9237" name="Прямоугольник 89"/>
          <p:cNvSpPr>
            <a:spLocks noChangeArrowheads="1"/>
          </p:cNvSpPr>
          <p:nvPr/>
        </p:nvSpPr>
        <p:spPr bwMode="auto">
          <a:xfrm>
            <a:off x="4616450" y="2905125"/>
            <a:ext cx="43481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В результате принятых мер СНИЖЕНА КОЛИЧЕСТВО ТРУДОВЫХ КОНФЛИКТОВ</a:t>
            </a:r>
            <a:endParaRPr lang="kk-KZ" altLang="ru-RU" sz="1500">
              <a:latin typeface="Arial Narrow" pitchFamily="34" charset="0"/>
            </a:endParaRPr>
          </a:p>
        </p:txBody>
      </p:sp>
      <p:sp>
        <p:nvSpPr>
          <p:cNvPr id="9238" name="Прямоугольник 2"/>
          <p:cNvSpPr>
            <a:spLocks noChangeArrowheads="1"/>
          </p:cNvSpPr>
          <p:nvPr/>
        </p:nvSpPr>
        <p:spPr bwMode="auto">
          <a:xfrm>
            <a:off x="5795963" y="4413250"/>
            <a:ext cx="31543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(по сравнению с 2013 годом)</a:t>
            </a:r>
          </a:p>
        </p:txBody>
      </p:sp>
      <p:sp>
        <p:nvSpPr>
          <p:cNvPr id="9239" name="Прямоугольник 214"/>
          <p:cNvSpPr>
            <a:spLocks noChangeArrowheads="1"/>
          </p:cNvSpPr>
          <p:nvPr/>
        </p:nvSpPr>
        <p:spPr bwMode="auto">
          <a:xfrm>
            <a:off x="7366000" y="3371850"/>
            <a:ext cx="1584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 Narrow" pitchFamily="34" charset="0"/>
              </a:rPr>
              <a:t>УМЕНЬШИЛАСЬ КОЛИЧЕСТВО ТРУДОВЫХ КОНФЛИКТОВ </a:t>
            </a:r>
          </a:p>
        </p:txBody>
      </p:sp>
      <p:sp>
        <p:nvSpPr>
          <p:cNvPr id="9240" name="Прямоугольник 215"/>
          <p:cNvSpPr>
            <a:spLocks noChangeArrowheads="1"/>
          </p:cNvSpPr>
          <p:nvPr/>
        </p:nvSpPr>
        <p:spPr bwMode="auto">
          <a:xfrm>
            <a:off x="4591050" y="4508500"/>
            <a:ext cx="243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Impact" pitchFamily="34" charset="0"/>
              </a:rPr>
              <a:t>МЕРЫ:</a:t>
            </a:r>
          </a:p>
        </p:txBody>
      </p:sp>
      <p:sp>
        <p:nvSpPr>
          <p:cNvPr id="9241" name="Прямоугольник 93"/>
          <p:cNvSpPr>
            <a:spLocks noChangeArrowheads="1"/>
          </p:cNvSpPr>
          <p:nvPr/>
        </p:nvSpPr>
        <p:spPr bwMode="auto">
          <a:xfrm>
            <a:off x="4616450" y="5008563"/>
            <a:ext cx="43481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Разработана концепция законопроекта по вопросам совершенствования профсоюзов и разрешения трудовых конфликтов;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ВС РК подготовлено новое нормативное постановление по вопросам применения судами законодательства при разрешения трудовых споров.</a:t>
            </a:r>
            <a:endParaRPr lang="kk-KZ" altLang="ru-RU" sz="1500">
              <a:latin typeface="Arial Narrow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Меры по усилению социального партнерства и предупреждению трудовых конфликтов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17475" y="0"/>
            <a:ext cx="4921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22238" y="909638"/>
            <a:ext cx="8842375" cy="5616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Структура нарушений трудового законодательства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17475" y="0"/>
            <a:ext cx="4921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5407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8224838" y="3197225"/>
            <a:ext cx="266700" cy="5651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5932488" y="5761038"/>
            <a:ext cx="698500" cy="968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126163" y="2584450"/>
            <a:ext cx="376237" cy="4127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351463" y="3429000"/>
            <a:ext cx="411162" cy="3603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09588" y="4833938"/>
            <a:ext cx="73025" cy="8270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239713" y="2084388"/>
            <a:ext cx="8664575" cy="4297362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276" name="TextBox 45"/>
          <p:cNvSpPr txBox="1">
            <a:spLocks noChangeArrowheads="1"/>
          </p:cNvSpPr>
          <p:nvPr/>
        </p:nvSpPr>
        <p:spPr bwMode="auto">
          <a:xfrm>
            <a:off x="3695700" y="4565650"/>
            <a:ext cx="25749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Century Gothic" pitchFamily="34" charset="0"/>
              </a:rPr>
              <a:t>15%</a:t>
            </a:r>
            <a:r>
              <a:rPr lang="ru-RU" altLang="ru-RU" sz="12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Arial Narrow" pitchFamily="34" charset="0"/>
              </a:rPr>
              <a:t>НЕСООТВЕТСТВИЕ СОДЕРЖАНИЯ ТРУДОВОГО ДОГОВОРА</a:t>
            </a:r>
          </a:p>
        </p:txBody>
      </p:sp>
      <p:graphicFrame>
        <p:nvGraphicFramePr>
          <p:cNvPr id="11277" name="Диаграмма 97"/>
          <p:cNvGraphicFramePr>
            <a:graphicFrameLocks/>
          </p:cNvGraphicFramePr>
          <p:nvPr/>
        </p:nvGraphicFramePr>
        <p:xfrm>
          <a:off x="5330825" y="2674938"/>
          <a:ext cx="349408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r:id="rId5" imgW="3493311" imgH="3426249" progId="Excel.Chart.8">
                  <p:embed/>
                </p:oleObj>
              </mc:Choice>
              <mc:Fallback>
                <p:oleObj r:id="rId5" imgW="3493311" imgH="3426249" progId="Excel.Chart.8">
                  <p:embed/>
                  <p:pic>
                    <p:nvPicPr>
                      <p:cNvPr id="0" name="Диаграмма 9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2674938"/>
                        <a:ext cx="349408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TextBox 45"/>
          <p:cNvSpPr txBox="1">
            <a:spLocks noChangeArrowheads="1"/>
          </p:cNvSpPr>
          <p:nvPr/>
        </p:nvSpPr>
        <p:spPr bwMode="auto">
          <a:xfrm>
            <a:off x="5072063" y="2133600"/>
            <a:ext cx="33893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Century Gothic" pitchFamily="34" charset="0"/>
              </a:rPr>
              <a:t>30%</a:t>
            </a:r>
            <a:r>
              <a:rPr lang="ru-RU" altLang="ru-RU" sz="12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Arial Narrow" pitchFamily="34" charset="0"/>
              </a:rPr>
              <a:t>НАРУШЕНИЯ СРОКОВ ВЫПЛАТЫ ЗАРАБОТНОЙ ПЛАТЫ</a:t>
            </a:r>
          </a:p>
        </p:txBody>
      </p:sp>
      <p:sp>
        <p:nvSpPr>
          <p:cNvPr id="11279" name="TextBox 56"/>
          <p:cNvSpPr txBox="1">
            <a:spLocks noChangeArrowheads="1"/>
          </p:cNvSpPr>
          <p:nvPr/>
        </p:nvSpPr>
        <p:spPr bwMode="auto">
          <a:xfrm>
            <a:off x="363538" y="947738"/>
            <a:ext cx="84391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 Narrow" pitchFamily="34" charset="0"/>
              </a:rPr>
              <a:t>С НАЧАЛА 2017 ГОДА ГОСУДАРСТВЕННЫМИ ИНСПЕКТОРАМИ ТРУДА ПРОВЕДЕНО </a:t>
            </a:r>
            <a:r>
              <a:rPr lang="ru-RU" altLang="ru-RU" sz="1800" b="1">
                <a:latin typeface="Arial Narrow" pitchFamily="34" charset="0"/>
              </a:rPr>
              <a:t>5444</a:t>
            </a:r>
            <a:r>
              <a:rPr lang="ru-RU" altLang="ru-RU" sz="1600">
                <a:latin typeface="Arial Narrow" pitchFamily="34" charset="0"/>
              </a:rPr>
              <a:t> ПРОВЕРОК И ВЫЯВЛЕНО </a:t>
            </a:r>
            <a:r>
              <a:rPr lang="ru-RU" altLang="ru-RU" sz="1800" b="1">
                <a:latin typeface="Arial Narrow" pitchFamily="34" charset="0"/>
              </a:rPr>
              <a:t>8130</a:t>
            </a:r>
            <a:r>
              <a:rPr lang="ru-RU" altLang="ru-RU" sz="1600">
                <a:latin typeface="Arial Narrow" pitchFamily="34" charset="0"/>
              </a:rPr>
              <a:t> НАРУШЕНИЙ. </a:t>
            </a:r>
          </a:p>
        </p:txBody>
      </p:sp>
      <p:sp>
        <p:nvSpPr>
          <p:cNvPr id="101" name="Овал 100"/>
          <p:cNvSpPr/>
          <p:nvPr/>
        </p:nvSpPr>
        <p:spPr>
          <a:xfrm rot="11847494">
            <a:off x="6958013" y="4210050"/>
            <a:ext cx="292100" cy="2873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/>
          </a:p>
        </p:txBody>
      </p:sp>
      <p:sp>
        <p:nvSpPr>
          <p:cNvPr id="11281" name="TextBox 45"/>
          <p:cNvSpPr txBox="1">
            <a:spLocks noChangeArrowheads="1"/>
          </p:cNvSpPr>
          <p:nvPr/>
        </p:nvSpPr>
        <p:spPr bwMode="auto">
          <a:xfrm>
            <a:off x="3606800" y="2981325"/>
            <a:ext cx="25733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Century Gothic" pitchFamily="34" charset="0"/>
              </a:rPr>
              <a:t>4%</a:t>
            </a:r>
            <a:r>
              <a:rPr lang="ru-RU" altLang="ru-RU" sz="12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Arial Narrow" pitchFamily="34" charset="0"/>
              </a:rPr>
              <a:t>НАРУШЕНИЯ СРОКОВ ПРЕДОСТАВЛЕНИЯ ТРУДОВЫХ ОТПУСКОВ</a:t>
            </a:r>
          </a:p>
        </p:txBody>
      </p:sp>
      <p:sp>
        <p:nvSpPr>
          <p:cNvPr id="11282" name="Прямоугольник 102"/>
          <p:cNvSpPr>
            <a:spLocks noChangeArrowheads="1"/>
          </p:cNvSpPr>
          <p:nvPr/>
        </p:nvSpPr>
        <p:spPr bwMode="auto">
          <a:xfrm>
            <a:off x="3668713" y="1549400"/>
            <a:ext cx="53371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 Narrow" pitchFamily="34" charset="0"/>
              </a:rPr>
              <a:t>УДЕЛЬНЫЙ ВЕС НАРУШЕНИЙ </a:t>
            </a:r>
            <a:r>
              <a:rPr lang="ru-RU" altLang="ru-RU" sz="1600" b="1">
                <a:solidFill>
                  <a:srgbClr val="FF0000"/>
                </a:solidFill>
                <a:latin typeface="Arial Narrow" pitchFamily="34" charset="0"/>
              </a:rPr>
              <a:t>В СФЕРЕ ТРУДОВЫХ ОТНОШЕНИЙ</a:t>
            </a:r>
            <a:r>
              <a:rPr lang="ru-RU" altLang="ru-RU" sz="1600" b="1">
                <a:latin typeface="Arial Narrow" pitchFamily="34" charset="0"/>
              </a:rPr>
              <a:t>:</a:t>
            </a:r>
          </a:p>
        </p:txBody>
      </p:sp>
      <p:sp>
        <p:nvSpPr>
          <p:cNvPr id="11283" name="TextBox 45"/>
          <p:cNvSpPr txBox="1">
            <a:spLocks noChangeArrowheads="1"/>
          </p:cNvSpPr>
          <p:nvPr/>
        </p:nvSpPr>
        <p:spPr bwMode="auto">
          <a:xfrm>
            <a:off x="3614738" y="5876925"/>
            <a:ext cx="315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Century Gothic" pitchFamily="34" charset="0"/>
              </a:rPr>
              <a:t>5%</a:t>
            </a:r>
            <a:r>
              <a:rPr lang="ru-RU" altLang="ru-RU" sz="12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Arial Narrow" pitchFamily="34" charset="0"/>
              </a:rPr>
              <a:t>ИСПОЛЬЗОВАНИЕ ТРУДА РАБОТНИКОВ БЕЗ ЗАКЛЮЧЕНИЯ ТРУДОВОГО ДОГОВОРА</a:t>
            </a:r>
          </a:p>
        </p:txBody>
      </p:sp>
      <p:sp>
        <p:nvSpPr>
          <p:cNvPr id="11284" name="TextBox 45"/>
          <p:cNvSpPr txBox="1">
            <a:spLocks noChangeArrowheads="1"/>
          </p:cNvSpPr>
          <p:nvPr/>
        </p:nvSpPr>
        <p:spPr bwMode="auto">
          <a:xfrm>
            <a:off x="7866063" y="2787650"/>
            <a:ext cx="1038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Century Gothic" pitchFamily="34" charset="0"/>
              </a:rPr>
              <a:t>46%</a:t>
            </a:r>
            <a:r>
              <a:rPr lang="ru-RU" altLang="ru-RU" sz="120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200">
                <a:solidFill>
                  <a:srgbClr val="000000"/>
                </a:solidFill>
                <a:latin typeface="Arial Narrow" pitchFamily="34" charset="0"/>
              </a:rPr>
              <a:t>ИНЫЕ НАРУШЕНИЯ</a:t>
            </a: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V="1">
            <a:off x="1014413" y="2084388"/>
            <a:ext cx="2552700" cy="105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725488" y="4945063"/>
            <a:ext cx="2841625" cy="1436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3567113" y="2084388"/>
            <a:ext cx="0" cy="429736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8" name="TextBox 45"/>
          <p:cNvSpPr txBox="1">
            <a:spLocks noChangeArrowheads="1"/>
          </p:cNvSpPr>
          <p:nvPr/>
        </p:nvSpPr>
        <p:spPr bwMode="auto">
          <a:xfrm>
            <a:off x="2554288" y="2505075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Century Gothic" pitchFamily="34" charset="0"/>
              </a:rPr>
              <a:t>65%</a:t>
            </a:r>
            <a:r>
              <a:rPr lang="ru-RU" altLang="ru-RU" sz="12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200" b="1">
                <a:solidFill>
                  <a:srgbClr val="000000"/>
                </a:solidFill>
                <a:latin typeface="Arial Narrow" pitchFamily="34" charset="0"/>
              </a:rPr>
              <a:t>НАРУШЕНИЯ В СФЕРЕ ТРУДОВЫХ ОТНОШЕНИЙ</a:t>
            </a:r>
          </a:p>
        </p:txBody>
      </p:sp>
      <p:sp>
        <p:nvSpPr>
          <p:cNvPr id="11289" name="TextBox 45"/>
          <p:cNvSpPr txBox="1">
            <a:spLocks noChangeArrowheads="1"/>
          </p:cNvSpPr>
          <p:nvPr/>
        </p:nvSpPr>
        <p:spPr bwMode="auto">
          <a:xfrm>
            <a:off x="414338" y="2149475"/>
            <a:ext cx="20288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Century Gothic" pitchFamily="34" charset="0"/>
              </a:rPr>
              <a:t>7%</a:t>
            </a:r>
            <a:r>
              <a:rPr lang="ru-RU" altLang="ru-RU" sz="12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200" b="1">
                <a:solidFill>
                  <a:srgbClr val="000000"/>
                </a:solidFill>
                <a:latin typeface="Arial Narrow" pitchFamily="34" charset="0"/>
              </a:rPr>
              <a:t>НАРУШЕНИЯ В СФЕРЕ ЗАНЯТОСТИ НАСЕЛЕНИЯ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582613" y="2565400"/>
            <a:ext cx="287337" cy="57626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TextBox 45"/>
          <p:cNvSpPr txBox="1">
            <a:spLocks noChangeArrowheads="1"/>
          </p:cNvSpPr>
          <p:nvPr/>
        </p:nvSpPr>
        <p:spPr bwMode="auto">
          <a:xfrm>
            <a:off x="261938" y="5645150"/>
            <a:ext cx="202882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200" b="1" u="sng">
                <a:solidFill>
                  <a:srgbClr val="000000"/>
                </a:solidFill>
                <a:latin typeface="Century Gothic" pitchFamily="34" charset="0"/>
              </a:rPr>
              <a:t>28%</a:t>
            </a:r>
            <a:r>
              <a:rPr lang="ru-RU" altLang="ru-RU" sz="1200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ru-RU" altLang="ru-RU" sz="1200" b="1">
                <a:solidFill>
                  <a:srgbClr val="000000"/>
                </a:solidFill>
                <a:latin typeface="Arial Narrow" pitchFamily="34" charset="0"/>
              </a:rPr>
              <a:t>НАРУШЕНИЯ БЕЗОПАСНОСТИ И ОХРАНЫ ТРУДА</a:t>
            </a:r>
          </a:p>
        </p:txBody>
      </p:sp>
      <p:sp>
        <p:nvSpPr>
          <p:cNvPr id="11292" name="Прямоугольник 112"/>
          <p:cNvSpPr>
            <a:spLocks noChangeArrowheads="1"/>
          </p:cNvSpPr>
          <p:nvPr/>
        </p:nvSpPr>
        <p:spPr bwMode="auto">
          <a:xfrm>
            <a:off x="341313" y="1535113"/>
            <a:ext cx="33274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 Narrow" pitchFamily="34" charset="0"/>
              </a:rPr>
              <a:t>УДЕЛЬНЫЙ ВЕС </a:t>
            </a:r>
            <a:r>
              <a:rPr lang="ru-RU" altLang="ru-RU" sz="1600" b="1">
                <a:solidFill>
                  <a:srgbClr val="FF0000"/>
                </a:solidFill>
                <a:latin typeface="Arial Narrow" pitchFamily="34" charset="0"/>
              </a:rPr>
              <a:t>ВЫЯВЛЕННЫХ НАРУШЕНИЙ</a:t>
            </a:r>
            <a:r>
              <a:rPr lang="ru-RU" altLang="ru-RU" sz="1600" b="1">
                <a:latin typeface="Arial Narrow" pitchFamily="34" charset="0"/>
              </a:rPr>
              <a:t>:</a:t>
            </a:r>
          </a:p>
        </p:txBody>
      </p:sp>
      <p:graphicFrame>
        <p:nvGraphicFramePr>
          <p:cNvPr id="11293" name="Диаграмма 113"/>
          <p:cNvGraphicFramePr>
            <a:graphicFrameLocks/>
          </p:cNvGraphicFramePr>
          <p:nvPr/>
        </p:nvGraphicFramePr>
        <p:xfrm>
          <a:off x="26988" y="2779713"/>
          <a:ext cx="3270250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r:id="rId8" imgW="3273836" imgH="2914141" progId="Excel.Chart.8">
                  <p:embed/>
                </p:oleObj>
              </mc:Choice>
              <mc:Fallback>
                <p:oleObj r:id="rId8" imgW="3273836" imgH="2914141" progId="Excel.Chart.8">
                  <p:embed/>
                  <p:pic>
                    <p:nvPicPr>
                      <p:cNvPr id="0" name="Диаграмма 11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2779713"/>
                        <a:ext cx="3270250" cy="291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5" name="Прямая соединительная линия 114"/>
          <p:cNvCxnSpPr/>
          <p:nvPr/>
        </p:nvCxnSpPr>
        <p:spPr>
          <a:xfrm flipH="1">
            <a:off x="446088" y="947738"/>
            <a:ext cx="8251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22238" y="735013"/>
            <a:ext cx="8948737" cy="60785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Принятые меры по допущенным нарушениям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17475" y="0"/>
            <a:ext cx="4921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>
            <a:off x="446088" y="947738"/>
            <a:ext cx="8251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987675" y="3309938"/>
            <a:ext cx="576263" cy="181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79388" y="5181600"/>
            <a:ext cx="3816350" cy="12969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179388" y="3487738"/>
            <a:ext cx="3887787" cy="143986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79388" y="2085975"/>
            <a:ext cx="3816350" cy="140017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179388" y="790575"/>
            <a:ext cx="3816350" cy="12954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73438" y="5100638"/>
            <a:ext cx="5595937" cy="1665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916238" y="4948238"/>
            <a:ext cx="576262" cy="181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348038" y="3525838"/>
            <a:ext cx="5621337" cy="1368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348038" y="2157413"/>
            <a:ext cx="5616575" cy="1328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132138" y="790575"/>
            <a:ext cx="5837237" cy="129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627313" y="5181600"/>
            <a:ext cx="1223962" cy="13604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733675" y="5318125"/>
            <a:ext cx="992188" cy="1089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627313" y="3543300"/>
            <a:ext cx="1223962" cy="1358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733675" y="3678238"/>
            <a:ext cx="992188" cy="1089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627313" y="2166938"/>
            <a:ext cx="1223962" cy="1358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733675" y="2301875"/>
            <a:ext cx="992188" cy="1089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627313" y="765175"/>
            <a:ext cx="1223962" cy="1358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733675" y="900113"/>
            <a:ext cx="992188" cy="1089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37" name="Номер слайда 1"/>
          <p:cNvSpPr txBox="1">
            <a:spLocks/>
          </p:cNvSpPr>
          <p:nvPr/>
        </p:nvSpPr>
        <p:spPr bwMode="auto">
          <a:xfrm>
            <a:off x="8099425" y="6516688"/>
            <a:ext cx="971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6E2829F-64EB-4F66-A137-20381AFC6E94}" type="slidenum">
              <a:rPr lang="ru-RU" altLang="ru-RU" sz="1800">
                <a:solidFill>
                  <a:schemeClr val="bg1"/>
                </a:solidFill>
                <a:latin typeface="Arial Black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38" name="TextBox 50"/>
          <p:cNvSpPr txBox="1">
            <a:spLocks noChangeArrowheads="1"/>
          </p:cNvSpPr>
          <p:nvPr/>
        </p:nvSpPr>
        <p:spPr bwMode="auto">
          <a:xfrm>
            <a:off x="179388" y="4195763"/>
            <a:ext cx="244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entury Gothic" pitchFamily="34" charset="0"/>
              </a:rPr>
              <a:t>ГОСУДАРСТВЕННЫМИ ИНСПЕКТОРАМИ ТРУДА</a:t>
            </a:r>
          </a:p>
        </p:txBody>
      </p:sp>
      <p:sp>
        <p:nvSpPr>
          <p:cNvPr id="13339" name="Прямоугольник 52"/>
          <p:cNvSpPr>
            <a:spLocks noChangeArrowheads="1"/>
          </p:cNvSpPr>
          <p:nvPr/>
        </p:nvSpPr>
        <p:spPr bwMode="auto">
          <a:xfrm>
            <a:off x="3959225" y="957263"/>
            <a:ext cx="49752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ctr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ru-RU" altLang="ru-RU" sz="1600">
                <a:latin typeface="Arial Narrow" pitchFamily="34" charset="0"/>
              </a:rPr>
              <a:t>Работодателям выдано  более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3,4 ТЫС. ПРЕДПИСАНИЙ </a:t>
            </a:r>
            <a:r>
              <a:rPr lang="ru-RU" altLang="ru-RU" sz="1600">
                <a:latin typeface="Arial Narrow" pitchFamily="34" charset="0"/>
              </a:rPr>
              <a:t>об устранении нарушений в области трудового законодательства, и наложено более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1,7 ТЫС. </a:t>
            </a:r>
            <a:r>
              <a:rPr lang="ru-RU" altLang="ru-RU" sz="1600">
                <a:latin typeface="Arial Narrow" pitchFamily="34" charset="0"/>
              </a:rPr>
              <a:t>административных штрафов на сумму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257 МЛН. ТЕНГЕ</a:t>
            </a:r>
          </a:p>
        </p:txBody>
      </p:sp>
      <p:sp>
        <p:nvSpPr>
          <p:cNvPr id="13340" name="Прямоугольник 53"/>
          <p:cNvSpPr>
            <a:spLocks noChangeArrowheads="1"/>
          </p:cNvSpPr>
          <p:nvPr/>
        </p:nvSpPr>
        <p:spPr bwMode="auto">
          <a:xfrm>
            <a:off x="3995738" y="2446338"/>
            <a:ext cx="4902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ctr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ru-RU" altLang="ru-RU" sz="1600">
                <a:latin typeface="Arial Narrow" pitchFamily="34" charset="0"/>
              </a:rPr>
              <a:t>Рассмотрено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12,9 ТЫС. ОБРАЩЕНИЙ</a:t>
            </a:r>
            <a:r>
              <a:rPr lang="ru-RU" altLang="ru-RU" sz="1600">
                <a:latin typeface="Arial Narrow" pitchFamily="34" charset="0"/>
              </a:rPr>
              <a:t>, проведено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361 СПЕЦИАЛЬНЫХ РАССЛЕДОВАНИЙ </a:t>
            </a:r>
            <a:r>
              <a:rPr lang="ru-RU" altLang="ru-RU" sz="1600">
                <a:latin typeface="Arial Narrow" pitchFamily="34" charset="0"/>
              </a:rPr>
              <a:t>несчастных случаев на производстве</a:t>
            </a:r>
            <a:endParaRPr lang="ru-RU" altLang="ru-RU" sz="1800" b="1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13341" name="Прямоугольник 54"/>
          <p:cNvSpPr>
            <a:spLocks noChangeArrowheads="1"/>
          </p:cNvSpPr>
          <p:nvPr/>
        </p:nvSpPr>
        <p:spPr bwMode="auto">
          <a:xfrm>
            <a:off x="3978275" y="3582988"/>
            <a:ext cx="49736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ctr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ru-RU" altLang="ru-RU" sz="1600">
                <a:latin typeface="Arial Narrow" pitchFamily="34" charset="0"/>
              </a:rPr>
              <a:t>Освобождено от занимаемой должности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161 </a:t>
            </a:r>
            <a:r>
              <a:rPr lang="ru-RU" altLang="ru-RU" sz="1600">
                <a:latin typeface="Arial Narrow" pitchFamily="34" charset="0"/>
              </a:rPr>
              <a:t>должностных лиц, виновных в нарушении правил по БИОТ. В силу реальной угрозы жизни и здоровью работников ГИТ была запрещена работа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7 </a:t>
            </a:r>
            <a:r>
              <a:rPr lang="ru-RU" altLang="ru-RU" sz="1600">
                <a:latin typeface="Arial Narrow" pitchFamily="34" charset="0"/>
              </a:rPr>
              <a:t>оборудований,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5 </a:t>
            </a:r>
            <a:r>
              <a:rPr lang="ru-RU" altLang="ru-RU" sz="1600">
                <a:latin typeface="Arial Narrow" pitchFamily="34" charset="0"/>
              </a:rPr>
              <a:t>производственных объектов и деятельность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 12 </a:t>
            </a:r>
            <a:r>
              <a:rPr lang="ru-RU" altLang="ru-RU" sz="1600">
                <a:latin typeface="Arial Narrow" pitchFamily="34" charset="0"/>
              </a:rPr>
              <a:t>организаций</a:t>
            </a:r>
          </a:p>
        </p:txBody>
      </p:sp>
      <p:pic>
        <p:nvPicPr>
          <p:cNvPr id="133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446338"/>
            <a:ext cx="620713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3821113"/>
            <a:ext cx="5953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530850"/>
            <a:ext cx="72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089025"/>
            <a:ext cx="674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6" name="Группа 62"/>
          <p:cNvGrpSpPr>
            <a:grpSpLocks/>
          </p:cNvGrpSpPr>
          <p:nvPr/>
        </p:nvGrpSpPr>
        <p:grpSpPr bwMode="auto">
          <a:xfrm>
            <a:off x="1073150" y="2636838"/>
            <a:ext cx="717550" cy="1431925"/>
            <a:chOff x="4640671" y="1215371"/>
            <a:chExt cx="853041" cy="2250564"/>
          </a:xfrm>
        </p:grpSpPr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4640671" y="1215371"/>
              <a:ext cx="853041" cy="2250564"/>
            </a:xfrm>
            <a:custGeom>
              <a:avLst/>
              <a:gdLst/>
              <a:ahLst/>
              <a:cxnLst>
                <a:cxn ang="0">
                  <a:pos x="251" y="190"/>
                </a:cxn>
                <a:cxn ang="0">
                  <a:pos x="270" y="402"/>
                </a:cxn>
                <a:cxn ang="0">
                  <a:pos x="269" y="482"/>
                </a:cxn>
                <a:cxn ang="0">
                  <a:pos x="265" y="515"/>
                </a:cxn>
                <a:cxn ang="0">
                  <a:pos x="299" y="661"/>
                </a:cxn>
                <a:cxn ang="0">
                  <a:pos x="224" y="700"/>
                </a:cxn>
                <a:cxn ang="0">
                  <a:pos x="231" y="519"/>
                </a:cxn>
                <a:cxn ang="0">
                  <a:pos x="231" y="481"/>
                </a:cxn>
                <a:cxn ang="0">
                  <a:pos x="224" y="161"/>
                </a:cxn>
                <a:cxn ang="0">
                  <a:pos x="179" y="29"/>
                </a:cxn>
                <a:cxn ang="0">
                  <a:pos x="182" y="91"/>
                </a:cxn>
                <a:cxn ang="0">
                  <a:pos x="163" y="120"/>
                </a:cxn>
                <a:cxn ang="0">
                  <a:pos x="218" y="159"/>
                </a:cxn>
                <a:cxn ang="0">
                  <a:pos x="224" y="489"/>
                </a:cxn>
                <a:cxn ang="0">
                  <a:pos x="215" y="490"/>
                </a:cxn>
                <a:cxn ang="0">
                  <a:pos x="217" y="521"/>
                </a:cxn>
                <a:cxn ang="0">
                  <a:pos x="224" y="700"/>
                </a:cxn>
                <a:cxn ang="0">
                  <a:pos x="210" y="700"/>
                </a:cxn>
                <a:cxn ang="0">
                  <a:pos x="203" y="819"/>
                </a:cxn>
                <a:cxn ang="0">
                  <a:pos x="210" y="898"/>
                </a:cxn>
                <a:cxn ang="0">
                  <a:pos x="161" y="903"/>
                </a:cxn>
                <a:cxn ang="0">
                  <a:pos x="150" y="845"/>
                </a:cxn>
                <a:cxn ang="0">
                  <a:pos x="152" y="754"/>
                </a:cxn>
                <a:cxn ang="0">
                  <a:pos x="129" y="554"/>
                </a:cxn>
                <a:cxn ang="0">
                  <a:pos x="105" y="597"/>
                </a:cxn>
                <a:cxn ang="0">
                  <a:pos x="80" y="798"/>
                </a:cxn>
                <a:cxn ang="0">
                  <a:pos x="85" y="832"/>
                </a:cxn>
                <a:cxn ang="0">
                  <a:pos x="70" y="893"/>
                </a:cxn>
                <a:cxn ang="0">
                  <a:pos x="25" y="938"/>
                </a:cxn>
                <a:cxn ang="0">
                  <a:pos x="31" y="861"/>
                </a:cxn>
                <a:cxn ang="0">
                  <a:pos x="28" y="815"/>
                </a:cxn>
                <a:cxn ang="0">
                  <a:pos x="24" y="645"/>
                </a:cxn>
                <a:cxn ang="0">
                  <a:pos x="25" y="469"/>
                </a:cxn>
                <a:cxn ang="0">
                  <a:pos x="16" y="440"/>
                </a:cxn>
                <a:cxn ang="0">
                  <a:pos x="6" y="361"/>
                </a:cxn>
                <a:cxn ang="0">
                  <a:pos x="18" y="208"/>
                </a:cxn>
                <a:cxn ang="0">
                  <a:pos x="101" y="142"/>
                </a:cxn>
                <a:cxn ang="0">
                  <a:pos x="104" y="96"/>
                </a:cxn>
                <a:cxn ang="0">
                  <a:pos x="92" y="65"/>
                </a:cxn>
                <a:cxn ang="0">
                  <a:pos x="97" y="29"/>
                </a:cxn>
              </a:cxnLst>
              <a:rect l="0" t="0" r="r" b="b"/>
              <a:pathLst>
                <a:path w="302" h="943">
                  <a:moveTo>
                    <a:pt x="224" y="161"/>
                  </a:moveTo>
                  <a:cubicBezTo>
                    <a:pt x="239" y="166"/>
                    <a:pt x="251" y="170"/>
                    <a:pt x="251" y="190"/>
                  </a:cubicBezTo>
                  <a:cubicBezTo>
                    <a:pt x="252" y="213"/>
                    <a:pt x="254" y="258"/>
                    <a:pt x="257" y="288"/>
                  </a:cubicBezTo>
                  <a:cubicBezTo>
                    <a:pt x="260" y="318"/>
                    <a:pt x="269" y="382"/>
                    <a:pt x="270" y="402"/>
                  </a:cubicBezTo>
                  <a:cubicBezTo>
                    <a:pt x="270" y="422"/>
                    <a:pt x="273" y="465"/>
                    <a:pt x="272" y="470"/>
                  </a:cubicBezTo>
                  <a:cubicBezTo>
                    <a:pt x="272" y="475"/>
                    <a:pt x="268" y="474"/>
                    <a:pt x="269" y="482"/>
                  </a:cubicBezTo>
                  <a:cubicBezTo>
                    <a:pt x="271" y="490"/>
                    <a:pt x="271" y="498"/>
                    <a:pt x="267" y="503"/>
                  </a:cubicBezTo>
                  <a:cubicBezTo>
                    <a:pt x="262" y="509"/>
                    <a:pt x="265" y="515"/>
                    <a:pt x="265" y="515"/>
                  </a:cubicBezTo>
                  <a:cubicBezTo>
                    <a:pt x="302" y="514"/>
                    <a:pt x="302" y="514"/>
                    <a:pt x="302" y="514"/>
                  </a:cubicBezTo>
                  <a:cubicBezTo>
                    <a:pt x="299" y="661"/>
                    <a:pt x="299" y="661"/>
                    <a:pt x="299" y="661"/>
                  </a:cubicBezTo>
                  <a:cubicBezTo>
                    <a:pt x="241" y="707"/>
                    <a:pt x="241" y="707"/>
                    <a:pt x="241" y="707"/>
                  </a:cubicBezTo>
                  <a:cubicBezTo>
                    <a:pt x="241" y="707"/>
                    <a:pt x="232" y="701"/>
                    <a:pt x="224" y="700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19"/>
                    <a:pt x="229" y="509"/>
                    <a:pt x="231" y="502"/>
                  </a:cubicBezTo>
                  <a:cubicBezTo>
                    <a:pt x="234" y="495"/>
                    <a:pt x="233" y="488"/>
                    <a:pt x="231" y="481"/>
                  </a:cubicBezTo>
                  <a:cubicBezTo>
                    <a:pt x="231" y="481"/>
                    <a:pt x="229" y="488"/>
                    <a:pt x="224" y="489"/>
                  </a:cubicBezTo>
                  <a:lnTo>
                    <a:pt x="224" y="161"/>
                  </a:lnTo>
                  <a:close/>
                  <a:moveTo>
                    <a:pt x="142" y="0"/>
                  </a:moveTo>
                  <a:cubicBezTo>
                    <a:pt x="158" y="0"/>
                    <a:pt x="177" y="12"/>
                    <a:pt x="179" y="29"/>
                  </a:cubicBezTo>
                  <a:cubicBezTo>
                    <a:pt x="182" y="46"/>
                    <a:pt x="180" y="70"/>
                    <a:pt x="180" y="70"/>
                  </a:cubicBezTo>
                  <a:cubicBezTo>
                    <a:pt x="180" y="70"/>
                    <a:pt x="186" y="82"/>
                    <a:pt x="182" y="91"/>
                  </a:cubicBezTo>
                  <a:cubicBezTo>
                    <a:pt x="177" y="100"/>
                    <a:pt x="166" y="98"/>
                    <a:pt x="166" y="98"/>
                  </a:cubicBezTo>
                  <a:cubicBezTo>
                    <a:pt x="166" y="98"/>
                    <a:pt x="163" y="112"/>
                    <a:pt x="163" y="120"/>
                  </a:cubicBezTo>
                  <a:cubicBezTo>
                    <a:pt x="163" y="128"/>
                    <a:pt x="164" y="134"/>
                    <a:pt x="170" y="139"/>
                  </a:cubicBezTo>
                  <a:cubicBezTo>
                    <a:pt x="176" y="144"/>
                    <a:pt x="200" y="154"/>
                    <a:pt x="218" y="159"/>
                  </a:cubicBezTo>
                  <a:cubicBezTo>
                    <a:pt x="220" y="160"/>
                    <a:pt x="222" y="160"/>
                    <a:pt x="224" y="161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4" y="489"/>
                    <a:pt x="223" y="489"/>
                    <a:pt x="223" y="489"/>
                  </a:cubicBezTo>
                  <a:cubicBezTo>
                    <a:pt x="218" y="489"/>
                    <a:pt x="215" y="490"/>
                    <a:pt x="215" y="490"/>
                  </a:cubicBezTo>
                  <a:cubicBezTo>
                    <a:pt x="215" y="490"/>
                    <a:pt x="218" y="498"/>
                    <a:pt x="218" y="506"/>
                  </a:cubicBezTo>
                  <a:cubicBezTo>
                    <a:pt x="218" y="513"/>
                    <a:pt x="217" y="521"/>
                    <a:pt x="217" y="521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24" y="700"/>
                    <a:pt x="224" y="700"/>
                    <a:pt x="224" y="700"/>
                  </a:cubicBezTo>
                  <a:cubicBezTo>
                    <a:pt x="224" y="700"/>
                    <a:pt x="223" y="700"/>
                    <a:pt x="222" y="700"/>
                  </a:cubicBezTo>
                  <a:cubicBezTo>
                    <a:pt x="214" y="700"/>
                    <a:pt x="210" y="700"/>
                    <a:pt x="210" y="700"/>
                  </a:cubicBezTo>
                  <a:cubicBezTo>
                    <a:pt x="210" y="700"/>
                    <a:pt x="212" y="744"/>
                    <a:pt x="212" y="761"/>
                  </a:cubicBezTo>
                  <a:cubicBezTo>
                    <a:pt x="212" y="779"/>
                    <a:pt x="211" y="806"/>
                    <a:pt x="203" y="819"/>
                  </a:cubicBezTo>
                  <a:cubicBezTo>
                    <a:pt x="195" y="832"/>
                    <a:pt x="194" y="836"/>
                    <a:pt x="194" y="847"/>
                  </a:cubicBezTo>
                  <a:cubicBezTo>
                    <a:pt x="194" y="858"/>
                    <a:pt x="211" y="888"/>
                    <a:pt x="210" y="898"/>
                  </a:cubicBezTo>
                  <a:cubicBezTo>
                    <a:pt x="209" y="908"/>
                    <a:pt x="207" y="924"/>
                    <a:pt x="190" y="924"/>
                  </a:cubicBezTo>
                  <a:cubicBezTo>
                    <a:pt x="173" y="923"/>
                    <a:pt x="161" y="917"/>
                    <a:pt x="161" y="903"/>
                  </a:cubicBezTo>
                  <a:cubicBezTo>
                    <a:pt x="161" y="889"/>
                    <a:pt x="163" y="880"/>
                    <a:pt x="157" y="875"/>
                  </a:cubicBezTo>
                  <a:cubicBezTo>
                    <a:pt x="151" y="870"/>
                    <a:pt x="160" y="858"/>
                    <a:pt x="150" y="845"/>
                  </a:cubicBezTo>
                  <a:cubicBezTo>
                    <a:pt x="141" y="832"/>
                    <a:pt x="151" y="830"/>
                    <a:pt x="149" y="818"/>
                  </a:cubicBezTo>
                  <a:cubicBezTo>
                    <a:pt x="146" y="806"/>
                    <a:pt x="151" y="769"/>
                    <a:pt x="152" y="754"/>
                  </a:cubicBezTo>
                  <a:cubicBezTo>
                    <a:pt x="153" y="739"/>
                    <a:pt x="150" y="722"/>
                    <a:pt x="143" y="659"/>
                  </a:cubicBezTo>
                  <a:cubicBezTo>
                    <a:pt x="135" y="596"/>
                    <a:pt x="131" y="568"/>
                    <a:pt x="129" y="554"/>
                  </a:cubicBezTo>
                  <a:cubicBezTo>
                    <a:pt x="127" y="541"/>
                    <a:pt x="123" y="523"/>
                    <a:pt x="123" y="523"/>
                  </a:cubicBezTo>
                  <a:cubicBezTo>
                    <a:pt x="123" y="523"/>
                    <a:pt x="113" y="582"/>
                    <a:pt x="105" y="597"/>
                  </a:cubicBezTo>
                  <a:cubicBezTo>
                    <a:pt x="97" y="612"/>
                    <a:pt x="88" y="685"/>
                    <a:pt x="86" y="706"/>
                  </a:cubicBezTo>
                  <a:cubicBezTo>
                    <a:pt x="83" y="728"/>
                    <a:pt x="85" y="791"/>
                    <a:pt x="80" y="798"/>
                  </a:cubicBezTo>
                  <a:cubicBezTo>
                    <a:pt x="75" y="804"/>
                    <a:pt x="72" y="813"/>
                    <a:pt x="72" y="813"/>
                  </a:cubicBezTo>
                  <a:cubicBezTo>
                    <a:pt x="72" y="813"/>
                    <a:pt x="85" y="821"/>
                    <a:pt x="85" y="832"/>
                  </a:cubicBezTo>
                  <a:cubicBezTo>
                    <a:pt x="85" y="842"/>
                    <a:pt x="76" y="851"/>
                    <a:pt x="76" y="865"/>
                  </a:cubicBezTo>
                  <a:cubicBezTo>
                    <a:pt x="77" y="878"/>
                    <a:pt x="75" y="890"/>
                    <a:pt x="70" y="893"/>
                  </a:cubicBezTo>
                  <a:cubicBezTo>
                    <a:pt x="64" y="896"/>
                    <a:pt x="65" y="920"/>
                    <a:pt x="58" y="928"/>
                  </a:cubicBezTo>
                  <a:cubicBezTo>
                    <a:pt x="51" y="936"/>
                    <a:pt x="39" y="943"/>
                    <a:pt x="25" y="938"/>
                  </a:cubicBezTo>
                  <a:cubicBezTo>
                    <a:pt x="11" y="934"/>
                    <a:pt x="11" y="916"/>
                    <a:pt x="18" y="898"/>
                  </a:cubicBezTo>
                  <a:cubicBezTo>
                    <a:pt x="25" y="880"/>
                    <a:pt x="33" y="868"/>
                    <a:pt x="31" y="861"/>
                  </a:cubicBezTo>
                  <a:cubicBezTo>
                    <a:pt x="28" y="854"/>
                    <a:pt x="26" y="843"/>
                    <a:pt x="33" y="836"/>
                  </a:cubicBezTo>
                  <a:cubicBezTo>
                    <a:pt x="40" y="829"/>
                    <a:pt x="32" y="821"/>
                    <a:pt x="28" y="815"/>
                  </a:cubicBezTo>
                  <a:cubicBezTo>
                    <a:pt x="23" y="809"/>
                    <a:pt x="24" y="780"/>
                    <a:pt x="24" y="765"/>
                  </a:cubicBezTo>
                  <a:cubicBezTo>
                    <a:pt x="23" y="750"/>
                    <a:pt x="25" y="673"/>
                    <a:pt x="24" y="645"/>
                  </a:cubicBezTo>
                  <a:cubicBezTo>
                    <a:pt x="23" y="617"/>
                    <a:pt x="21" y="533"/>
                    <a:pt x="25" y="510"/>
                  </a:cubicBezTo>
                  <a:cubicBezTo>
                    <a:pt x="29" y="487"/>
                    <a:pt x="25" y="469"/>
                    <a:pt x="25" y="469"/>
                  </a:cubicBezTo>
                  <a:cubicBezTo>
                    <a:pt x="25" y="469"/>
                    <a:pt x="16" y="474"/>
                    <a:pt x="16" y="465"/>
                  </a:cubicBezTo>
                  <a:cubicBezTo>
                    <a:pt x="16" y="457"/>
                    <a:pt x="20" y="455"/>
                    <a:pt x="16" y="440"/>
                  </a:cubicBezTo>
                  <a:cubicBezTo>
                    <a:pt x="12" y="425"/>
                    <a:pt x="11" y="410"/>
                    <a:pt x="6" y="399"/>
                  </a:cubicBezTo>
                  <a:cubicBezTo>
                    <a:pt x="1" y="387"/>
                    <a:pt x="0" y="367"/>
                    <a:pt x="6" y="361"/>
                  </a:cubicBezTo>
                  <a:cubicBezTo>
                    <a:pt x="12" y="355"/>
                    <a:pt x="3" y="321"/>
                    <a:pt x="9" y="296"/>
                  </a:cubicBezTo>
                  <a:cubicBezTo>
                    <a:pt x="14" y="270"/>
                    <a:pt x="17" y="230"/>
                    <a:pt x="18" y="208"/>
                  </a:cubicBezTo>
                  <a:cubicBezTo>
                    <a:pt x="18" y="186"/>
                    <a:pt x="19" y="170"/>
                    <a:pt x="48" y="163"/>
                  </a:cubicBezTo>
                  <a:cubicBezTo>
                    <a:pt x="76" y="156"/>
                    <a:pt x="97" y="148"/>
                    <a:pt x="101" y="142"/>
                  </a:cubicBezTo>
                  <a:cubicBezTo>
                    <a:pt x="105" y="136"/>
                    <a:pt x="107" y="120"/>
                    <a:pt x="106" y="113"/>
                  </a:cubicBezTo>
                  <a:cubicBezTo>
                    <a:pt x="105" y="106"/>
                    <a:pt x="104" y="100"/>
                    <a:pt x="104" y="96"/>
                  </a:cubicBezTo>
                  <a:cubicBezTo>
                    <a:pt x="104" y="92"/>
                    <a:pt x="96" y="98"/>
                    <a:pt x="94" y="90"/>
                  </a:cubicBezTo>
                  <a:cubicBezTo>
                    <a:pt x="92" y="83"/>
                    <a:pt x="91" y="66"/>
                    <a:pt x="92" y="65"/>
                  </a:cubicBezTo>
                  <a:cubicBezTo>
                    <a:pt x="94" y="63"/>
                    <a:pt x="95" y="64"/>
                    <a:pt x="97" y="64"/>
                  </a:cubicBezTo>
                  <a:cubicBezTo>
                    <a:pt x="96" y="61"/>
                    <a:pt x="95" y="46"/>
                    <a:pt x="97" y="29"/>
                  </a:cubicBezTo>
                  <a:cubicBezTo>
                    <a:pt x="98" y="14"/>
                    <a:pt x="113" y="1"/>
                    <a:pt x="142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49" name="Freeform 24"/>
            <p:cNvSpPr>
              <a:spLocks/>
            </p:cNvSpPr>
            <p:nvPr/>
          </p:nvSpPr>
          <p:spPr bwMode="auto">
            <a:xfrm>
              <a:off x="4828980" y="1525082"/>
              <a:ext cx="286229" cy="627364"/>
            </a:xfrm>
            <a:custGeom>
              <a:avLst/>
              <a:gdLst>
                <a:gd name="T0" fmla="*/ 779033153 w 101"/>
                <a:gd name="T1" fmla="*/ 0 h 263"/>
                <a:gd name="T2" fmla="*/ 811158816 w 101"/>
                <a:gd name="T3" fmla="*/ 39831650 h 263"/>
                <a:gd name="T4" fmla="*/ 698721830 w 101"/>
                <a:gd name="T5" fmla="*/ 699894912 h 263"/>
                <a:gd name="T6" fmla="*/ 738876075 w 101"/>
                <a:gd name="T7" fmla="*/ 1490833937 h 263"/>
                <a:gd name="T8" fmla="*/ 514002103 w 101"/>
                <a:gd name="T9" fmla="*/ 1496523150 h 263"/>
                <a:gd name="T10" fmla="*/ 0 w 101"/>
                <a:gd name="T11" fmla="*/ 1422549063 h 263"/>
                <a:gd name="T12" fmla="*/ 104405570 w 101"/>
                <a:gd name="T13" fmla="*/ 1251844034 h 263"/>
                <a:gd name="T14" fmla="*/ 256999635 w 101"/>
                <a:gd name="T15" fmla="*/ 392624906 h 263"/>
                <a:gd name="T16" fmla="*/ 256999635 w 101"/>
                <a:gd name="T17" fmla="*/ 79663301 h 263"/>
                <a:gd name="T18" fmla="*/ 273062466 w 101"/>
                <a:gd name="T19" fmla="*/ 68282489 h 263"/>
                <a:gd name="T20" fmla="*/ 297156713 w 101"/>
                <a:gd name="T21" fmla="*/ 17070026 h 263"/>
                <a:gd name="T22" fmla="*/ 554159182 w 101"/>
                <a:gd name="T23" fmla="*/ 165015815 h 263"/>
                <a:gd name="T24" fmla="*/ 779033153 w 101"/>
                <a:gd name="T25" fmla="*/ 0 h 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263"/>
                <a:gd name="T41" fmla="*/ 101 w 101"/>
                <a:gd name="T42" fmla="*/ 263 h 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263">
                  <a:moveTo>
                    <a:pt x="97" y="0"/>
                  </a:moveTo>
                  <a:cubicBezTo>
                    <a:pt x="98" y="2"/>
                    <a:pt x="99" y="4"/>
                    <a:pt x="101" y="7"/>
                  </a:cubicBezTo>
                  <a:cubicBezTo>
                    <a:pt x="98" y="26"/>
                    <a:pt x="90" y="82"/>
                    <a:pt x="87" y="123"/>
                  </a:cubicBezTo>
                  <a:cubicBezTo>
                    <a:pt x="83" y="171"/>
                    <a:pt x="92" y="262"/>
                    <a:pt x="92" y="262"/>
                  </a:cubicBezTo>
                  <a:cubicBezTo>
                    <a:pt x="92" y="262"/>
                    <a:pt x="85" y="263"/>
                    <a:pt x="64" y="263"/>
                  </a:cubicBezTo>
                  <a:cubicBezTo>
                    <a:pt x="43" y="263"/>
                    <a:pt x="0" y="250"/>
                    <a:pt x="0" y="250"/>
                  </a:cubicBezTo>
                  <a:cubicBezTo>
                    <a:pt x="0" y="250"/>
                    <a:pt x="7" y="237"/>
                    <a:pt x="13" y="220"/>
                  </a:cubicBezTo>
                  <a:cubicBezTo>
                    <a:pt x="19" y="204"/>
                    <a:pt x="29" y="131"/>
                    <a:pt x="32" y="69"/>
                  </a:cubicBezTo>
                  <a:cubicBezTo>
                    <a:pt x="34" y="38"/>
                    <a:pt x="34" y="23"/>
                    <a:pt x="32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5" y="10"/>
                    <a:pt x="37" y="7"/>
                    <a:pt x="37" y="3"/>
                  </a:cubicBezTo>
                  <a:cubicBezTo>
                    <a:pt x="44" y="16"/>
                    <a:pt x="60" y="29"/>
                    <a:pt x="69" y="29"/>
                  </a:cubicBezTo>
                  <a:cubicBezTo>
                    <a:pt x="79" y="29"/>
                    <a:pt x="91" y="10"/>
                    <a:pt x="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963393" y="1602108"/>
              <a:ext cx="113236" cy="61628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0" y="0"/>
                </a:cxn>
                <a:cxn ang="0">
                  <a:pos x="41" y="11"/>
                </a:cxn>
                <a:cxn ang="0">
                  <a:pos x="27" y="18"/>
                </a:cxn>
                <a:cxn ang="0">
                  <a:pos x="33" y="107"/>
                </a:cxn>
                <a:cxn ang="0">
                  <a:pos x="32" y="238"/>
                </a:cxn>
                <a:cxn ang="0">
                  <a:pos x="15" y="239"/>
                </a:cxn>
                <a:cxn ang="0">
                  <a:pos x="14" y="89"/>
                </a:cxn>
                <a:cxn ang="0">
                  <a:pos x="15" y="18"/>
                </a:cxn>
                <a:cxn ang="0">
                  <a:pos x="0" y="11"/>
                </a:cxn>
              </a:cxnLst>
              <a:rect l="0" t="0" r="r" b="b"/>
              <a:pathLst>
                <a:path w="41" h="259">
                  <a:moveTo>
                    <a:pt x="0" y="11"/>
                  </a:moveTo>
                  <a:cubicBezTo>
                    <a:pt x="0" y="11"/>
                    <a:pt x="7" y="0"/>
                    <a:pt x="20" y="0"/>
                  </a:cubicBezTo>
                  <a:cubicBezTo>
                    <a:pt x="33" y="0"/>
                    <a:pt x="41" y="11"/>
                    <a:pt x="41" y="11"/>
                  </a:cubicBezTo>
                  <a:cubicBezTo>
                    <a:pt x="41" y="11"/>
                    <a:pt x="27" y="8"/>
                    <a:pt x="27" y="18"/>
                  </a:cubicBezTo>
                  <a:cubicBezTo>
                    <a:pt x="28" y="27"/>
                    <a:pt x="33" y="76"/>
                    <a:pt x="33" y="107"/>
                  </a:cubicBezTo>
                  <a:cubicBezTo>
                    <a:pt x="33" y="139"/>
                    <a:pt x="35" y="222"/>
                    <a:pt x="32" y="238"/>
                  </a:cubicBezTo>
                  <a:cubicBezTo>
                    <a:pt x="28" y="253"/>
                    <a:pt x="17" y="259"/>
                    <a:pt x="15" y="239"/>
                  </a:cubicBezTo>
                  <a:cubicBezTo>
                    <a:pt x="12" y="219"/>
                    <a:pt x="13" y="110"/>
                    <a:pt x="14" y="89"/>
                  </a:cubicBezTo>
                  <a:cubicBezTo>
                    <a:pt x="14" y="68"/>
                    <a:pt x="18" y="24"/>
                    <a:pt x="15" y="18"/>
                  </a:cubicBezTo>
                  <a:cubicBezTo>
                    <a:pt x="13" y="12"/>
                    <a:pt x="7" y="8"/>
                    <a:pt x="0" y="1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26262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347" name="Прямоугольник 66"/>
          <p:cNvSpPr>
            <a:spLocks noChangeArrowheads="1"/>
          </p:cNvSpPr>
          <p:nvPr/>
        </p:nvSpPr>
        <p:spPr bwMode="auto">
          <a:xfrm>
            <a:off x="3990975" y="5313363"/>
            <a:ext cx="497363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ctr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ru-RU" altLang="ru-RU" sz="1600">
                <a:latin typeface="Arial Narrow" pitchFamily="34" charset="0"/>
              </a:rPr>
              <a:t>В целях рассмотрения вопроса об уголовной ответственности должностных лиц, виновных в допущенных нарушениях госинспекторами труда в правоохранительные органы направлено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761 МАТЕРИАЛОВ</a:t>
            </a:r>
            <a:r>
              <a:rPr lang="ru-RU" altLang="ru-RU" sz="1600">
                <a:latin typeface="Arial Narrow" pitchFamily="34" charset="0"/>
              </a:rPr>
              <a:t>, по которым возбуждено </a:t>
            </a:r>
            <a:r>
              <a:rPr lang="ru-RU" altLang="ru-RU" sz="1800" b="1">
                <a:solidFill>
                  <a:srgbClr val="00B0F0"/>
                </a:solidFill>
                <a:latin typeface="Arial Narrow" pitchFamily="34" charset="0"/>
              </a:rPr>
              <a:t>604 УГОЛОВНЫХ ДЕЛ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  <p:pic>
        <p:nvPicPr>
          <p:cNvPr id="15363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968375"/>
            <a:ext cx="2660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2"/>
          <p:cNvSpPr>
            <a:spLocks noChangeArrowheads="1"/>
          </p:cNvSpPr>
          <p:nvPr/>
        </p:nvSpPr>
        <p:spPr bwMode="auto">
          <a:xfrm>
            <a:off x="5246688" y="5081588"/>
            <a:ext cx="28035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i="1">
                <a:latin typeface="Arial Narrow" pitchFamily="34" charset="0"/>
              </a:rPr>
              <a:t>СРЕДНИЕ И МАЛЫЕ</a:t>
            </a:r>
            <a:endParaRPr lang="kk-KZ" altLang="ru-RU" sz="1300" i="1"/>
          </a:p>
        </p:txBody>
      </p:sp>
      <p:sp>
        <p:nvSpPr>
          <p:cNvPr id="27" name="Прямоугольник 26"/>
          <p:cNvSpPr/>
          <p:nvPr/>
        </p:nvSpPr>
        <p:spPr>
          <a:xfrm>
            <a:off x="122238" y="846138"/>
            <a:ext cx="8842375" cy="59324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143500" y="917575"/>
            <a:ext cx="6350" cy="57515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Прямоугольник 22"/>
          <p:cNvSpPr>
            <a:spLocks noChangeArrowheads="1"/>
          </p:cNvSpPr>
          <p:nvPr/>
        </p:nvSpPr>
        <p:spPr bwMode="auto">
          <a:xfrm>
            <a:off x="250825" y="6102350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itchFamily="34" charset="0"/>
              </a:rPr>
              <a:t>* </a:t>
            </a:r>
            <a:r>
              <a:rPr lang="ru-RU" altLang="ru-RU" sz="1500" i="1">
                <a:latin typeface="Arial Narrow" pitchFamily="34" charset="0"/>
              </a:rPr>
              <a:t>данные на 1 июля 2017 года</a:t>
            </a:r>
            <a:endParaRPr lang="ru-RU" altLang="ru-RU" sz="1500" b="1" i="1">
              <a:latin typeface="Arial Narrow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54000" y="971550"/>
          <a:ext cx="4824413" cy="5129208"/>
        </p:xfrm>
        <a:graphic>
          <a:graphicData uri="http://schemas.openxmlformats.org/drawingml/2006/table">
            <a:tbl>
              <a:tblPr/>
              <a:tblGrid>
                <a:gridCol w="2041435"/>
                <a:gridCol w="1415305"/>
                <a:gridCol w="1367673"/>
              </a:tblGrid>
              <a:tr h="2299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РЕГИОНЫ</a:t>
                      </a: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снижение ОПВ и СО на 2 и более раза</a:t>
                      </a: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240" marR="9240" marT="9240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0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</a:t>
                      </a: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предприятий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работников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705172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АКМОЛИНСКАЯ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43899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АКТЮБИНСКАЯ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43946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АЛМАТИНСКАЯ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44003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АТЫРАУСКАЯ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43188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43505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ЖАМБЫЛСКАЯ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44224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43249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КАРАГАНДИНСКАЯ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44575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43155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КЫЗЫЛОРДИНСКАЯ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МАНГИСТАУСКАЯ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44057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ПАВЛОДАРСКАЯ</a:t>
                      </a: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44182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43080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Ю-КАЗАХСТАНСКАЯ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44390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АЛМАТЫ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46726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7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АСТАНА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84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43905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7998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5448" name="Прямоугольник 25"/>
          <p:cNvSpPr>
            <a:spLocks noChangeArrowheads="1"/>
          </p:cNvSpPr>
          <p:nvPr/>
        </p:nvSpPr>
        <p:spPr bwMode="auto">
          <a:xfrm>
            <a:off x="6143625" y="3760788"/>
            <a:ext cx="3429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ТРАНСПОРТИРОВКА 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СКЛАДИРОВАНИЕ – </a:t>
            </a:r>
            <a:r>
              <a:rPr lang="ru-RU" altLang="ru-RU" sz="1500" b="1">
                <a:latin typeface="Arial Narrow" pitchFamily="34" charset="0"/>
              </a:rPr>
              <a:t>8,6% </a:t>
            </a:r>
          </a:p>
        </p:txBody>
      </p:sp>
      <p:sp>
        <p:nvSpPr>
          <p:cNvPr id="15449" name="TextBox 5"/>
          <p:cNvSpPr txBox="1">
            <a:spLocks noChangeArrowheads="1"/>
          </p:cNvSpPr>
          <p:nvPr/>
        </p:nvSpPr>
        <p:spPr bwMode="auto">
          <a:xfrm>
            <a:off x="5178425" y="2455863"/>
            <a:ext cx="2259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- ОТРАСЛИ:</a:t>
            </a:r>
          </a:p>
        </p:txBody>
      </p:sp>
      <p:sp>
        <p:nvSpPr>
          <p:cNvPr id="15450" name="Прямоугольник 29"/>
          <p:cNvSpPr>
            <a:spLocks noChangeArrowheads="1"/>
          </p:cNvSpPr>
          <p:nvPr/>
        </p:nvSpPr>
        <p:spPr bwMode="auto">
          <a:xfrm>
            <a:off x="6151563" y="2674938"/>
            <a:ext cx="2736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ОБРАБАТЫВАЮЩАЯ ПРОМЫШЛЕННОСТЬ – </a:t>
            </a:r>
            <a:r>
              <a:rPr lang="ru-RU" altLang="ru-RU" sz="1500" b="1">
                <a:latin typeface="Arial Narrow" pitchFamily="34" charset="0"/>
              </a:rPr>
              <a:t>21% 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t="3296" r="44620" b="54444"/>
          <a:stretch/>
        </p:blipFill>
        <p:spPr bwMode="auto">
          <a:xfrm>
            <a:off x="5287910" y="2686107"/>
            <a:ext cx="830141" cy="49223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1930" y="3718059"/>
            <a:ext cx="526759" cy="553634"/>
          </a:xfrm>
          <a:prstGeom prst="rect">
            <a:avLst/>
          </a:prstGeom>
        </p:spPr>
      </p:pic>
      <p:sp>
        <p:nvSpPr>
          <p:cNvPr id="15453" name="Прямоугольник 32"/>
          <p:cNvSpPr>
            <a:spLocks noChangeArrowheads="1"/>
          </p:cNvSpPr>
          <p:nvPr/>
        </p:nvSpPr>
        <p:spPr bwMode="auto">
          <a:xfrm>
            <a:off x="6161088" y="3282950"/>
            <a:ext cx="269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СТРОИТЕЛЬСТВО – </a:t>
            </a:r>
            <a:r>
              <a:rPr lang="ru-RU" altLang="ru-RU" sz="1500" b="1">
                <a:latin typeface="Arial Narrow" pitchFamily="34" charset="0"/>
              </a:rPr>
              <a:t>13,6%</a:t>
            </a:r>
            <a:r>
              <a:rPr lang="ru-RU" altLang="ru-RU" sz="1500">
                <a:latin typeface="Arial Narrow" pitchFamily="34" charset="0"/>
              </a:rPr>
              <a:t> 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419230" y="3210593"/>
            <a:ext cx="590537" cy="4945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455" name="TextBox 5"/>
          <p:cNvSpPr txBox="1">
            <a:spLocks noChangeArrowheads="1"/>
          </p:cNvSpPr>
          <p:nvPr/>
        </p:nvSpPr>
        <p:spPr bwMode="auto">
          <a:xfrm>
            <a:off x="5181600" y="4341813"/>
            <a:ext cx="2260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- ПРЕДПРИЯТИЯ: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24813" y="4586288"/>
            <a:ext cx="647700" cy="5572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Gothic" panose="020B0502020202020204" pitchFamily="34" charset="0"/>
              </a:rPr>
              <a:t>22%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04088" y="4318000"/>
            <a:ext cx="647700" cy="8128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Gothic" panose="020B0502020202020204" pitchFamily="34" charset="0"/>
              </a:rPr>
              <a:t>78%</a:t>
            </a:r>
          </a:p>
        </p:txBody>
      </p:sp>
      <p:sp>
        <p:nvSpPr>
          <p:cNvPr id="15458" name="Прямоугольник 37"/>
          <p:cNvSpPr>
            <a:spLocks noChangeArrowheads="1"/>
          </p:cNvSpPr>
          <p:nvPr/>
        </p:nvSpPr>
        <p:spPr bwMode="auto">
          <a:xfrm>
            <a:off x="5246688" y="4808538"/>
            <a:ext cx="2057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i="1">
                <a:latin typeface="Arial Narrow" pitchFamily="34" charset="0"/>
              </a:rPr>
              <a:t>КРУПНЫЕ</a:t>
            </a:r>
            <a:endParaRPr lang="kk-KZ" altLang="ru-RU" sz="1300" i="1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287963" y="5102225"/>
            <a:ext cx="2074862" cy="1588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238750" y="5332413"/>
            <a:ext cx="2820988" cy="1587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8050213" y="5076825"/>
            <a:ext cx="0" cy="257175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216525" y="4289425"/>
            <a:ext cx="3663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216525" y="2474913"/>
            <a:ext cx="3663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6"/>
          <p:cNvSpPr txBox="1">
            <a:spLocks noChangeArrowheads="1"/>
          </p:cNvSpPr>
          <p:nvPr/>
        </p:nvSpPr>
        <p:spPr bwMode="auto">
          <a:xfrm>
            <a:off x="5186363" y="917575"/>
            <a:ext cx="1657350" cy="3603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0" tIns="36576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defRPr/>
            </a:pPr>
            <a:r>
              <a:rPr lang="ru-RU" sz="1050" b="1" dirty="0" smtClean="0">
                <a:solidFill>
                  <a:srgbClr val="FF0000"/>
                </a:solidFill>
              </a:rPr>
              <a:t>ИНТЕРАКТИВНАЯ КАРТА социальных проблем</a:t>
            </a:r>
            <a:endParaRPr lang="de-DE" sz="1050" b="1" dirty="0">
              <a:solidFill>
                <a:srgbClr val="FF0000"/>
              </a:solidFill>
            </a:endParaRPr>
          </a:p>
        </p:txBody>
      </p:sp>
      <p:sp>
        <p:nvSpPr>
          <p:cNvPr id="15465" name="TextBox 5"/>
          <p:cNvSpPr txBox="1">
            <a:spLocks noChangeArrowheads="1"/>
          </p:cNvSpPr>
          <p:nvPr/>
        </p:nvSpPr>
        <p:spPr bwMode="auto">
          <a:xfrm>
            <a:off x="5287963" y="5475288"/>
            <a:ext cx="2187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МЕРЫ: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224463" y="5435600"/>
            <a:ext cx="36639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7" name="Прямоугольник 32"/>
          <p:cNvSpPr>
            <a:spLocks noChangeArrowheads="1"/>
          </p:cNvSpPr>
          <p:nvPr/>
        </p:nvSpPr>
        <p:spPr bwMode="auto">
          <a:xfrm>
            <a:off x="5345113" y="5764213"/>
            <a:ext cx="36195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Сведения направляются МИО для установления причин снижения и при необходимости посещения работодателей в рамках профилактических мер.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Мониторинг по обязательным пенсионным взносам и социальным отчислениям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7475" y="0"/>
            <a:ext cx="4921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8604250" y="6621463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 l="35777" t="3296" r="36569" b="70495"/>
          <a:stretch/>
        </p:blipFill>
        <p:spPr bwMode="auto">
          <a:xfrm>
            <a:off x="5246126" y="2265420"/>
            <a:ext cx="726757" cy="59963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7" name="Прямоугольник 26"/>
          <p:cNvSpPr/>
          <p:nvPr/>
        </p:nvSpPr>
        <p:spPr>
          <a:xfrm>
            <a:off x="122238" y="909638"/>
            <a:ext cx="8877300" cy="58324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6127750" y="2908300"/>
            <a:ext cx="3429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ПРЕДОСТАВЛЕНИЕ УСЛУГ– </a:t>
            </a:r>
            <a:r>
              <a:rPr lang="ru-RU" altLang="ru-RU" sz="1500" b="1">
                <a:latin typeface="Arial Narrow" pitchFamily="34" charset="0"/>
              </a:rPr>
              <a:t>9% 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194300" y="944563"/>
            <a:ext cx="6350" cy="57673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5191125" y="1549400"/>
            <a:ext cx="22590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ПО ОТРАСЛЯМ:</a:t>
            </a:r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6110288" y="1941513"/>
            <a:ext cx="2736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СТРОИТЕЛЬСТВО – </a:t>
            </a:r>
            <a:r>
              <a:rPr lang="ru-RU" altLang="ru-RU" sz="1500" b="1">
                <a:latin typeface="Arial Narrow" pitchFamily="34" charset="0"/>
              </a:rPr>
              <a:t>23% 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6119813" y="2460625"/>
            <a:ext cx="2698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latin typeface="Arial Narrow" pitchFamily="34" charset="0"/>
              </a:rPr>
              <a:t>СЕЛЬСКОХОЗЯЙСТВО – </a:t>
            </a:r>
            <a:r>
              <a:rPr lang="ru-RU" altLang="ru-RU" sz="1500" b="1">
                <a:latin typeface="Arial Narrow" pitchFamily="34" charset="0"/>
              </a:rPr>
              <a:t>10%</a:t>
            </a:r>
            <a:r>
              <a:rPr lang="ru-RU" altLang="ru-RU" sz="1500">
                <a:latin typeface="Arial Narrow" pitchFamily="34" charset="0"/>
              </a:rPr>
              <a:t> </a:t>
            </a: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391960" y="1884241"/>
            <a:ext cx="590537" cy="4945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395" name="TextBox 5"/>
          <p:cNvSpPr txBox="1">
            <a:spLocks noChangeArrowheads="1"/>
          </p:cNvSpPr>
          <p:nvPr/>
        </p:nvSpPr>
        <p:spPr bwMode="auto">
          <a:xfrm>
            <a:off x="5218113" y="3497263"/>
            <a:ext cx="22590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ПО ПРЕДПРИЯТИЯМ: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088313" y="3778250"/>
            <a:ext cx="649287" cy="55721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Gothic" panose="020B0502020202020204" pitchFamily="34" charset="0"/>
              </a:rPr>
              <a:t>20%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369175" y="3479800"/>
            <a:ext cx="647700" cy="863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Century Gothic" panose="020B0502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Century Gothic" panose="020B0502020202020204" pitchFamily="34" charset="0"/>
              </a:rPr>
              <a:t>72%</a:t>
            </a:r>
          </a:p>
        </p:txBody>
      </p:sp>
      <p:sp>
        <p:nvSpPr>
          <p:cNvPr id="16398" name="Прямоугольник 61"/>
          <p:cNvSpPr>
            <a:spLocks noChangeArrowheads="1"/>
          </p:cNvSpPr>
          <p:nvPr/>
        </p:nvSpPr>
        <p:spPr bwMode="auto">
          <a:xfrm>
            <a:off x="5311775" y="3997325"/>
            <a:ext cx="20574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i="1">
                <a:latin typeface="Arial Narrow" pitchFamily="34" charset="0"/>
              </a:rPr>
              <a:t>МАЛЫЕ</a:t>
            </a:r>
            <a:endParaRPr lang="kk-KZ" altLang="ru-RU" sz="1300" i="1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11775" y="4316413"/>
            <a:ext cx="2074863" cy="1587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302250" y="4652963"/>
            <a:ext cx="2820988" cy="1587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8112125" y="4319588"/>
            <a:ext cx="0" cy="29845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Прямоугольник 69"/>
          <p:cNvSpPr>
            <a:spLocks noChangeArrowheads="1"/>
          </p:cNvSpPr>
          <p:nvPr/>
        </p:nvSpPr>
        <p:spPr bwMode="auto">
          <a:xfrm>
            <a:off x="5311775" y="4340225"/>
            <a:ext cx="28019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i="1">
                <a:latin typeface="Arial Narrow" pitchFamily="34" charset="0"/>
              </a:rPr>
              <a:t>СРЕДНИЕ</a:t>
            </a:r>
            <a:endParaRPr lang="kk-KZ" altLang="ru-RU" sz="1300" i="1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163513" y="1019175"/>
          <a:ext cx="4997450" cy="4973637"/>
        </p:xfrm>
        <a:graphic>
          <a:graphicData uri="http://schemas.openxmlformats.org/drawingml/2006/table">
            <a:tbl>
              <a:tblPr/>
              <a:tblGrid>
                <a:gridCol w="1356451"/>
                <a:gridCol w="966307"/>
                <a:gridCol w="915026"/>
                <a:gridCol w="971103"/>
                <a:gridCol w="788563"/>
              </a:tblGrid>
              <a:tr h="2182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РЕГИОНЫ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Общая сумма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задолженности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том числе (млн. тенге)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240" marR="9240" marT="9240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240" marR="9240" marT="9240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0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текущая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просроченная</a:t>
                      </a: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банкроты</a:t>
                      </a:r>
                    </a:p>
                  </a:txBody>
                  <a:tcPr marL="1001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34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1317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2003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2003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2003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1014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72003" marT="9523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АКМОЛИНСКАЯ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12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12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АКТЮБИНСКАЯ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112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4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108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АЛМАТИНСКАЯ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3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3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АТЫРАУСКАЯ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60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45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7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8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207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207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ЖАМБЫЛСКАЯ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68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13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54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109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8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101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КАРАГАНДИНСКАЯ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135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29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51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55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0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КЫЗЫЛОРДИНСКАЯ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66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66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МАНГИСТАУСКАЯ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18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18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ПАВЛОДАРСКАЯ</a:t>
                      </a: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34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5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5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24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3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17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17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6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Ю-КАЗАХСТАНСКАЯ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165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137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28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АЛМАТЫ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289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289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4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Г. АСТАНА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090" marR="10010" marT="9238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15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0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Narrow" pitchFamily="34" charset="0"/>
                        </a:rPr>
                        <a:t>15</a:t>
                      </a:r>
                      <a:endParaRPr lang="kk-KZ" sz="16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9525" marR="72000" marT="9527" marB="0" anchor="ctr">
                    <a:lnL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l="33265" t="68039" r="32603"/>
          <a:stretch/>
        </p:blipFill>
        <p:spPr bwMode="auto">
          <a:xfrm>
            <a:off x="5338315" y="2845165"/>
            <a:ext cx="699921" cy="62970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522" name="Прямоугольник 31"/>
          <p:cNvSpPr>
            <a:spLocks noChangeArrowheads="1"/>
          </p:cNvSpPr>
          <p:nvPr/>
        </p:nvSpPr>
        <p:spPr bwMode="auto">
          <a:xfrm>
            <a:off x="250825" y="6092825"/>
            <a:ext cx="273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itchFamily="34" charset="0"/>
              </a:rPr>
              <a:t>* </a:t>
            </a:r>
            <a:r>
              <a:rPr lang="ru-RU" altLang="ru-RU" sz="1500" i="1">
                <a:latin typeface="Arial Narrow" pitchFamily="34" charset="0"/>
              </a:rPr>
              <a:t>данные на 4 августа 2017 года</a:t>
            </a:r>
            <a:endParaRPr lang="ru-RU" altLang="ru-RU" sz="1500" b="1" i="1">
              <a:latin typeface="Arial Narrow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175250" y="3398838"/>
            <a:ext cx="38369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24" name="Прямоугольник 2"/>
          <p:cNvSpPr>
            <a:spLocks noChangeArrowheads="1"/>
          </p:cNvSpPr>
          <p:nvPr/>
        </p:nvSpPr>
        <p:spPr bwMode="auto">
          <a:xfrm>
            <a:off x="5200650" y="936625"/>
            <a:ext cx="3735388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ctr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ru-RU" altLang="ru-RU" sz="1500">
                <a:latin typeface="Arial Narrow" pitchFamily="34" charset="0"/>
              </a:rPr>
              <a:t>За истекший период т.г. взыскано </a:t>
            </a:r>
            <a:r>
              <a:rPr lang="ru-RU" altLang="ru-RU" sz="1500" b="1">
                <a:solidFill>
                  <a:srgbClr val="00B0F0"/>
                </a:solidFill>
                <a:latin typeface="Arial Narrow" pitchFamily="34" charset="0"/>
              </a:rPr>
              <a:t>1,9 МЛРД. ТЕНГЕ </a:t>
            </a:r>
            <a:r>
              <a:rPr lang="ru-RU" altLang="ru-RU" sz="1500">
                <a:latin typeface="Arial Narrow" pitchFamily="34" charset="0"/>
              </a:rPr>
              <a:t>задолженности и защищены права более </a:t>
            </a:r>
            <a:r>
              <a:rPr lang="ru-RU" altLang="ru-RU" sz="1500" b="1">
                <a:solidFill>
                  <a:srgbClr val="00B0F0"/>
                </a:solidFill>
                <a:latin typeface="Arial Narrow" pitchFamily="34" charset="0"/>
              </a:rPr>
              <a:t>15 ТЫС.</a:t>
            </a:r>
            <a:r>
              <a:rPr lang="ru-RU" altLang="ru-RU" sz="1500">
                <a:latin typeface="Arial Narrow" pitchFamily="34" charset="0"/>
              </a:rPr>
              <a:t> работников.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00650" y="4724400"/>
            <a:ext cx="36655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26" name="TextBox 5"/>
          <p:cNvSpPr txBox="1">
            <a:spLocks noChangeArrowheads="1"/>
          </p:cNvSpPr>
          <p:nvPr/>
        </p:nvSpPr>
        <p:spPr bwMode="auto">
          <a:xfrm>
            <a:off x="5245100" y="4797425"/>
            <a:ext cx="2187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МЕРЫ:</a:t>
            </a:r>
          </a:p>
        </p:txBody>
      </p:sp>
      <p:sp>
        <p:nvSpPr>
          <p:cNvPr id="16527" name="Прямоугольник 31"/>
          <p:cNvSpPr>
            <a:spLocks noChangeArrowheads="1"/>
          </p:cNvSpPr>
          <p:nvPr/>
        </p:nvSpPr>
        <p:spPr bwMode="auto">
          <a:xfrm>
            <a:off x="5187950" y="5084763"/>
            <a:ext cx="3811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Включить предписание ГИТ в перечень исполнительных документов предусм. ЗРК «Об исполнительном производстве и статусе судебных исполнителей»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Мониторинг и контроль выплаты задолженности по </a:t>
            </a:r>
          </a:p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заработной плате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7475" y="0"/>
            <a:ext cx="4921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8604250" y="6624638"/>
            <a:ext cx="504825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/>
          </a:p>
        </p:txBody>
      </p:sp>
      <p:grpSp>
        <p:nvGrpSpPr>
          <p:cNvPr id="18435" name="Группа 40"/>
          <p:cNvGrpSpPr>
            <a:grpSpLocks/>
          </p:cNvGrpSpPr>
          <p:nvPr/>
        </p:nvGrpSpPr>
        <p:grpSpPr bwMode="auto">
          <a:xfrm>
            <a:off x="122238" y="1304925"/>
            <a:ext cx="8842375" cy="3432175"/>
            <a:chOff x="281330" y="1240605"/>
            <a:chExt cx="8842251" cy="3433183"/>
          </a:xfrm>
        </p:grpSpPr>
        <p:graphicFrame>
          <p:nvGraphicFramePr>
            <p:cNvPr id="51" name="Диаграмма 50"/>
            <p:cNvGraphicFramePr>
              <a:graphicFrameLocks/>
            </p:cNvGraphicFramePr>
            <p:nvPr/>
          </p:nvGraphicFramePr>
          <p:xfrm>
            <a:off x="1058582" y="1563255"/>
            <a:ext cx="5961691" cy="2873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2" name="Прямоугольник 41"/>
            <p:cNvSpPr/>
            <p:nvPr/>
          </p:nvSpPr>
          <p:spPr>
            <a:xfrm>
              <a:off x="4227800" y="1253309"/>
              <a:ext cx="4895781" cy="43351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kern="0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Оценка «скрытой безработицы» и «теневой занятости» на 09.08.17г. исходя из 5,7 млн. чел., не имеющих статуса в ОСМС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330" y="1240605"/>
              <a:ext cx="8842251" cy="3136234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236069" y="3457406"/>
              <a:ext cx="1539853" cy="121638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НЕФОРМАЛЬНАЯ ИЛИ ТЕНЕВАЯ ЗАНЯТОСТЬ</a:t>
              </a:r>
            </a:p>
          </p:txBody>
        </p:sp>
        <p:cxnSp>
          <p:nvCxnSpPr>
            <p:cNvPr id="18459" name="Прямая соединительная линия 48"/>
            <p:cNvCxnSpPr>
              <a:cxnSpLocks noChangeShapeType="1"/>
            </p:cNvCxnSpPr>
            <p:nvPr/>
          </p:nvCxnSpPr>
          <p:spPr bwMode="auto">
            <a:xfrm>
              <a:off x="7233617" y="2995095"/>
              <a:ext cx="0" cy="135268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0" name="Прямая соединительная линия 49"/>
            <p:cNvCxnSpPr>
              <a:cxnSpLocks noChangeShapeType="1"/>
            </p:cNvCxnSpPr>
            <p:nvPr/>
          </p:nvCxnSpPr>
          <p:spPr bwMode="auto">
            <a:xfrm flipH="1">
              <a:off x="6675362" y="3007308"/>
              <a:ext cx="560952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Прямая соединительная линия 51"/>
            <p:cNvCxnSpPr>
              <a:cxnSpLocks noChangeShapeType="1"/>
            </p:cNvCxnSpPr>
            <p:nvPr/>
          </p:nvCxnSpPr>
          <p:spPr bwMode="auto">
            <a:xfrm flipH="1">
              <a:off x="6675362" y="4347775"/>
              <a:ext cx="560952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Box 52"/>
            <p:cNvSpPr txBox="1"/>
            <p:nvPr/>
          </p:nvSpPr>
          <p:spPr>
            <a:xfrm>
              <a:off x="6156585" y="1837680"/>
              <a:ext cx="719128" cy="3398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latin typeface="Arial"/>
                  <a:cs typeface="+mn-cs"/>
                </a:rPr>
                <a:t>1 410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27800" y="2487159"/>
              <a:ext cx="719127" cy="338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latin typeface="Arial"/>
                  <a:cs typeface="+mn-cs"/>
                </a:rPr>
                <a:t>286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35692" y="3135049"/>
              <a:ext cx="719128" cy="338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kern="0" dirty="0">
                <a:latin typeface="Arial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42342" y="3781351"/>
              <a:ext cx="719127" cy="338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latin typeface="Arial"/>
                  <a:cs typeface="+mn-cs"/>
                </a:rPr>
                <a:t>988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22238" y="803275"/>
            <a:ext cx="8842375" cy="57610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049588"/>
            <a:ext cx="1360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650" y="1768475"/>
            <a:ext cx="2232025" cy="2579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k-KZ"/>
          </a:p>
        </p:txBody>
      </p:sp>
      <p:sp>
        <p:nvSpPr>
          <p:cNvPr id="59" name="TextBox 58"/>
          <p:cNvSpPr txBox="1"/>
          <p:nvPr/>
        </p:nvSpPr>
        <p:spPr>
          <a:xfrm>
            <a:off x="1049338" y="1827213"/>
            <a:ext cx="20097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Arial"/>
                <a:cs typeface="+mn-cs"/>
              </a:rPr>
              <a:t>Непродуктивные занятые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0113" y="2476500"/>
            <a:ext cx="2152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Arial"/>
                <a:cs typeface="+mn-cs"/>
              </a:rPr>
              <a:t>Незарегистрированные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Arial"/>
                <a:cs typeface="+mn-cs"/>
              </a:rPr>
              <a:t>безработные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06463" y="3143250"/>
            <a:ext cx="21526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Arial"/>
                <a:cs typeface="+mn-cs"/>
              </a:rPr>
              <a:t>Незарегистрированные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latin typeface="Arial"/>
                <a:cs typeface="+mn-cs"/>
              </a:rPr>
              <a:t>самозанятые</a:t>
            </a:r>
            <a:endParaRPr lang="ru-RU" sz="1400" kern="0" dirty="0">
              <a:latin typeface="Arial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06463" y="3795713"/>
            <a:ext cx="21526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Arial"/>
                <a:cs typeface="+mn-cs"/>
              </a:rPr>
              <a:t>Работающие без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Arial"/>
                <a:cs typeface="+mn-cs"/>
              </a:rPr>
              <a:t>ОПВ</a:t>
            </a:r>
          </a:p>
        </p:txBody>
      </p:sp>
      <p:pic>
        <p:nvPicPr>
          <p:cNvPr id="97" name="homework.png"/>
          <p:cNvPicPr/>
          <p:nvPr/>
        </p:nvPicPr>
        <p:blipFill>
          <a:blip r:embed="rId5" cstate="print">
            <a:duotone>
              <a:srgbClr val="F9C61C">
                <a:shade val="45000"/>
                <a:satMod val="135000"/>
              </a:srgbClr>
              <a:prstClr val="white"/>
            </a:duotone>
            <a:extLst/>
          </a:blip>
          <a:stretch>
            <a:fillRect/>
          </a:stretch>
        </p:blipFill>
        <p:spPr>
          <a:xfrm>
            <a:off x="246514" y="3163837"/>
            <a:ext cx="540000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online1.png"/>
          <p:cNvPicPr/>
          <p:nvPr/>
        </p:nvPicPr>
        <p:blipFill>
          <a:blip r:embed="rId6" cstate="print">
            <a:duotone>
              <a:srgbClr val="F9C61C">
                <a:shade val="45000"/>
                <a:satMod val="135000"/>
              </a:srgbClr>
              <a:prstClr val="white"/>
            </a:duotone>
            <a:extLst/>
          </a:blip>
          <a:stretch>
            <a:fillRect/>
          </a:stretch>
        </p:blipFill>
        <p:spPr>
          <a:xfrm>
            <a:off x="274497" y="2496680"/>
            <a:ext cx="540000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schoolclass.png"/>
          <p:cNvPicPr/>
          <p:nvPr/>
        </p:nvPicPr>
        <p:blipFill>
          <a:blip r:embed="rId7" cstate="print">
            <a:duotone>
              <a:srgbClr val="F9C61C">
                <a:shade val="45000"/>
                <a:satMod val="135000"/>
              </a:srgbClr>
              <a:prstClr val="white"/>
            </a:duotone>
            <a:extLst/>
          </a:blip>
          <a:stretch>
            <a:fillRect/>
          </a:stretch>
        </p:blipFill>
        <p:spPr>
          <a:xfrm>
            <a:off x="246514" y="1810490"/>
            <a:ext cx="540000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application5.png"/>
          <p:cNvPicPr/>
          <p:nvPr/>
        </p:nvPicPr>
        <p:blipFill>
          <a:blip r:embed="rId8" cstate="print">
            <a:duotone>
              <a:srgbClr val="F9C61C">
                <a:shade val="45000"/>
                <a:satMod val="135000"/>
              </a:srgbClr>
              <a:prstClr val="white"/>
            </a:duotone>
            <a:extLst/>
          </a:blip>
          <a:stretch>
            <a:fillRect/>
          </a:stretch>
        </p:blipFill>
        <p:spPr>
          <a:xfrm>
            <a:off x="246514" y="3843837"/>
            <a:ext cx="508956" cy="46310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Прямоугольник 101"/>
          <p:cNvSpPr/>
          <p:nvPr/>
        </p:nvSpPr>
        <p:spPr>
          <a:xfrm>
            <a:off x="134938" y="779463"/>
            <a:ext cx="8829675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kern="0" dirty="0">
                <a:latin typeface="Arial Narrow" pitchFamily="34" charset="0"/>
                <a:cs typeface="+mn-cs"/>
              </a:rPr>
              <a:t>Исходя из РЕЗУЛЬТАТОВ РАБОТ по массовому УТОЧНЕНИЮ СОЦИАЛЬНЫХ СТАТУСОВ граждан в рамках ВНЕДРЕНИЯ ОСМС, путем ПОДВОРОВОГО ОБХОДА проведена оценка </a:t>
            </a:r>
            <a:r>
              <a:rPr lang="ru-RU" sz="1500" b="1" kern="0" dirty="0">
                <a:latin typeface="Arial Narrow" pitchFamily="34" charset="0"/>
                <a:cs typeface="+mn-cs"/>
              </a:rPr>
              <a:t>«ТЕНЕВОЙ ЗАНЯТОСТИ»</a:t>
            </a:r>
            <a:r>
              <a:rPr lang="ru-RU" sz="1500" kern="0" dirty="0">
                <a:latin typeface="Arial Narrow" pitchFamily="34" charset="0"/>
                <a:cs typeface="+mn-cs"/>
              </a:rPr>
              <a:t>.</a:t>
            </a:r>
          </a:p>
        </p:txBody>
      </p:sp>
      <p:sp>
        <p:nvSpPr>
          <p:cNvPr id="18448" name="Прямоугольник 105"/>
          <p:cNvSpPr>
            <a:spLocks noChangeArrowheads="1"/>
          </p:cNvSpPr>
          <p:nvPr/>
        </p:nvSpPr>
        <p:spPr bwMode="auto">
          <a:xfrm>
            <a:off x="106363" y="4397375"/>
            <a:ext cx="4752975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Наличие неформальных трудовых отношений приводит к комплексу негативных последствий: 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ru-RU" altLang="ru-RU" sz="1500">
                <a:latin typeface="Arial Narrow" pitchFamily="34" charset="0"/>
              </a:rPr>
              <a:t>граждане лишаются гарантий в сфере труда, пенсионного обеспечения, в т.ч. исключение их из системы соцстрахования, правовой защиты и внедряемого медстрахования;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ru-RU" altLang="ru-RU" sz="1500">
                <a:latin typeface="Arial Narrow" pitchFamily="34" charset="0"/>
              </a:rPr>
              <a:t>остаются недоступными для работников банковские услуги;</a:t>
            </a:r>
          </a:p>
          <a:p>
            <a:pPr algn="just"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ru-RU" altLang="ru-RU" sz="1500">
                <a:latin typeface="Arial Narrow" pitchFamily="34" charset="0"/>
              </a:rPr>
              <a:t>государству наносится ущерб в виду непоступления налогов.</a:t>
            </a:r>
          </a:p>
        </p:txBody>
      </p:sp>
      <p:sp>
        <p:nvSpPr>
          <p:cNvPr id="107" name="Прямоугольник 3"/>
          <p:cNvSpPr/>
          <p:nvPr/>
        </p:nvSpPr>
        <p:spPr>
          <a:xfrm>
            <a:off x="7564438" y="1822450"/>
            <a:ext cx="1370012" cy="307975"/>
          </a:xfrm>
          <a:custGeom>
            <a:avLst/>
            <a:gdLst>
              <a:gd name="connsiteX0" fmla="*/ 0 w 1170513"/>
              <a:gd name="connsiteY0" fmla="*/ 0 h 307777"/>
              <a:gd name="connsiteX1" fmla="*/ 1170513 w 1170513"/>
              <a:gd name="connsiteY1" fmla="*/ 0 h 307777"/>
              <a:gd name="connsiteX2" fmla="*/ 1170513 w 1170513"/>
              <a:gd name="connsiteY2" fmla="*/ 307777 h 307777"/>
              <a:gd name="connsiteX3" fmla="*/ 0 w 1170513"/>
              <a:gd name="connsiteY3" fmla="*/ 307777 h 307777"/>
              <a:gd name="connsiteX4" fmla="*/ 0 w 1170513"/>
              <a:gd name="connsiteY4" fmla="*/ 0 h 307777"/>
              <a:gd name="connsiteX0" fmla="*/ 33867 w 1170513"/>
              <a:gd name="connsiteY0" fmla="*/ 11289 h 307777"/>
              <a:gd name="connsiteX1" fmla="*/ 1170513 w 1170513"/>
              <a:gd name="connsiteY1" fmla="*/ 0 h 307777"/>
              <a:gd name="connsiteX2" fmla="*/ 1170513 w 1170513"/>
              <a:gd name="connsiteY2" fmla="*/ 307777 h 307777"/>
              <a:gd name="connsiteX3" fmla="*/ 0 w 1170513"/>
              <a:gd name="connsiteY3" fmla="*/ 307777 h 307777"/>
              <a:gd name="connsiteX4" fmla="*/ 33867 w 1170513"/>
              <a:gd name="connsiteY4" fmla="*/ 11289 h 307777"/>
              <a:gd name="connsiteX0" fmla="*/ 0 w 1136646"/>
              <a:gd name="connsiteY0" fmla="*/ 11289 h 307777"/>
              <a:gd name="connsiteX1" fmla="*/ 1136646 w 1136646"/>
              <a:gd name="connsiteY1" fmla="*/ 0 h 307777"/>
              <a:gd name="connsiteX2" fmla="*/ 1136646 w 1136646"/>
              <a:gd name="connsiteY2" fmla="*/ 307777 h 307777"/>
              <a:gd name="connsiteX3" fmla="*/ 11288 w 1136646"/>
              <a:gd name="connsiteY3" fmla="*/ 285199 h 307777"/>
              <a:gd name="connsiteX4" fmla="*/ 0 w 1136646"/>
              <a:gd name="connsiteY4" fmla="*/ 11289 h 307777"/>
              <a:gd name="connsiteX0" fmla="*/ 33867 w 1125358"/>
              <a:gd name="connsiteY0" fmla="*/ 0 h 364221"/>
              <a:gd name="connsiteX1" fmla="*/ 1125358 w 1125358"/>
              <a:gd name="connsiteY1" fmla="*/ 56444 h 364221"/>
              <a:gd name="connsiteX2" fmla="*/ 1125358 w 1125358"/>
              <a:gd name="connsiteY2" fmla="*/ 364221 h 364221"/>
              <a:gd name="connsiteX3" fmla="*/ 0 w 1125358"/>
              <a:gd name="connsiteY3" fmla="*/ 341643 h 364221"/>
              <a:gd name="connsiteX4" fmla="*/ 33867 w 1125358"/>
              <a:gd name="connsiteY4" fmla="*/ 0 h 364221"/>
              <a:gd name="connsiteX0" fmla="*/ 33867 w 1125358"/>
              <a:gd name="connsiteY0" fmla="*/ 22578 h 386799"/>
              <a:gd name="connsiteX1" fmla="*/ 1114070 w 1125358"/>
              <a:gd name="connsiteY1" fmla="*/ 0 h 386799"/>
              <a:gd name="connsiteX2" fmla="*/ 1125358 w 1125358"/>
              <a:gd name="connsiteY2" fmla="*/ 386799 h 386799"/>
              <a:gd name="connsiteX3" fmla="*/ 0 w 1125358"/>
              <a:gd name="connsiteY3" fmla="*/ 364221 h 386799"/>
              <a:gd name="connsiteX4" fmla="*/ 33867 w 1125358"/>
              <a:gd name="connsiteY4" fmla="*/ 22578 h 38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358" h="386799">
                <a:moveTo>
                  <a:pt x="33867" y="22578"/>
                </a:moveTo>
                <a:lnTo>
                  <a:pt x="1114070" y="0"/>
                </a:lnTo>
                <a:lnTo>
                  <a:pt x="1125358" y="386799"/>
                </a:lnTo>
                <a:lnTo>
                  <a:pt x="0" y="364221"/>
                </a:lnTo>
                <a:lnTo>
                  <a:pt x="33867" y="225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+mn-cs"/>
              </a:rPr>
              <a:t>тыс. человек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830763" y="4437063"/>
            <a:ext cx="0" cy="20891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TextBox 5"/>
          <p:cNvSpPr txBox="1">
            <a:spLocks noChangeArrowheads="1"/>
          </p:cNvSpPr>
          <p:nvPr/>
        </p:nvSpPr>
        <p:spPr bwMode="auto">
          <a:xfrm>
            <a:off x="4905375" y="4492625"/>
            <a:ext cx="2333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latin typeface="Arial Narrow" pitchFamily="34" charset="0"/>
              </a:rPr>
              <a:t>МЕРЫ:</a:t>
            </a:r>
          </a:p>
        </p:txBody>
      </p:sp>
      <p:sp>
        <p:nvSpPr>
          <p:cNvPr id="18452" name="Прямоугольник 32"/>
          <p:cNvSpPr>
            <a:spLocks noChangeArrowheads="1"/>
          </p:cNvSpPr>
          <p:nvPr/>
        </p:nvSpPr>
        <p:spPr bwMode="auto">
          <a:xfrm>
            <a:off x="4867275" y="4797425"/>
            <a:ext cx="40671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Проверка статуса по линии ГИТ, КГД МФ РК;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altLang="ru-RU" sz="1500">
                <a:latin typeface="Arial Narrow" pitchFamily="34" charset="0"/>
              </a:rPr>
              <a:t>В рамках созданной рабочей группы, в целях стимулирования с учетом проведенного анализа правоприменительной практики прорабатывается предложения по вопросам упрощения практики найма работников, включая заключение трудового договора, изменения условий труда работников.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9600" y="0"/>
            <a:ext cx="8534400" cy="647700"/>
          </a:xfrm>
          <a:prstGeom prst="rect">
            <a:avLst/>
          </a:prstGeom>
          <a:pattFill prst="lgChe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2782888" algn="l"/>
              </a:tabLst>
              <a:defRPr/>
            </a:pPr>
            <a:r>
              <a:rPr lang="ru-RU" altLang="ru-RU" sz="220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Формализация трудовых отношений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7475" y="0"/>
            <a:ext cx="4921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latin typeface="Arial Black" panose="020B0A040201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002960"/>
    </a:dk2>
    <a:lt2>
      <a:srgbClr val="FFFFFF"/>
    </a:lt2>
    <a:accent1>
      <a:srgbClr val="C9F0FF"/>
    </a:accent1>
    <a:accent2>
      <a:srgbClr val="00ADEF"/>
    </a:accent2>
    <a:accent3>
      <a:srgbClr val="0065BD"/>
    </a:accent3>
    <a:accent4>
      <a:srgbClr val="002960"/>
    </a:accent4>
    <a:accent5>
      <a:srgbClr val="F9C61C"/>
    </a:accent5>
    <a:accent6>
      <a:srgbClr val="808080"/>
    </a:accent6>
    <a:hlink>
      <a:srgbClr val="006983"/>
    </a:hlink>
    <a:folHlink>
      <a:srgbClr val="333333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4363</TotalTime>
  <Words>1395</Words>
  <Application>Microsoft Office PowerPoint</Application>
  <PresentationFormat>Экран (4:3)</PresentationFormat>
  <Paragraphs>423</Paragraphs>
  <Slides>12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Arial Black</vt:lpstr>
      <vt:lpstr>Arial Narrow</vt:lpstr>
      <vt:lpstr>Calibri</vt:lpstr>
      <vt:lpstr>Century Gothic</vt:lpstr>
      <vt:lpstr>Impact</vt:lpstr>
      <vt:lpstr>Wingdings</vt:lpstr>
      <vt:lpstr>Тема Office</vt:lpstr>
      <vt:lpstr>think-cell Slide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 защите  ТРУДОВЫХ ПРАВ ГРАЖДАН</dc:title>
  <dc:creator>Baurzhan K. Beysenbaev</dc:creator>
  <cp:lastModifiedBy>Манкеи Разия</cp:lastModifiedBy>
  <cp:revision>432</cp:revision>
  <cp:lastPrinted>2017-09-27T05:02:34Z</cp:lastPrinted>
  <dcterms:created xsi:type="dcterms:W3CDTF">2017-06-05T13:32:13Z</dcterms:created>
  <dcterms:modified xsi:type="dcterms:W3CDTF">2017-12-06T09:17:38Z</dcterms:modified>
</cp:coreProperties>
</file>