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80" r:id="rId3"/>
    <p:sldId id="408" r:id="rId4"/>
    <p:sldId id="399" r:id="rId5"/>
    <p:sldId id="393" r:id="rId6"/>
    <p:sldId id="410" r:id="rId7"/>
    <p:sldId id="397" r:id="rId8"/>
    <p:sldId id="325" r:id="rId9"/>
    <p:sldId id="374" r:id="rId10"/>
    <p:sldId id="409" r:id="rId11"/>
    <p:sldId id="401" r:id="rId12"/>
    <p:sldId id="406" r:id="rId13"/>
  </p:sldIdLst>
  <p:sldSz cx="9906000" cy="6858000" type="A4"/>
  <p:notesSz cx="6858000" cy="99472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7B4"/>
    <a:srgbClr val="408CBE"/>
    <a:srgbClr val="3A87BB"/>
    <a:srgbClr val="5367E6"/>
    <a:srgbClr val="363F74"/>
    <a:srgbClr val="165D36"/>
    <a:srgbClr val="028B3D"/>
    <a:srgbClr val="1BBF1B"/>
    <a:srgbClr val="2F5E95"/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61" autoAdjust="0"/>
  </p:normalViewPr>
  <p:slideViewPr>
    <p:cSldViewPr>
      <p:cViewPr varScale="1">
        <p:scale>
          <a:sx n="65" d="100"/>
          <a:sy n="65" d="100"/>
        </p:scale>
        <p:origin x="739" y="4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8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20"/>
    </p:cViewPr>
  </p:sorterViewPr>
  <p:notesViewPr>
    <p:cSldViewPr>
      <p:cViewPr varScale="1">
        <p:scale>
          <a:sx n="91" d="100"/>
          <a:sy n="91" d="100"/>
        </p:scale>
        <p:origin x="375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83480151360379"/>
          <c:y val="4.3074611501769187E-2"/>
          <c:w val="0.63233009286530384"/>
          <c:h val="0.881544818370134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317500" sx="104000" sy="104000" algn="ctr" rotWithShape="0">
                <a:srgbClr val="002060">
                  <a:alpha val="59000"/>
                </a:srgbClr>
              </a:outerShdw>
            </a:effectLst>
          </c:spPr>
          <c:explosion val="21"/>
          <c:dPt>
            <c:idx val="0"/>
            <c:bubble3D val="0"/>
            <c:explosion val="0"/>
            <c:spPr>
              <a:solidFill>
                <a:srgbClr val="0070C0"/>
              </a:solidFill>
              <a:ln>
                <a:noFill/>
              </a:ln>
              <a:effectLst>
                <a:outerShdw blurRad="317500" sx="104000" sy="104000" algn="ctr" rotWithShape="0">
                  <a:srgbClr val="002060">
                    <a:alpha val="59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0CB-482F-8FFB-EC3D34D7D958}"/>
              </c:ext>
            </c:extLst>
          </c:dPt>
          <c:dPt>
            <c:idx val="1"/>
            <c:bubble3D val="0"/>
            <c:explosion val="0"/>
            <c:spPr>
              <a:solidFill>
                <a:srgbClr val="0070C0"/>
              </a:solidFill>
              <a:ln>
                <a:noFill/>
              </a:ln>
              <a:effectLst>
                <a:outerShdw blurRad="317500" sx="104000" sy="104000" algn="ctr" rotWithShape="0">
                  <a:srgbClr val="002060">
                    <a:alpha val="59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0CB-482F-8FFB-EC3D34D7D958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104</c:v>
                </c:pt>
                <c:pt idx="1">
                  <c:v>208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0CB-482F-8FFB-EC3D34D7D9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kk-K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7C29768-112F-499C-ADAD-03D76B60D263}" type="datetimeFigureOut">
              <a:rPr lang="en-US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243013"/>
            <a:ext cx="4848225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pPr lvl="0"/>
            <a:endParaRPr lang="en-US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36" tIns="45718" rIns="91436" bIns="4571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23CCCB3-0061-485E-8087-2A04AED876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97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9D4395-02F3-4C2C-AAE8-9C66519CC38F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12572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38A708-2D36-40BA-858A-98F847C1CA36}" type="slidenum">
              <a:rPr lang="ru-RU" altLang="en-US" smtClean="0"/>
              <a:pPr>
                <a:spcBef>
                  <a:spcPct val="0"/>
                </a:spcBef>
              </a:pPr>
              <a:t>3</a:t>
            </a:fld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4033780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38A708-2D36-40BA-858A-98F847C1CA36}" type="slidenum">
              <a:rPr lang="ru-RU" altLang="en-US" smtClean="0"/>
              <a:pPr>
                <a:spcBef>
                  <a:spcPct val="0"/>
                </a:spcBef>
              </a:pPr>
              <a:t>5</a:t>
            </a:fld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3070839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9D4395-02F3-4C2C-AAE8-9C66519CC38F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08833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3300" y="1241425"/>
            <a:ext cx="4851400" cy="3359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509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F37742-CC4C-4115-95C1-8A69BA0AE36E}" type="slidenum">
              <a:rPr lang="ru-RU" altLang="en-US" smtClean="0"/>
              <a:pPr>
                <a:spcBef>
                  <a:spcPct val="0"/>
                </a:spcBef>
              </a:pPr>
              <a:t>7</a:t>
            </a:fld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2154233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21C55-60A0-481A-BBB3-83B508FC7419}" type="datetimeFigureOut">
              <a:rPr lang="ru-RU"/>
              <a:pPr>
                <a:defRPr/>
              </a:pPr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C77C9-EDD7-4EB9-AE5D-31E0C11F0C8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60399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60432-072E-41E8-8B0F-16C354B6DF07}" type="datetimeFigureOut">
              <a:rPr lang="ru-RU"/>
              <a:pPr>
                <a:defRPr/>
              </a:pPr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9A605-E744-41F8-8B60-AF7A773B18A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1472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6" y="274639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082DC-59FF-4008-ADA1-20F983A662E5}" type="datetimeFigureOut">
              <a:rPr lang="ru-RU"/>
              <a:pPr>
                <a:defRPr/>
              </a:pPr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17AE8-B834-40A1-BC92-35F1A7151FC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66638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615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577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MAC/C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32527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695DF-BE8D-4AE3-B64C-E58223F0D971}" type="datetimeFigureOut">
              <a:rPr lang="ru-RU"/>
              <a:pPr>
                <a:defRPr/>
              </a:pPr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4EB49-6C04-46F5-A995-4C86EA5FA9C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3478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9CC67-4990-4B2C-A06F-A3F90641751C}" type="datetimeFigureOut">
              <a:rPr lang="ru-RU"/>
              <a:pPr>
                <a:defRPr/>
              </a:pPr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186E0-13F1-4828-87FB-C6C0650FF63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5919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4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4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7CEAC-34ED-4C4D-B8B9-CC981B363971}" type="datetimeFigureOut">
              <a:rPr lang="ru-RU"/>
              <a:pPr>
                <a:defRPr/>
              </a:pPr>
              <a:t>07.12.2017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28395-72B1-4CD2-BB4B-251CC8CA2EC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3346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4"/>
            <a:ext cx="437859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4A0E9-A0D2-49E7-A84C-9CF44A7490C0}" type="datetimeFigureOut">
              <a:rPr lang="ru-RU"/>
              <a:pPr>
                <a:defRPr/>
              </a:pPr>
              <a:t>07.12.2017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AF55-CB4B-4EF2-86DE-2134168D775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62877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CBB10-0DD2-4F49-85E9-EE57706C1428}" type="datetimeFigureOut">
              <a:rPr lang="ru-RU"/>
              <a:pPr>
                <a:defRPr/>
              </a:pPr>
              <a:t>07.12.2017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00C7F-3BAB-4F02-963A-1A8C0CE9ABF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5432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A7F4D-4532-4B82-AF96-837E1182CE1A}" type="datetimeFigureOut">
              <a:rPr lang="ru-RU"/>
              <a:pPr>
                <a:defRPr/>
              </a:pPr>
              <a:t>07.12.2017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16F42-239E-4C87-8596-6231537495C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5201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0DF30-0DBC-4B6F-A02B-1ECD37B5CA39}" type="datetimeFigureOut">
              <a:rPr lang="ru-RU"/>
              <a:pPr>
                <a:defRPr/>
              </a:pPr>
              <a:t>07.12.2017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5A3C-2253-45D0-A438-0F6460ED7C2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9463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9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FA80E-1A1E-4C12-A8A7-74DD201BB156}" type="datetimeFigureOut">
              <a:rPr lang="ru-RU"/>
              <a:pPr>
                <a:defRPr/>
              </a:pPr>
              <a:t>07.12.2017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1527B-A79E-4EF0-8435-97620D2B9B2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5776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0D2630-CFB3-4DF4-B8BA-58DF4742F5E1}" type="datetimeFigureOut">
              <a:rPr lang="ru-RU"/>
              <a:pPr>
                <a:defRPr/>
              </a:pPr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B24BB0-9E8D-4BFA-96A1-5DB49A183D7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7" r:id="rId12"/>
    <p:sldLayoutId id="2147483819" r:id="rId13"/>
    <p:sldLayoutId id="214748382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7.png"/><Relationship Id="rId7" Type="http://schemas.openxmlformats.org/officeDocument/2006/relationships/image" Target="../media/image6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3" Type="http://schemas.openxmlformats.org/officeDocument/2006/relationships/image" Target="../media/image7.png"/><Relationship Id="rId7" Type="http://schemas.openxmlformats.org/officeDocument/2006/relationships/image" Target="../media/image71.jpeg"/><Relationship Id="rId12" Type="http://schemas.openxmlformats.org/officeDocument/2006/relationships/image" Target="../media/image7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5.jpeg"/><Relationship Id="rId7" Type="http://schemas.microsoft.com/office/2007/relationships/hdphoto" Target="../media/hdphoto3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5.wdp"/><Relationship Id="rId5" Type="http://schemas.openxmlformats.org/officeDocument/2006/relationships/image" Target="../media/image31.jpe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jpe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emf"/><Relationship Id="rId4" Type="http://schemas.openxmlformats.org/officeDocument/2006/relationships/image" Target="../media/image7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11" Type="http://schemas.openxmlformats.org/officeDocument/2006/relationships/image" Target="../media/image53.png"/><Relationship Id="rId5" Type="http://schemas.openxmlformats.org/officeDocument/2006/relationships/image" Target="../media/image48.emf"/><Relationship Id="rId10" Type="http://schemas.openxmlformats.org/officeDocument/2006/relationships/image" Target="../media/image7.png"/><Relationship Id="rId4" Type="http://schemas.openxmlformats.org/officeDocument/2006/relationships/image" Target="../media/image44.emf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emf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Рисунок 10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93"/>
          <a:stretch/>
        </p:blipFill>
        <p:spPr bwMode="auto">
          <a:xfrm>
            <a:off x="2432844" y="4077072"/>
            <a:ext cx="5040312" cy="2808312"/>
          </a:xfrm>
          <a:prstGeom prst="rect">
            <a:avLst/>
          </a:prstGeom>
          <a:noFill/>
          <a:ln>
            <a:noFill/>
          </a:ln>
          <a:effectLst>
            <a:outerShdw blurRad="63500" dist="63500" dir="16200000" sx="103000" sy="103000" rotWithShape="0">
              <a:schemeClr val="bg1">
                <a:alpha val="3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1" y="237460"/>
            <a:ext cx="791354" cy="815276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04" y="422248"/>
            <a:ext cx="1878007" cy="572771"/>
          </a:xfrm>
          <a:prstGeom prst="rect">
            <a:avLst/>
          </a:prstGeom>
          <a:effectLst>
            <a:outerShdw blurRad="127000" sx="98000" sy="98000" algn="ctr" rotWithShape="0">
              <a:schemeClr val="bg1">
                <a:alpha val="77000"/>
              </a:schemeClr>
            </a:outerShdw>
          </a:effectLst>
        </p:spPr>
      </p:pic>
      <p:sp>
        <p:nvSpPr>
          <p:cNvPr id="7" name="Прямоугольник 6"/>
          <p:cNvSpPr/>
          <p:nvPr/>
        </p:nvSpPr>
        <p:spPr bwMode="auto">
          <a:xfrm>
            <a:off x="1280592" y="404664"/>
            <a:ext cx="3024336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3000"/>
              </a:prstClr>
            </a:outerShdw>
          </a:effec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ҚАЗАҚСТАН РЕСПУБЛИКАСЫ АҚПАРАТ ЖӘНЕ КОММУНИКАЦИЯЛАР МИНИСТРЛІГІ</a:t>
            </a:r>
            <a:endParaRPr lang="ru-RU" sz="1200" dirty="0">
              <a:solidFill>
                <a:schemeClr val="bg1"/>
              </a:solidFill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0" y="2194411"/>
            <a:ext cx="9906000" cy="138499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k-KZ" altLang="en-US" sz="2800" dirty="0" smtClean="0">
                <a:solidFill>
                  <a:schemeClr val="bg1"/>
                </a:solidFill>
                <a:latin typeface="+mj-lt"/>
              </a:rPr>
              <a:t>МЕМЛЕКЕТТІК ҚЫЗМЕТТЕРДІ КӨРСЕТУ МӘСЕЛЕСІ БОЙЫНША </a:t>
            </a:r>
            <a:r>
              <a:rPr lang="kk-KZ" altLang="en-US" sz="2800" b="1" dirty="0" smtClean="0">
                <a:solidFill>
                  <a:schemeClr val="bg1"/>
                </a:solidFill>
                <a:latin typeface="+mj-lt"/>
              </a:rPr>
              <a:t>«100 НАҚТЫ ҚАДАМ» </a:t>
            </a:r>
            <a:r>
              <a:rPr lang="kk-KZ" altLang="en-US" sz="2800" dirty="0" smtClean="0">
                <a:solidFill>
                  <a:schemeClr val="bg1"/>
                </a:solidFill>
                <a:latin typeface="+mj-lt"/>
              </a:rPr>
              <a:t>ҰЛТТЫҚ ЖОСПАРДЫ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k-KZ" altLang="en-US" sz="2800" dirty="0" smtClean="0">
                <a:solidFill>
                  <a:schemeClr val="bg1"/>
                </a:solidFill>
                <a:latin typeface="+mj-lt"/>
              </a:rPr>
              <a:t>ІСКЕ АСЫРУ БАРЫСЫ ТУРАЛЫ</a:t>
            </a:r>
            <a:endParaRPr lang="kk-KZ" altLang="en-US" sz="28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Прямая соединительная линия 83"/>
          <p:cNvCxnSpPr/>
          <p:nvPr/>
        </p:nvCxnSpPr>
        <p:spPr>
          <a:xfrm>
            <a:off x="-4367" y="7677472"/>
            <a:ext cx="9899650" cy="0"/>
          </a:xfrm>
          <a:prstGeom prst="line">
            <a:avLst/>
          </a:prstGeom>
          <a:ln w="57150">
            <a:gradFill>
              <a:gsLst>
                <a:gs pos="0">
                  <a:srgbClr val="558ED5"/>
                </a:gs>
                <a:gs pos="100000">
                  <a:srgbClr val="1243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 b="89057"/>
          <a:stretch/>
        </p:blipFill>
        <p:spPr>
          <a:xfrm>
            <a:off x="0" y="3795"/>
            <a:ext cx="9906000" cy="76090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91119"/>
            <a:ext cx="570458" cy="5877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6350" y="87313"/>
            <a:ext cx="9899650" cy="55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62" b="1" dirty="0" smtClean="0">
                <a:solidFill>
                  <a:schemeClr val="bg1"/>
                </a:solidFill>
              </a:rPr>
              <a:t>БІРЫҢҒАЙ МЕМЛЕКЕТТІК ЖЫЛЖЫМАЙТЫН МҮЛІК КАДАСТРЫН ҚҰРУ</a:t>
            </a:r>
            <a:endParaRPr lang="ru-RU" sz="1662" b="1" dirty="0">
              <a:solidFill>
                <a:schemeClr val="bg1"/>
              </a:solidFill>
            </a:endParaRPr>
          </a:p>
        </p:txBody>
      </p:sp>
      <p:pic>
        <p:nvPicPr>
          <p:cNvPr id="29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1988" y="1963316"/>
            <a:ext cx="40195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416496" y="841687"/>
            <a:ext cx="90730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B3E4"/>
                </a:solidFill>
                <a:latin typeface="+mn-lt"/>
                <a:cs typeface="Times New Roman" panose="02020603050405020304" pitchFamily="18" charset="0"/>
              </a:rPr>
              <a:t>ҚАЗАҚСТАН РЕСПУБЛИКАСЫНЫҢ БІРЫҢҒАЙ МЕМЛЕКЕТТІК ЖЫЛЖЫМАЙТЫН МҮЛІК КАДАСТРЫН ҚҰРУ МАҚСАТЫ: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МЕМЛЕКЕТКЕ ЖӘНЕ ХАЛЫҚҚА ЖЕР УЧАСКЕЛЕРІ, ҒИМАРАТТАР МЕН ҚҰРЫЛЫСТАР ЖӘНЕ ОЛАРДЫҢ НЕГІЗГІ СИПАТТАМАЛАРЫ ТУРАЛЫ ТОЛЫҚ ЖӘНЕ ӨЗЕКТІ АҚПАРАТТЫ ҚАМТАМАСЫЗ ЕТУ ЖӘНЕ ҰСЫНУ</a:t>
            </a:r>
            <a:endParaRPr lang="ru-RU" sz="1200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238224" y="1553963"/>
            <a:ext cx="7442200" cy="0"/>
          </a:xfrm>
          <a:prstGeom prst="line">
            <a:avLst/>
          </a:prstGeom>
          <a:ln w="44450" cap="rnd">
            <a:solidFill>
              <a:srgbClr val="155B9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Прямоугольник 2"/>
          <p:cNvSpPr>
            <a:spLocks noChangeArrowheads="1"/>
          </p:cNvSpPr>
          <p:nvPr/>
        </p:nvSpPr>
        <p:spPr bwMode="auto">
          <a:xfrm>
            <a:off x="128464" y="5274841"/>
            <a:ext cx="49801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b="1" dirty="0" smtClean="0">
                <a:solidFill>
                  <a:srgbClr val="003399"/>
                </a:solidFill>
                <a:latin typeface="Calibri" pitchFamily="34" charset="0"/>
                <a:cs typeface="Tahoma" pitchFamily="34" charset="0"/>
              </a:rPr>
              <a:t>DOING BUSINESS  </a:t>
            </a:r>
            <a:r>
              <a:rPr lang="ru-RU" altLang="ru-RU" b="1" dirty="0" smtClean="0">
                <a:solidFill>
                  <a:srgbClr val="00B0F0"/>
                </a:solidFill>
                <a:latin typeface="Calibri" pitchFamily="34" charset="0"/>
                <a:cs typeface="Tahoma" pitchFamily="34" charset="0"/>
              </a:rPr>
              <a:t>БҮКІЛӘЛЕМДІК БАНК РЕЙТИНГІСІНДЕ </a:t>
            </a:r>
            <a:r>
              <a:rPr lang="ru-RU" altLang="ru-RU" b="1" dirty="0" smtClean="0">
                <a:solidFill>
                  <a:srgbClr val="00B3E4"/>
                </a:solidFill>
                <a:latin typeface="Calibri" pitchFamily="34" charset="0"/>
                <a:cs typeface="Tahoma" pitchFamily="34" charset="0"/>
              </a:rPr>
              <a:t>ҚАЗАҚСТАН РЕСПУБЛИКАСЫНЫҢ ПОЗИЦИЯСЫН АРТТЫРУ </a:t>
            </a:r>
            <a:endParaRPr lang="ru-RU" altLang="ru-RU" b="1" dirty="0">
              <a:solidFill>
                <a:srgbClr val="003399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680200" y="1721567"/>
            <a:ext cx="3225800" cy="898525"/>
          </a:xfrm>
          <a:prstGeom prst="rect">
            <a:avLst/>
          </a:prstGeom>
          <a:gradFill>
            <a:gsLst>
              <a:gs pos="0">
                <a:srgbClr val="8AD5EA"/>
              </a:gs>
              <a:gs pos="100000">
                <a:srgbClr val="0F6480"/>
              </a:gs>
            </a:gsLst>
            <a:lin ang="0" scaled="0"/>
          </a:gradFill>
          <a:ln>
            <a:noFill/>
          </a:ln>
          <a:effectLst>
            <a:outerShdw blurRad="38100" dist="25400" dir="10800000" algn="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224463" y="1718392"/>
            <a:ext cx="1274762" cy="903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38100" dist="12700" sx="102000" sy="1020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680200" y="2740742"/>
            <a:ext cx="3225800" cy="898525"/>
          </a:xfrm>
          <a:prstGeom prst="rect">
            <a:avLst/>
          </a:prstGeom>
          <a:gradFill>
            <a:gsLst>
              <a:gs pos="5000">
                <a:srgbClr val="1F86CC"/>
              </a:gs>
              <a:gs pos="100000">
                <a:srgbClr val="1D6AA9"/>
              </a:gs>
            </a:gsLst>
            <a:lin ang="0" scaled="0"/>
          </a:gradFill>
          <a:ln>
            <a:noFill/>
          </a:ln>
          <a:effectLst>
            <a:outerShdw blurRad="38100" dist="25400" dir="10800000" algn="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24463" y="2735979"/>
            <a:ext cx="1274762" cy="904875"/>
          </a:xfrm>
          <a:prstGeom prst="rect">
            <a:avLst/>
          </a:prstGeom>
          <a:solidFill>
            <a:srgbClr val="1F86CC"/>
          </a:solidFill>
          <a:ln>
            <a:noFill/>
          </a:ln>
          <a:effectLst>
            <a:outerShdw blurRad="38100" dist="12700" sx="102000" sy="1020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680200" y="3755154"/>
            <a:ext cx="3225800" cy="898525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0"/>
          </a:gradFill>
          <a:ln>
            <a:noFill/>
          </a:ln>
          <a:effectLst>
            <a:outerShdw blurRad="38100" dist="25400" dir="10800000" algn="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224463" y="3751979"/>
            <a:ext cx="1274762" cy="9032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>
            <a:outerShdw blurRad="38100" dist="12700" sx="102000" sy="1020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6680200" y="4771154"/>
            <a:ext cx="3225800" cy="898525"/>
          </a:xfrm>
          <a:prstGeom prst="rect">
            <a:avLst/>
          </a:prstGeom>
          <a:gradFill>
            <a:gsLst>
              <a:gs pos="0">
                <a:srgbClr val="9CD08F"/>
              </a:gs>
              <a:gs pos="100000">
                <a:srgbClr val="55A157"/>
              </a:gs>
            </a:gsLst>
            <a:lin ang="0" scaled="0"/>
          </a:gradFill>
          <a:ln>
            <a:noFill/>
          </a:ln>
          <a:effectLst>
            <a:outerShdw blurRad="38100" dist="25400" dir="10800000" algn="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5224463" y="4767979"/>
            <a:ext cx="1274762" cy="903288"/>
          </a:xfrm>
          <a:prstGeom prst="rect">
            <a:avLst/>
          </a:prstGeom>
          <a:blipFill>
            <a:blip r:embed="rId7" cstate="print">
              <a:extLst/>
            </a:blip>
            <a:stretch>
              <a:fillRect/>
            </a:stretch>
          </a:blipFill>
          <a:ln>
            <a:noFill/>
          </a:ln>
          <a:effectLst>
            <a:outerShdw blurRad="38100" dist="12700" sx="102000" sy="1020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680200" y="5782392"/>
            <a:ext cx="3225800" cy="898525"/>
          </a:xfrm>
          <a:prstGeom prst="rect">
            <a:avLst/>
          </a:prstGeom>
          <a:gradFill>
            <a:gsLst>
              <a:gs pos="0">
                <a:srgbClr val="279EC3"/>
              </a:gs>
              <a:gs pos="100000">
                <a:srgbClr val="0F6480"/>
              </a:gs>
            </a:gsLst>
            <a:lin ang="0" scaled="0"/>
          </a:gradFill>
          <a:ln>
            <a:noFill/>
          </a:ln>
          <a:effectLst>
            <a:outerShdw blurRad="38100" dist="25400" dir="10800000" algn="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5224463" y="5779217"/>
            <a:ext cx="1274762" cy="9032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  <a:effectLst>
            <a:outerShdw blurRad="38100" dist="12700" sx="102000" sy="1020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6778625" y="1924742"/>
            <a:ext cx="2854325" cy="523220"/>
          </a:xfrm>
          <a:prstGeom prst="rect">
            <a:avLst/>
          </a:prstGeom>
          <a:noFill/>
          <a:effectLst>
            <a:outerShdw blurRad="50800" dist="12700" dir="5400000" algn="t" rotWithShape="0">
              <a:prstClr val="black">
                <a:alpha val="88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+mn-lt"/>
                <a:cs typeface="+mn-cs"/>
              </a:rPr>
              <a:t>БІРЫҢҒАЙ АҚПАРАТТЫҚ ЖҮЙЕНІ ҚҰРУ  </a:t>
            </a:r>
            <a:endParaRPr lang="ru-RU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78625" y="2823267"/>
            <a:ext cx="3127375" cy="738664"/>
          </a:xfrm>
          <a:prstGeom prst="rect">
            <a:avLst/>
          </a:prstGeom>
          <a:noFill/>
          <a:effectLst>
            <a:outerShdw blurRad="50800" dist="12700" dir="5400000" algn="t" rotWithShape="0">
              <a:prstClr val="black">
                <a:alpha val="88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+mn-lt"/>
                <a:cs typeface="+mn-cs"/>
              </a:rPr>
              <a:t>БІРЫҢҒАЙ КООРДИНАТТАР ЖҮЙЕСІНДЕ МЕМЛЕКЕТТІК ЕСЕПКЕ АЛУҒА КӨШУ </a:t>
            </a:r>
            <a:endParaRPr lang="ru-RU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78625" y="3834529"/>
            <a:ext cx="3127375" cy="738664"/>
          </a:xfrm>
          <a:prstGeom prst="rect">
            <a:avLst/>
          </a:prstGeom>
          <a:noFill/>
          <a:effectLst>
            <a:outerShdw blurRad="50800" dist="12700" dir="5400000" algn="t" rotWithShape="0">
              <a:prstClr val="black">
                <a:alpha val="88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+mn-lt"/>
                <a:cs typeface="+mn-cs"/>
              </a:rPr>
              <a:t>ҚОЛДАНЫСТАҒЫ ҰЙЫМДЫҚ ҚҰРЫЛЫМДАРДЫ ЖӘНЕ ПРОЦЕДУРАЛАРДЫ БІРІКТІРУ  </a:t>
            </a:r>
            <a:endParaRPr lang="ru-RU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78625" y="5065734"/>
            <a:ext cx="2832100" cy="307777"/>
          </a:xfrm>
          <a:prstGeom prst="rect">
            <a:avLst/>
          </a:prstGeom>
          <a:noFill/>
          <a:effectLst>
            <a:outerShdw blurRad="50800" dist="12700" dir="5400000" algn="t" rotWithShape="0">
              <a:prstClr val="black">
                <a:alpha val="88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+mn-lt"/>
                <a:cs typeface="+mn-cs"/>
              </a:rPr>
              <a:t>ТИІМДІ МҮЛІКТІК САЛЫҚ САЛУ </a:t>
            </a:r>
            <a:endParaRPr lang="ru-RU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78625" y="5969716"/>
            <a:ext cx="2832100" cy="523220"/>
          </a:xfrm>
          <a:prstGeom prst="rect">
            <a:avLst/>
          </a:prstGeom>
          <a:noFill/>
          <a:effectLst>
            <a:outerShdw blurRad="50800" dist="12700" dir="5400000" algn="t" rotWithShape="0">
              <a:prstClr val="black">
                <a:alpha val="88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+mn-lt"/>
                <a:cs typeface="+mn-cs"/>
              </a:rPr>
              <a:t>БЛОКЧЕЙН ТЕХНОЛОГИЯСЫН ПАЙДАЛАНУ</a:t>
            </a:r>
            <a:endParaRPr lang="ru-RU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48" name="Рисунок 20"/>
          <p:cNvPicPr>
            <a:picLocks noChangeAspect="1"/>
          </p:cNvPicPr>
          <p:nvPr/>
        </p:nvPicPr>
        <p:blipFill>
          <a:blip r:embed="rId9" cstate="print"/>
          <a:srcRect l="19061" r="19061"/>
          <a:stretch>
            <a:fillRect/>
          </a:stretch>
        </p:blipFill>
        <p:spPr bwMode="auto">
          <a:xfrm>
            <a:off x="5484813" y="2735979"/>
            <a:ext cx="7524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74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 b="89057"/>
          <a:stretch/>
        </p:blipFill>
        <p:spPr>
          <a:xfrm>
            <a:off x="0" y="3795"/>
            <a:ext cx="9906000" cy="76090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91119"/>
            <a:ext cx="570458" cy="5877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55" name="Прямоугольник 26"/>
          <p:cNvSpPr>
            <a:spLocks noChangeArrowheads="1"/>
          </p:cNvSpPr>
          <p:nvPr/>
        </p:nvSpPr>
        <p:spPr bwMode="auto">
          <a:xfrm>
            <a:off x="0" y="190004"/>
            <a:ext cx="99060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x-none" altLang="en-US" sz="1660" b="1" smtClean="0">
                <a:solidFill>
                  <a:schemeClr val="bg1"/>
                </a:solidFill>
                <a:latin typeface="Arial" panose="020B0604020202020204" pitchFamily="34" charset="0"/>
              </a:rPr>
              <a:t>ЦИФР</a:t>
            </a:r>
            <a:r>
              <a:rPr lang="kk-KZ" altLang="en-US" sz="166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ЛЫҚ</a:t>
            </a:r>
            <a:r>
              <a:rPr lang="ru-RU" altLang="en-US" sz="166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ХҚКО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0" y="1651831"/>
            <a:ext cx="9906000" cy="1449388"/>
          </a:xfrm>
          <a:prstGeom prst="rect">
            <a:avLst/>
          </a:prstGeom>
          <a:solidFill>
            <a:srgbClr val="284E83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srgbClr val="0070C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 dirty="0">
              <a:solidFill>
                <a:srgbClr val="126008"/>
              </a:solidFill>
            </a:endParaRPr>
          </a:p>
        </p:txBody>
      </p:sp>
      <p:pic>
        <p:nvPicPr>
          <p:cNvPr id="57" name="Picture 2" descr="http://www.dela.ru/media/1-4-98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8" r="39409" b="5807"/>
          <a:stretch>
            <a:fillRect/>
          </a:stretch>
        </p:blipFill>
        <p:spPr bwMode="auto">
          <a:xfrm>
            <a:off x="611188" y="4638675"/>
            <a:ext cx="11763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0" y="4049713"/>
            <a:ext cx="9906000" cy="2011362"/>
          </a:xfrm>
          <a:prstGeom prst="rect">
            <a:avLst/>
          </a:prstGeom>
          <a:solidFill>
            <a:srgbClr val="284E83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srgbClr val="0070C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 dirty="0">
              <a:solidFill>
                <a:prstClr val="white"/>
              </a:solidFill>
            </a:endParaRPr>
          </a:p>
        </p:txBody>
      </p:sp>
      <p:pic>
        <p:nvPicPr>
          <p:cNvPr id="59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4224338"/>
            <a:ext cx="21907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4224338"/>
            <a:ext cx="305911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4224338"/>
            <a:ext cx="21923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513"/>
            <a:ext cx="21875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" name="Группа 8"/>
          <p:cNvGrpSpPr>
            <a:grpSpLocks/>
          </p:cNvGrpSpPr>
          <p:nvPr/>
        </p:nvGrpSpPr>
        <p:grpSpPr bwMode="auto">
          <a:xfrm>
            <a:off x="401638" y="1713744"/>
            <a:ext cx="9574212" cy="1287462"/>
            <a:chOff x="400868" y="2204864"/>
            <a:chExt cx="9574982" cy="1287983"/>
          </a:xfr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grpSpPr>
        <p:grpSp>
          <p:nvGrpSpPr>
            <p:cNvPr id="64" name="Группа 3"/>
            <p:cNvGrpSpPr>
              <a:grpSpLocks/>
            </p:cNvGrpSpPr>
            <p:nvPr/>
          </p:nvGrpSpPr>
          <p:grpSpPr bwMode="auto">
            <a:xfrm>
              <a:off x="452438" y="2243138"/>
              <a:ext cx="2700337" cy="523432"/>
              <a:chOff x="452438" y="2243138"/>
              <a:chExt cx="2700337" cy="523432"/>
            </a:xfrm>
          </p:grpSpPr>
          <p:pic>
            <p:nvPicPr>
              <p:cNvPr id="77" name="Рисунок 10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438" y="2314575"/>
                <a:ext cx="450850" cy="450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" name="TextBox 52"/>
              <p:cNvSpPr txBox="1">
                <a:spLocks noChangeArrowheads="1"/>
              </p:cNvSpPr>
              <p:nvPr/>
            </p:nvSpPr>
            <p:spPr bwMode="auto">
              <a:xfrm>
                <a:off x="971550" y="2243138"/>
                <a:ext cx="2181225" cy="523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en-US" sz="14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АЗАМАТТАРДЫ БЕТІ БОЙЫНША ТЕКСЕРУ </a:t>
                </a:r>
                <a:endParaRPr lang="ru-RU" altLang="en-US" sz="1400" b="1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5" name="Группа 5"/>
            <p:cNvGrpSpPr>
              <a:grpSpLocks/>
            </p:cNvGrpSpPr>
            <p:nvPr/>
          </p:nvGrpSpPr>
          <p:grpSpPr bwMode="auto">
            <a:xfrm>
              <a:off x="3436938" y="2389089"/>
              <a:ext cx="2973100" cy="954493"/>
              <a:chOff x="3436938" y="2389089"/>
              <a:chExt cx="2973100" cy="954493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4125442" y="2389089"/>
                <a:ext cx="2284596" cy="954493"/>
              </a:xfrm>
              <a:prstGeom prst="rect">
                <a:avLst/>
              </a:prstGeom>
              <a:noFill/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ru-RU" sz="1400" b="1" dirty="0" smtClean="0">
                    <a:solidFill>
                      <a:prstClr val="white"/>
                    </a:solidFill>
                  </a:rPr>
                  <a:t>ЭЦҚ ПАЙДАЛАНБАЙ, ИНТУИТИВТІ «ТҮСІНІКТІ» ИНТЕРФЕЙСПЕН  ҚҚП</a:t>
                </a:r>
                <a:endParaRPr lang="ru-RU" sz="14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76" name="Рисунок 55"/>
              <p:cNvPicPr>
                <a:picLocks noChangeAspect="1"/>
              </p:cNvPicPr>
              <p:nvPr/>
            </p:nvPicPr>
            <p:blipFill>
              <a:blip r:embed="rId10" cstate="print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52" t="13911" r="9802" b="12595"/>
              <a:stretch>
                <a:fillRect/>
              </a:stretch>
            </p:blipFill>
            <p:spPr bwMode="auto">
              <a:xfrm>
                <a:off x="3436938" y="2530475"/>
                <a:ext cx="665162" cy="682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6" name="Группа 6"/>
            <p:cNvGrpSpPr>
              <a:grpSpLocks/>
            </p:cNvGrpSpPr>
            <p:nvPr/>
          </p:nvGrpSpPr>
          <p:grpSpPr bwMode="auto">
            <a:xfrm>
              <a:off x="6764338" y="2955925"/>
              <a:ext cx="3211512" cy="514350"/>
              <a:chOff x="6764338" y="2955925"/>
              <a:chExt cx="3211512" cy="514350"/>
            </a:xfrm>
          </p:grpSpPr>
          <p:sp>
            <p:nvSpPr>
              <p:cNvPr id="73" name="TextBox 61"/>
              <p:cNvSpPr txBox="1">
                <a:spLocks noChangeArrowheads="1"/>
              </p:cNvSpPr>
              <p:nvPr/>
            </p:nvSpPr>
            <p:spPr bwMode="auto">
              <a:xfrm>
                <a:off x="7362825" y="3040064"/>
                <a:ext cx="2613025" cy="3079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en-US" sz="14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АҚЫЛДЫ ПРИНТЕРЛЕР</a:t>
                </a:r>
                <a:endParaRPr lang="ru-RU" altLang="en-US" sz="1400" b="1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74" name="Рисунок 11"/>
              <p:cNvPicPr>
                <a:picLocks noChangeAspect="1"/>
              </p:cNvPicPr>
              <p:nvPr/>
            </p:nvPicPr>
            <p:blipFill>
              <a:blip r:embed="rId11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4338" y="2955925"/>
                <a:ext cx="514350" cy="514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7" name="Группа 4"/>
            <p:cNvGrpSpPr>
              <a:grpSpLocks/>
            </p:cNvGrpSpPr>
            <p:nvPr/>
          </p:nvGrpSpPr>
          <p:grpSpPr bwMode="auto">
            <a:xfrm>
              <a:off x="400868" y="2916238"/>
              <a:ext cx="2751907" cy="576609"/>
              <a:chOff x="400868" y="2916238"/>
              <a:chExt cx="2751907" cy="576609"/>
            </a:xfrm>
          </p:grpSpPr>
          <p:sp>
            <p:nvSpPr>
              <p:cNvPr id="71" name="TextBox 59"/>
              <p:cNvSpPr txBox="1">
                <a:spLocks noChangeArrowheads="1"/>
              </p:cNvSpPr>
              <p:nvPr/>
            </p:nvSpPr>
            <p:spPr bwMode="auto">
              <a:xfrm>
                <a:off x="971550" y="2916238"/>
                <a:ext cx="2181225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en-US" sz="14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ВИРТУАЛЬДЫ</a:t>
                </a:r>
                <a:endParaRPr lang="ru-RU" altLang="en-US" sz="1400" b="1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en-US" sz="14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КЕҢЕСШІ</a:t>
                </a:r>
                <a:endParaRPr lang="ru-RU" altLang="en-US" sz="1400" b="1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72" name="Рисунок 1"/>
              <p:cNvPicPr>
                <a:picLocks noChangeAspect="1"/>
              </p:cNvPicPr>
              <p:nvPr/>
            </p:nvPicPr>
            <p:blipFill>
              <a:blip r:embed="rId1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00868" y="2937073"/>
                <a:ext cx="555774" cy="555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8" name="Группа 7"/>
            <p:cNvGrpSpPr>
              <a:grpSpLocks/>
            </p:cNvGrpSpPr>
            <p:nvPr/>
          </p:nvGrpSpPr>
          <p:grpSpPr bwMode="auto">
            <a:xfrm>
              <a:off x="6733828" y="2204864"/>
              <a:ext cx="3238847" cy="574444"/>
              <a:chOff x="6733828" y="2204864"/>
              <a:chExt cx="3238847" cy="574444"/>
            </a:xfrm>
          </p:grpSpPr>
          <p:sp>
            <p:nvSpPr>
              <p:cNvPr id="69" name="TextBox 71"/>
              <p:cNvSpPr txBox="1">
                <a:spLocks noChangeArrowheads="1"/>
              </p:cNvSpPr>
              <p:nvPr/>
            </p:nvSpPr>
            <p:spPr bwMode="auto">
              <a:xfrm>
                <a:off x="7359650" y="2243138"/>
                <a:ext cx="2613025" cy="523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en-US" sz="14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ӨЗІНЕ-ӨЗІ ҚЫЗМЕТ КӨРСЕТУ АЙМАҒЫ </a:t>
                </a:r>
                <a:endParaRPr lang="ru-RU" altLang="en-US" sz="1400" b="1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70" name="Рисунок 22"/>
              <p:cNvPicPr>
                <a:picLocks noChangeAspect="1"/>
              </p:cNvPicPr>
              <p:nvPr/>
            </p:nvPicPr>
            <p:blipFill>
              <a:blip r:embed="rId1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3828" y="2204864"/>
                <a:ext cx="574444" cy="574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10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93"/>
          <a:stretch/>
        </p:blipFill>
        <p:spPr bwMode="auto">
          <a:xfrm>
            <a:off x="2432844" y="4077072"/>
            <a:ext cx="5040312" cy="2808312"/>
          </a:xfrm>
          <a:prstGeom prst="rect">
            <a:avLst/>
          </a:prstGeom>
          <a:noFill/>
          <a:ln>
            <a:noFill/>
          </a:ln>
          <a:effectLst>
            <a:outerShdw blurRad="63500" dist="63500" dir="16200000" sx="103000" sy="103000" rotWithShape="0">
              <a:schemeClr val="bg1">
                <a:alpha val="3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1" y="237460"/>
            <a:ext cx="791354" cy="815276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6" name="Прямоугольник 5"/>
          <p:cNvSpPr/>
          <p:nvPr/>
        </p:nvSpPr>
        <p:spPr bwMode="auto">
          <a:xfrm>
            <a:off x="1280592" y="404664"/>
            <a:ext cx="3024336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3000"/>
              </a:prstClr>
            </a:outerShdw>
          </a:effec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ҚАЗАҚСТАН РЕСПУБЛИКАСЫ АҚПАРАТ ЖӘНЕ КОММУНИКАЦИЯЛАР МИНИСТРЛІГІ</a:t>
            </a:r>
            <a:endParaRPr lang="ru-RU" sz="1200" dirty="0">
              <a:solidFill>
                <a:schemeClr val="bg1"/>
              </a:solidFill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0" y="2924944"/>
            <a:ext cx="9906000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k-KZ" altLang="en-US" sz="4400" b="1" dirty="0" smtClean="0">
                <a:solidFill>
                  <a:schemeClr val="bg1"/>
                </a:solidFill>
                <a:latin typeface="+mj-lt"/>
              </a:rPr>
              <a:t>НАЗАРЛАРЫҢЫЗҒА РАҚМЕТ</a:t>
            </a:r>
            <a:r>
              <a:rPr lang="x-none" altLang="en-US" sz="4400" b="1" smtClean="0">
                <a:solidFill>
                  <a:schemeClr val="bg1"/>
                </a:solidFill>
                <a:latin typeface="+mj-lt"/>
              </a:rPr>
              <a:t>!</a:t>
            </a:r>
            <a:endParaRPr lang="kk-KZ" altLang="en-US" sz="40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7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70000" contrast="-70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 b="89057"/>
          <a:stretch/>
        </p:blipFill>
        <p:spPr>
          <a:xfrm>
            <a:off x="0" y="3795"/>
            <a:ext cx="9906000" cy="7609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68624" y="210418"/>
            <a:ext cx="6768752" cy="34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662" b="1" dirty="0">
                <a:solidFill>
                  <a:schemeClr val="bg1"/>
                </a:solidFill>
              </a:rPr>
              <a:t>МЕМЛЕКЕТТІК ҚЫЗМЕТТЕР САН ТҮРІНДЕ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71213"/>
            <a:ext cx="570458" cy="5877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584848" y="761728"/>
            <a:ext cx="27363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800" b="1" dirty="0">
                <a:solidFill>
                  <a:srgbClr val="363F74"/>
                </a:solidFill>
                <a:latin typeface="+mj-lt"/>
              </a:rPr>
              <a:t>МЕМЛЕКЕТТІК ҚЫЗМЕТТЕР ТІЗІЛІМІ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04928" y="1387484"/>
            <a:ext cx="1296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x-none" sz="4400" b="1" dirty="0" smtClean="0">
                <a:solidFill>
                  <a:srgbClr val="363F74"/>
                </a:solidFill>
                <a:latin typeface="+mn-lt"/>
              </a:rPr>
              <a:t>746</a:t>
            </a:r>
            <a:endParaRPr lang="ru-RU" sz="4400" b="1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04928" y="1920306"/>
            <a:ext cx="1296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x-none" sz="1200" b="1" dirty="0" smtClean="0">
                <a:solidFill>
                  <a:srgbClr val="363F74"/>
                </a:solidFill>
                <a:latin typeface="+mj-lt"/>
              </a:rPr>
              <a:t>МЕМЛЕКЕТТ</a:t>
            </a:r>
            <a:r>
              <a:rPr lang="kk-KZ" sz="1200" b="1" dirty="0" smtClean="0">
                <a:solidFill>
                  <a:srgbClr val="363F74"/>
                </a:solidFill>
                <a:latin typeface="+mj-lt"/>
              </a:rPr>
              <a:t>ІК</a:t>
            </a:r>
            <a:endParaRPr lang="ru-RU" sz="1200" b="1" dirty="0">
              <a:solidFill>
                <a:srgbClr val="363F74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04928" y="2082693"/>
            <a:ext cx="1296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1200" b="1" dirty="0" smtClean="0">
                <a:solidFill>
                  <a:srgbClr val="363F74"/>
                </a:solidFill>
                <a:latin typeface="+mj-lt"/>
              </a:rPr>
              <a:t>ҚЫЗМЕТТЕР</a:t>
            </a:r>
            <a:endParaRPr lang="ru-RU" sz="1200" b="1" dirty="0">
              <a:solidFill>
                <a:srgbClr val="363F74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438" y="1511157"/>
            <a:ext cx="1296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4800" b="1" dirty="0" smtClean="0">
                <a:solidFill>
                  <a:schemeClr val="bg1"/>
                </a:solidFill>
                <a:latin typeface="+mn-lt"/>
              </a:rPr>
              <a:t>621</a:t>
            </a:r>
            <a:endParaRPr lang="ru-RU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01150" y="1511157"/>
            <a:ext cx="1296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4800" b="1" dirty="0" smtClean="0">
                <a:solidFill>
                  <a:schemeClr val="bg1"/>
                </a:solidFill>
                <a:latin typeface="+mn-lt"/>
              </a:rPr>
              <a:t>452</a:t>
            </a:r>
            <a:endParaRPr lang="ru-RU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36576" y="1939188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1100" b="1" dirty="0" smtClean="0">
                <a:solidFill>
                  <a:schemeClr val="bg1"/>
                </a:solidFill>
                <a:latin typeface="+mj-lt"/>
              </a:rPr>
              <a:t>КОРПОРАЦИЯ АРҚЫЛЫ КӨРСЕТІЛЕДІ</a:t>
            </a:r>
            <a:endParaRPr lang="ru-RU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36576" y="1669173"/>
            <a:ext cx="29523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1500" b="1" dirty="0" smtClean="0">
                <a:solidFill>
                  <a:schemeClr val="bg1"/>
                </a:solidFill>
                <a:latin typeface="+mj-lt"/>
              </a:rPr>
              <a:t>МЕМЛЕКЕТТІК ҚЫЗМЕТТЕР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745088" y="1939188"/>
            <a:ext cx="30963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1100" b="1" dirty="0">
                <a:solidFill>
                  <a:schemeClr val="bg1"/>
                </a:solidFill>
                <a:latin typeface="+mj-lt"/>
              </a:rPr>
              <a:t>«ЭЛЕКТРОНДЫҚ ҮКІМЕТ ПОРТАЛЫНДА»</a:t>
            </a:r>
            <a:endParaRPr lang="ru-RU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17096" y="1669173"/>
            <a:ext cx="29523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1500" b="1" dirty="0" smtClean="0">
                <a:solidFill>
                  <a:schemeClr val="bg1"/>
                </a:solidFill>
                <a:latin typeface="+mj-lt"/>
              </a:rPr>
              <a:t>МЕМЛЕКЕТТІК ҚЫЗМЕТТЕР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74428" y="2923196"/>
            <a:ext cx="7783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3000" b="1" dirty="0" smtClean="0">
                <a:solidFill>
                  <a:srgbClr val="1BBF1B"/>
                </a:solidFill>
                <a:latin typeface="+mn-lt"/>
              </a:rPr>
              <a:t>349</a:t>
            </a:r>
            <a:endParaRPr lang="ru-RU" sz="3000" b="1" dirty="0">
              <a:solidFill>
                <a:srgbClr val="1BBF1B"/>
              </a:solidFill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56656" y="2332683"/>
            <a:ext cx="1296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3000" b="1" dirty="0" smtClean="0">
                <a:solidFill>
                  <a:srgbClr val="363F74"/>
                </a:solidFill>
                <a:latin typeface="+mn-lt"/>
              </a:rPr>
              <a:t>83,2</a:t>
            </a:r>
            <a:r>
              <a:rPr lang="en-US" sz="3000" b="1" dirty="0" smtClean="0">
                <a:solidFill>
                  <a:srgbClr val="363F74"/>
                </a:solidFill>
                <a:latin typeface="+mn-lt"/>
              </a:rPr>
              <a:t> %</a:t>
            </a:r>
            <a:endParaRPr lang="ru-RU" sz="3000" b="1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61112" y="2332683"/>
            <a:ext cx="1296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3000" b="1" dirty="0" smtClean="0">
                <a:solidFill>
                  <a:srgbClr val="363F74"/>
                </a:solidFill>
                <a:latin typeface="+mn-lt"/>
              </a:rPr>
              <a:t>85,2</a:t>
            </a:r>
            <a:r>
              <a:rPr lang="en-US" sz="3000" b="1" dirty="0" smtClean="0">
                <a:solidFill>
                  <a:srgbClr val="363F74"/>
                </a:solidFill>
                <a:latin typeface="+mn-lt"/>
              </a:rPr>
              <a:t> %</a:t>
            </a:r>
            <a:endParaRPr lang="ru-RU" sz="3000" b="1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23073" y="2411861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1000" b="1" dirty="0" smtClean="0">
                <a:solidFill>
                  <a:srgbClr val="363F74"/>
                </a:solidFill>
                <a:latin typeface="+mn-lt"/>
              </a:rPr>
              <a:t>МЕМЛЕКЕТТІК</a:t>
            </a:r>
          </a:p>
          <a:p>
            <a:pPr eaLnBrk="1" hangingPunct="1">
              <a:defRPr/>
            </a:pPr>
            <a:r>
              <a:rPr lang="kk-KZ" sz="1000" b="1" dirty="0" smtClean="0">
                <a:solidFill>
                  <a:srgbClr val="363F74"/>
                </a:solidFill>
                <a:latin typeface="+mn-lt"/>
              </a:rPr>
              <a:t>ҚЫЗМЕТТЕР</a:t>
            </a:r>
            <a:endParaRPr lang="ru-RU" sz="1000" b="1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13240" y="2411861"/>
            <a:ext cx="26642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900" b="1" dirty="0" smtClean="0">
                <a:solidFill>
                  <a:srgbClr val="363F74"/>
                </a:solidFill>
                <a:latin typeface="+mn-lt"/>
              </a:rPr>
              <a:t>АЗАМАТТАРДЫҢ МЕМЛЕКЕТТІК ҚЫЗМЕТТЕР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113240" y="2590691"/>
            <a:ext cx="26642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900" b="1" dirty="0" smtClean="0">
                <a:solidFill>
                  <a:srgbClr val="363F74"/>
                </a:solidFill>
                <a:latin typeface="+mn-lt"/>
              </a:rPr>
              <a:t>КӨРСЕТІЛУІМЕН ҚАНАҒАТТАНУ ДЕҢГЕЙІ</a:t>
            </a:r>
            <a:endParaRPr lang="ru-RU" sz="900" b="1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440832" y="3085557"/>
            <a:ext cx="1368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1000" b="1" dirty="0" smtClean="0">
                <a:solidFill>
                  <a:srgbClr val="363F74"/>
                </a:solidFill>
              </a:rPr>
              <a:t>ФРОНТ-ОФИСТЕР</a:t>
            </a:r>
            <a:endParaRPr lang="ru-RU" sz="1000" b="1" dirty="0">
              <a:solidFill>
                <a:srgbClr val="363F74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440832" y="3874658"/>
            <a:ext cx="17281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900" b="1" dirty="0" smtClean="0">
                <a:solidFill>
                  <a:srgbClr val="363F74"/>
                </a:solidFill>
                <a:latin typeface="+mn-lt"/>
              </a:rPr>
              <a:t>КӨРСЕТІЛГЕН ҚЫЗМЕТТЕР</a:t>
            </a:r>
            <a:endParaRPr lang="ru-RU" sz="900" b="1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40832" y="3731811"/>
            <a:ext cx="17281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900" b="1" dirty="0" smtClean="0">
                <a:solidFill>
                  <a:srgbClr val="363F74"/>
                </a:solidFill>
                <a:latin typeface="+mn-lt"/>
              </a:rPr>
              <a:t>2017</a:t>
            </a:r>
            <a:r>
              <a:rPr lang="kk-KZ" sz="900" dirty="0" smtClean="0">
                <a:solidFill>
                  <a:srgbClr val="363F74"/>
                </a:solidFill>
                <a:latin typeface="+mn-lt"/>
              </a:rPr>
              <a:t> жылғы </a:t>
            </a:r>
            <a:r>
              <a:rPr lang="kk-KZ" sz="900" b="1" dirty="0" smtClean="0">
                <a:solidFill>
                  <a:srgbClr val="363F74"/>
                </a:solidFill>
                <a:latin typeface="+mn-lt"/>
              </a:rPr>
              <a:t>10</a:t>
            </a:r>
            <a:r>
              <a:rPr lang="kk-KZ" sz="900" dirty="0" smtClean="0">
                <a:solidFill>
                  <a:srgbClr val="363F74"/>
                </a:solidFill>
                <a:latin typeface="+mn-lt"/>
              </a:rPr>
              <a:t> айда</a:t>
            </a:r>
            <a:endParaRPr lang="ru-RU" sz="900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74428" y="3617979"/>
            <a:ext cx="9223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3000" b="1" dirty="0" smtClean="0">
                <a:solidFill>
                  <a:srgbClr val="1BBF1B"/>
                </a:solidFill>
                <a:latin typeface="+mn-lt"/>
              </a:rPr>
              <a:t>34,2</a:t>
            </a:r>
            <a:endParaRPr lang="ru-RU" sz="3000" b="1" dirty="0">
              <a:solidFill>
                <a:srgbClr val="1BBF1B"/>
              </a:solidFill>
              <a:latin typeface="+mn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059956" y="3864358"/>
            <a:ext cx="4528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900" b="1" dirty="0" smtClean="0">
                <a:solidFill>
                  <a:srgbClr val="363F74"/>
                </a:solidFill>
              </a:rPr>
              <a:t>млн.</a:t>
            </a:r>
            <a:endParaRPr lang="ru-RU" sz="900" dirty="0">
              <a:solidFill>
                <a:srgbClr val="363F74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374428" y="4262231"/>
            <a:ext cx="9223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3000" b="1" dirty="0" smtClean="0">
                <a:solidFill>
                  <a:srgbClr val="1BBF1B"/>
                </a:solidFill>
                <a:latin typeface="+mn-lt"/>
              </a:rPr>
              <a:t>22,7</a:t>
            </a:r>
            <a:endParaRPr lang="ru-RU" sz="3000" b="1" dirty="0">
              <a:solidFill>
                <a:srgbClr val="1BBF1B"/>
              </a:solidFill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59956" y="4508610"/>
            <a:ext cx="4528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900" b="1" dirty="0" smtClean="0">
                <a:solidFill>
                  <a:srgbClr val="363F74"/>
                </a:solidFill>
              </a:rPr>
              <a:t>млн.</a:t>
            </a:r>
            <a:endParaRPr lang="ru-RU" sz="900" dirty="0">
              <a:solidFill>
                <a:srgbClr val="363F74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440832" y="4355347"/>
            <a:ext cx="1728192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850" b="1" dirty="0" smtClean="0">
                <a:solidFill>
                  <a:srgbClr val="363F74"/>
                </a:solidFill>
                <a:latin typeface="+mn-lt"/>
              </a:rPr>
              <a:t>ЭЛЕКТРОНДЫҚ ФОРМАТТА</a:t>
            </a:r>
            <a:endParaRPr lang="ru-RU" sz="850" b="1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440832" y="4460457"/>
            <a:ext cx="108012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1300" b="1" dirty="0" smtClean="0">
                <a:solidFill>
                  <a:srgbClr val="363F74"/>
                </a:solidFill>
                <a:latin typeface="+mn-lt"/>
              </a:rPr>
              <a:t>ҚЫЗМЕТТЕР</a:t>
            </a:r>
            <a:endParaRPr lang="ru-RU" sz="1300" b="1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233224" y="4429294"/>
            <a:ext cx="729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ru-RU" sz="1600" b="1" dirty="0" smtClean="0">
                <a:solidFill>
                  <a:srgbClr val="363F74"/>
                </a:solidFill>
                <a:latin typeface="+mn-lt"/>
              </a:rPr>
              <a:t>66</a:t>
            </a:r>
            <a:r>
              <a:rPr lang="x-none" sz="1600" b="1" dirty="0" smtClean="0">
                <a:solidFill>
                  <a:srgbClr val="363F74"/>
                </a:solidFill>
                <a:latin typeface="+mn-lt"/>
              </a:rPr>
              <a:t> </a:t>
            </a:r>
            <a:r>
              <a:rPr lang="en-US" sz="1600" b="1" dirty="0" smtClean="0">
                <a:solidFill>
                  <a:srgbClr val="363F74"/>
                </a:solidFill>
                <a:latin typeface="+mn-lt"/>
              </a:rPr>
              <a:t>%</a:t>
            </a:r>
            <a:endParaRPr lang="ru-RU" sz="1600" b="1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963810" y="5133381"/>
            <a:ext cx="9223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x-none" sz="3000" b="1" dirty="0" smtClean="0">
                <a:solidFill>
                  <a:schemeClr val="bg1"/>
                </a:solidFill>
                <a:latin typeface="+mn-lt"/>
              </a:rPr>
              <a:t>104</a:t>
            </a:r>
            <a:endParaRPr lang="ru-RU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834732" y="2920650"/>
            <a:ext cx="21507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800" b="1" dirty="0" smtClean="0">
                <a:solidFill>
                  <a:srgbClr val="028B3D"/>
                </a:solidFill>
                <a:latin typeface="+mn-lt"/>
              </a:rPr>
              <a:t>ТІРКЕЛГЕН ПАЙДАЛАНУШЫЛАР</a:t>
            </a:r>
            <a:endParaRPr lang="ru-RU" sz="800" b="1" dirty="0">
              <a:solidFill>
                <a:srgbClr val="028B3D"/>
              </a:solidFill>
              <a:latin typeface="+mn-lt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834732" y="3103591"/>
            <a:ext cx="21507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1100" b="1" dirty="0" smtClean="0">
                <a:solidFill>
                  <a:srgbClr val="165D36"/>
                </a:solidFill>
                <a:latin typeface="+mn-lt"/>
              </a:rPr>
              <a:t>ҚЫЗМЕТ </a:t>
            </a:r>
            <a:r>
              <a:rPr lang="kk-KZ" sz="1100" dirty="0" smtClean="0">
                <a:solidFill>
                  <a:srgbClr val="165D36"/>
                </a:solidFill>
                <a:latin typeface="+mn-lt"/>
              </a:rPr>
              <a:t>КӨРСЕТІЛДІ</a:t>
            </a:r>
            <a:endParaRPr lang="ru-RU" sz="1100" dirty="0">
              <a:solidFill>
                <a:srgbClr val="165D36"/>
              </a:solidFill>
              <a:latin typeface="+mn-lt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987804" y="2755081"/>
            <a:ext cx="5737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2200" b="1" dirty="0" smtClean="0">
                <a:solidFill>
                  <a:srgbClr val="028B3D"/>
                </a:solidFill>
                <a:latin typeface="+mn-lt"/>
              </a:rPr>
              <a:t>6,8</a:t>
            </a:r>
            <a:endParaRPr lang="ru-RU" sz="2200" b="1" dirty="0">
              <a:solidFill>
                <a:srgbClr val="028B3D"/>
              </a:solidFill>
              <a:latin typeface="+mn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9417496" y="2920650"/>
            <a:ext cx="4528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800" b="1" dirty="0" smtClean="0">
                <a:solidFill>
                  <a:srgbClr val="028B3D"/>
                </a:solidFill>
              </a:rPr>
              <a:t>млн.</a:t>
            </a:r>
            <a:endParaRPr lang="ru-RU" sz="800" dirty="0">
              <a:solidFill>
                <a:srgbClr val="028B3D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987804" y="2983164"/>
            <a:ext cx="6457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2200" b="1" dirty="0" smtClean="0">
                <a:solidFill>
                  <a:srgbClr val="165D36"/>
                </a:solidFill>
                <a:latin typeface="+mn-lt"/>
              </a:rPr>
              <a:t>190</a:t>
            </a:r>
            <a:endParaRPr lang="ru-RU" sz="2200" b="1" dirty="0">
              <a:solidFill>
                <a:srgbClr val="165D36"/>
              </a:solidFill>
              <a:latin typeface="+mn-lt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455870" y="3150842"/>
            <a:ext cx="4528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800" b="1" dirty="0" smtClean="0">
                <a:solidFill>
                  <a:srgbClr val="165D36"/>
                </a:solidFill>
              </a:rPr>
              <a:t>млн.</a:t>
            </a:r>
            <a:endParaRPr lang="ru-RU" sz="800" dirty="0">
              <a:solidFill>
                <a:srgbClr val="165D36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834732" y="3832031"/>
            <a:ext cx="21507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800" b="1" dirty="0" smtClean="0">
                <a:solidFill>
                  <a:srgbClr val="028B3D"/>
                </a:solidFill>
                <a:latin typeface="+mn-lt"/>
              </a:rPr>
              <a:t>ТІРКЕЛГЕН ПАЙДАЛАНУШЫЛАР</a:t>
            </a:r>
            <a:endParaRPr lang="ru-RU" sz="800" b="1" dirty="0">
              <a:solidFill>
                <a:srgbClr val="028B3D"/>
              </a:solidFill>
              <a:latin typeface="+mn-lt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834732" y="4007092"/>
            <a:ext cx="21507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1100" b="1" dirty="0" smtClean="0">
                <a:solidFill>
                  <a:srgbClr val="165D36"/>
                </a:solidFill>
                <a:latin typeface="+mn-lt"/>
              </a:rPr>
              <a:t>ҚЫЗМЕТ </a:t>
            </a:r>
            <a:r>
              <a:rPr lang="kk-KZ" sz="1100" dirty="0" smtClean="0">
                <a:solidFill>
                  <a:srgbClr val="165D36"/>
                </a:solidFill>
                <a:latin typeface="+mn-lt"/>
              </a:rPr>
              <a:t>КӨРСЕТІЛДІ</a:t>
            </a:r>
            <a:endParaRPr lang="ru-RU" sz="1100" dirty="0">
              <a:solidFill>
                <a:srgbClr val="165D36"/>
              </a:solidFill>
              <a:latin typeface="+mn-lt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987804" y="3666462"/>
            <a:ext cx="5737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2200" b="1" dirty="0" smtClean="0">
                <a:solidFill>
                  <a:srgbClr val="028B3D"/>
                </a:solidFill>
                <a:latin typeface="+mn-lt"/>
              </a:rPr>
              <a:t>3,3</a:t>
            </a:r>
            <a:endParaRPr lang="ru-RU" sz="2200" b="1" dirty="0">
              <a:solidFill>
                <a:srgbClr val="028B3D"/>
              </a:solidFill>
              <a:latin typeface="+mn-lt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417496" y="3832031"/>
            <a:ext cx="4528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800" b="1" dirty="0" smtClean="0">
                <a:solidFill>
                  <a:srgbClr val="028B3D"/>
                </a:solidFill>
              </a:rPr>
              <a:t>млн.</a:t>
            </a:r>
            <a:endParaRPr lang="ru-RU" sz="800" dirty="0">
              <a:solidFill>
                <a:srgbClr val="028B3D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987804" y="3894545"/>
            <a:ext cx="6457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2200" b="1" dirty="0" smtClean="0">
                <a:solidFill>
                  <a:srgbClr val="165D36"/>
                </a:solidFill>
                <a:latin typeface="+mn-lt"/>
              </a:rPr>
              <a:t>10</a:t>
            </a:r>
            <a:endParaRPr lang="ru-RU" sz="2200" b="1" dirty="0">
              <a:solidFill>
                <a:srgbClr val="165D36"/>
              </a:solidFill>
              <a:latin typeface="+mn-lt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9417496" y="4059842"/>
            <a:ext cx="4528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800" b="1" dirty="0" smtClean="0">
                <a:solidFill>
                  <a:srgbClr val="165D36"/>
                </a:solidFill>
              </a:rPr>
              <a:t>млн.</a:t>
            </a:r>
            <a:endParaRPr lang="ru-RU" sz="800" dirty="0">
              <a:solidFill>
                <a:srgbClr val="165D36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156301" y="4685695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b="1" dirty="0" smtClean="0">
                <a:solidFill>
                  <a:srgbClr val="363F74"/>
                </a:solidFill>
                <a:latin typeface="+mn-lt"/>
              </a:rPr>
              <a:t>1414</a:t>
            </a:r>
            <a:r>
              <a:rPr lang="kk-KZ" sz="1600" b="1" dirty="0" smtClean="0">
                <a:solidFill>
                  <a:srgbClr val="363F74"/>
                </a:solidFill>
                <a:latin typeface="+mn-lt"/>
              </a:rPr>
              <a:t> ББО </a:t>
            </a:r>
            <a:r>
              <a:rPr lang="kk-KZ" sz="1200" b="1" dirty="0" smtClean="0">
                <a:solidFill>
                  <a:srgbClr val="363F74"/>
                </a:solidFill>
                <a:latin typeface="+mn-lt"/>
              </a:rPr>
              <a:t>ТЕЛЕФОН ҚОҢЫРАУЛАРЫ</a:t>
            </a:r>
            <a:endParaRPr lang="ru-RU" sz="1200" b="1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8987804" y="4643691"/>
            <a:ext cx="6457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2200" b="1" dirty="0" smtClean="0">
                <a:solidFill>
                  <a:srgbClr val="363F74"/>
                </a:solidFill>
                <a:latin typeface="+mn-lt"/>
              </a:rPr>
              <a:t>3,6</a:t>
            </a:r>
            <a:endParaRPr lang="ru-RU" sz="2200" b="1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9417496" y="4808988"/>
            <a:ext cx="4528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800" b="1" dirty="0" smtClean="0">
                <a:solidFill>
                  <a:srgbClr val="363F74"/>
                </a:solidFill>
              </a:rPr>
              <a:t>млн.</a:t>
            </a:r>
            <a:endParaRPr lang="ru-RU" sz="800" dirty="0">
              <a:solidFill>
                <a:srgbClr val="363F74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149402" y="5305593"/>
            <a:ext cx="4899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1000" b="1" dirty="0" smtClean="0">
                <a:solidFill>
                  <a:srgbClr val="363F74"/>
                </a:solidFill>
              </a:rPr>
              <a:t>МЕМЛЕКЕТТІК ҚЫЗМЕТТЕРДІ ОҢТАЙЛАНДЫРУ ЖӘНЕ АВТОМАТАНДЫРУ БОЙЫНША ВЕДОМСТВААРАЛЫҚ КОМИССИЯСЫНДА ҚАРАЛДЫ</a:t>
            </a:r>
            <a:endParaRPr lang="ru-RU" sz="1000" b="1" dirty="0">
              <a:solidFill>
                <a:srgbClr val="363F74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006753" y="5493837"/>
            <a:ext cx="8365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700" b="1" dirty="0" smtClean="0">
                <a:solidFill>
                  <a:schemeClr val="bg1"/>
                </a:solidFill>
              </a:rPr>
              <a:t>МЕМЛЕКЕТТІК ҚЫЗМЕТ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826935" y="5880782"/>
            <a:ext cx="11961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3000" b="1" dirty="0" smtClean="0">
                <a:solidFill>
                  <a:srgbClr val="363F74"/>
                </a:solidFill>
                <a:latin typeface="+mn-lt"/>
              </a:rPr>
              <a:t>2 057</a:t>
            </a:r>
            <a:endParaRPr lang="ru-RU" sz="3000" b="1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826934" y="6360059"/>
            <a:ext cx="11961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900" b="1" dirty="0" smtClean="0">
                <a:solidFill>
                  <a:srgbClr val="363F74"/>
                </a:solidFill>
                <a:latin typeface="+mn-lt"/>
              </a:rPr>
              <a:t>БЕЙНЕКАМЕРАЛАР</a:t>
            </a:r>
            <a:endParaRPr lang="ru-RU" sz="900" b="1" dirty="0">
              <a:solidFill>
                <a:srgbClr val="363F74"/>
              </a:solidFill>
              <a:latin typeface="+mn-lt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016104" y="6001366"/>
            <a:ext cx="6268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kk-KZ" sz="1600" dirty="0" smtClean="0">
                <a:solidFill>
                  <a:srgbClr val="363F74"/>
                </a:solidFill>
                <a:latin typeface="+mn-lt"/>
              </a:rPr>
              <a:t>ФРОНТ ОФИСТЕР ҚЫЗМЕТІН БЕЙНЕМОНИТОРИНГІЛЕУ ҮШІН ОНЛАЙН РЕЖИМДЕ </a:t>
            </a:r>
            <a:r>
              <a:rPr lang="kk-KZ" sz="1600" b="1" dirty="0" smtClean="0">
                <a:solidFill>
                  <a:srgbClr val="363F74"/>
                </a:solidFill>
                <a:latin typeface="+mn-lt"/>
              </a:rPr>
              <a:t>АХУАЛДЫҚ ОРТАЛЫҚ </a:t>
            </a:r>
            <a:r>
              <a:rPr lang="kk-KZ" sz="1600" dirty="0" smtClean="0">
                <a:solidFill>
                  <a:srgbClr val="363F74"/>
                </a:solidFill>
                <a:latin typeface="+mn-lt"/>
              </a:rPr>
              <a:t>ҚЫЗМЕТ АТҚАРАДЫ</a:t>
            </a:r>
            <a:endParaRPr lang="ru-RU" sz="1600" dirty="0">
              <a:solidFill>
                <a:srgbClr val="363F74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70000" contrast="-70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 b="89057"/>
          <a:stretch/>
        </p:blipFill>
        <p:spPr>
          <a:xfrm>
            <a:off x="0" y="3795"/>
            <a:ext cx="9906000" cy="76090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71213"/>
            <a:ext cx="570458" cy="5877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58" name="Прямоугольник 57"/>
          <p:cNvSpPr/>
          <p:nvPr/>
        </p:nvSpPr>
        <p:spPr>
          <a:xfrm>
            <a:off x="644525" y="66675"/>
            <a:ext cx="9261475" cy="534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endParaRPr lang="ru-RU" b="1" i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738311" y="209550"/>
            <a:ext cx="6429378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x-none" sz="1662" b="1" dirty="0" smtClean="0">
                <a:solidFill>
                  <a:schemeClr val="bg1"/>
                </a:solidFill>
              </a:rPr>
              <a:t>МЕМЛЕКЕТТ</a:t>
            </a:r>
            <a:r>
              <a:rPr lang="kk-KZ" sz="1662" b="1" dirty="0" smtClean="0">
                <a:solidFill>
                  <a:schemeClr val="bg1"/>
                </a:solidFill>
              </a:rPr>
              <a:t>ІК ҚЫЗМЕТТЕРДІ КӨРСЕТУ </a:t>
            </a:r>
            <a:endParaRPr lang="ru-RU" sz="1662" b="1" dirty="0">
              <a:solidFill>
                <a:schemeClr val="bg1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0" y="918188"/>
            <a:ext cx="9905999" cy="494588"/>
          </a:xfrm>
          <a:prstGeom prst="rect">
            <a:avLst/>
          </a:prstGeom>
          <a:solidFill>
            <a:srgbClr val="18804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Прямоугольник 60"/>
          <p:cNvSpPr/>
          <p:nvPr/>
        </p:nvSpPr>
        <p:spPr>
          <a:xfrm>
            <a:off x="0" y="2882406"/>
            <a:ext cx="9905999" cy="494588"/>
          </a:xfrm>
          <a:prstGeom prst="rect">
            <a:avLst/>
          </a:prstGeom>
          <a:solidFill>
            <a:srgbClr val="00467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Прямоугольник 61"/>
          <p:cNvSpPr/>
          <p:nvPr/>
        </p:nvSpPr>
        <p:spPr>
          <a:xfrm>
            <a:off x="-4886" y="4837595"/>
            <a:ext cx="9910885" cy="494588"/>
          </a:xfrm>
          <a:prstGeom prst="rect">
            <a:avLst/>
          </a:prstGeom>
          <a:solidFill>
            <a:srgbClr val="0067B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Прямоугольник 63"/>
          <p:cNvSpPr/>
          <p:nvPr/>
        </p:nvSpPr>
        <p:spPr>
          <a:xfrm>
            <a:off x="1738311" y="1000322"/>
            <a:ext cx="6429378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x-none" sz="1662" b="1" smtClean="0">
                <a:solidFill>
                  <a:schemeClr val="bg1"/>
                </a:solidFill>
              </a:rPr>
              <a:t>МОБИЛЬ</a:t>
            </a:r>
            <a:r>
              <a:rPr lang="kk-KZ" sz="1662" b="1" dirty="0" smtClean="0">
                <a:solidFill>
                  <a:schemeClr val="bg1"/>
                </a:solidFill>
              </a:rPr>
              <a:t>ДІ ЖӘНЕ МАМАНДАНДЫРЫЛҒАН ХҚКО</a:t>
            </a:r>
            <a:endParaRPr lang="ru-RU" sz="1662" b="1" dirty="0">
              <a:solidFill>
                <a:schemeClr val="bg1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708848" y="1695769"/>
            <a:ext cx="2172144" cy="1019138"/>
          </a:xfrm>
          <a:prstGeom prst="rect">
            <a:avLst/>
          </a:prstGeom>
          <a:solidFill>
            <a:srgbClr val="0A764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7855834" y="1695769"/>
            <a:ext cx="2050166" cy="1019138"/>
          </a:xfrm>
          <a:prstGeom prst="rect">
            <a:avLst/>
          </a:prstGeom>
          <a:solidFill>
            <a:srgbClr val="18804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Прямоугольник 67"/>
          <p:cNvSpPr/>
          <p:nvPr/>
        </p:nvSpPr>
        <p:spPr>
          <a:xfrm>
            <a:off x="2731788" y="3720972"/>
            <a:ext cx="2149203" cy="1024374"/>
          </a:xfrm>
          <a:prstGeom prst="rect">
            <a:avLst/>
          </a:prstGeom>
          <a:solidFill>
            <a:srgbClr val="00467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Прямоугольник 68"/>
          <p:cNvSpPr/>
          <p:nvPr/>
        </p:nvSpPr>
        <p:spPr>
          <a:xfrm>
            <a:off x="7514574" y="3736687"/>
            <a:ext cx="2391426" cy="1008659"/>
          </a:xfrm>
          <a:prstGeom prst="rect">
            <a:avLst/>
          </a:prstGeom>
          <a:solidFill>
            <a:srgbClr val="00467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Прямоугольник 69"/>
          <p:cNvSpPr/>
          <p:nvPr/>
        </p:nvSpPr>
        <p:spPr>
          <a:xfrm>
            <a:off x="2731788" y="5640382"/>
            <a:ext cx="2149204" cy="1028978"/>
          </a:xfrm>
          <a:prstGeom prst="rect">
            <a:avLst/>
          </a:prstGeom>
          <a:solidFill>
            <a:srgbClr val="0067B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Прямоугольник 70"/>
          <p:cNvSpPr/>
          <p:nvPr/>
        </p:nvSpPr>
        <p:spPr>
          <a:xfrm>
            <a:off x="7514574" y="5640382"/>
            <a:ext cx="2391426" cy="1028978"/>
          </a:xfrm>
          <a:prstGeom prst="rect">
            <a:avLst/>
          </a:prstGeom>
          <a:solidFill>
            <a:srgbClr val="0067B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Прямоугольник 71"/>
          <p:cNvSpPr/>
          <p:nvPr/>
        </p:nvSpPr>
        <p:spPr>
          <a:xfrm>
            <a:off x="2708848" y="1751651"/>
            <a:ext cx="2170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70</a:t>
            </a:r>
            <a:r>
              <a:rPr lang="x-none" sz="1200" b="1" smtClean="0">
                <a:solidFill>
                  <a:schemeClr val="bg1"/>
                </a:solidFill>
                <a:cs typeface="Arial" panose="020B0604020202020204" pitchFamily="34" charset="0"/>
              </a:rPr>
              <a:t> МОБИЛЬ</a:t>
            </a:r>
            <a:r>
              <a:rPr lang="kk-KZ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ДІ ХҚКО</a:t>
            </a:r>
            <a:endParaRPr lang="ru-RU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2709263" y="2129081"/>
            <a:ext cx="21706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900" b="1" dirty="0" smtClean="0">
                <a:solidFill>
                  <a:schemeClr val="bg1"/>
                </a:solidFill>
              </a:rPr>
              <a:t>ШАЛҒАЙ ЕЛДІ МЕКЕНДЕРДЕ ТҰРАТЫН АДАМДАРҒА ҚЫЗМЕТ КӨРСЕТУ</a:t>
            </a:r>
            <a:endParaRPr lang="kk-KZ" sz="900" b="1" dirty="0">
              <a:solidFill>
                <a:schemeClr val="bg1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7631055" y="1640289"/>
            <a:ext cx="227494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x-none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12</a:t>
            </a:r>
            <a:r>
              <a:rPr lang="x-none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lang="kk-KZ" sz="95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МАМАНДАНДЫРЫЛҒАН </a:t>
            </a:r>
            <a:r>
              <a:rPr lang="kk-KZ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ХҚКО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7774816" y="2251896"/>
            <a:ext cx="2131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k-KZ" sz="900" b="1" dirty="0" smtClean="0">
                <a:solidFill>
                  <a:schemeClr val="bg1"/>
                </a:solidFill>
              </a:rPr>
              <a:t>КӨЛІК ҚҰРАЛДАРЫН ТІРКЕУ ЖӘНЕ ЖҮРГІЗУШІ КУӘЛІГІН БЕРУ</a:t>
            </a:r>
            <a:endParaRPr lang="kk-KZ" sz="900" b="1" dirty="0">
              <a:solidFill>
                <a:schemeClr val="bg1"/>
              </a:solidFill>
            </a:endParaRPr>
          </a:p>
        </p:txBody>
      </p:sp>
      <p:grpSp>
        <p:nvGrpSpPr>
          <p:cNvPr id="77" name="Группа 76"/>
          <p:cNvGrpSpPr/>
          <p:nvPr/>
        </p:nvGrpSpPr>
        <p:grpSpPr>
          <a:xfrm>
            <a:off x="5013674" y="1557280"/>
            <a:ext cx="1667518" cy="1050586"/>
            <a:chOff x="5013674" y="1557280"/>
            <a:chExt cx="1667518" cy="1050586"/>
          </a:xfrm>
        </p:grpSpPr>
        <p:pic>
          <p:nvPicPr>
            <p:cNvPr id="78" name="Рисунок 7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4" t="2540" r="9382" b="10831"/>
            <a:stretch/>
          </p:blipFill>
          <p:spPr>
            <a:xfrm>
              <a:off x="5013674" y="1557280"/>
              <a:ext cx="1667518" cy="10505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9" name="Рисунок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9370" y="2060245"/>
              <a:ext cx="116126" cy="125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74" y="3579193"/>
            <a:ext cx="1331649" cy="1073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" name="Picture 6" descr="Картинки по запросу kazpost delive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22" y="3736688"/>
            <a:ext cx="1347852" cy="1008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12"/>
            <a:ext cx="1436560" cy="1052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40" y="1695769"/>
            <a:ext cx="1528708" cy="1019138"/>
          </a:xfrm>
          <a:prstGeom prst="rect">
            <a:avLst/>
          </a:prstGeom>
          <a:effectLst>
            <a:outerShdw blurRad="101600" sx="105000" sy="105000" algn="ctr" rotWithShape="0">
              <a:prstClr val="black">
                <a:alpha val="78000"/>
              </a:prstClr>
            </a:outerShdw>
          </a:effectLst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r="3754" b="8922"/>
          <a:stretch/>
        </p:blipFill>
        <p:spPr>
          <a:xfrm>
            <a:off x="6142403" y="1701769"/>
            <a:ext cx="1713431" cy="1013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5" name="Прямоугольник 84"/>
          <p:cNvSpPr/>
          <p:nvPr/>
        </p:nvSpPr>
        <p:spPr>
          <a:xfrm>
            <a:off x="7631054" y="3933239"/>
            <a:ext cx="226514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k-KZ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ДАЙЫН ҚҰЖАТТАРДЫ ҮЙІНЕ </a:t>
            </a:r>
            <a:r>
              <a:rPr lang="kk-KZ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НЕМЕСЕ </a:t>
            </a:r>
            <a:r>
              <a:rPr lang="kk-KZ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ПОСТАМАТ </a:t>
            </a:r>
            <a:r>
              <a:rPr lang="kk-KZ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АРҚЫЛЫ </a:t>
            </a:r>
            <a:r>
              <a:rPr lang="kk-KZ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ЖЕТКІЗУ</a:t>
            </a:r>
            <a:r>
              <a:rPr lang="kk-K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k-K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6" y="3577713"/>
            <a:ext cx="1645518" cy="1056163"/>
          </a:xfrm>
          <a:prstGeom prst="rect">
            <a:avLst/>
          </a:prstGeom>
          <a:effectLst>
            <a:outerShdw blurRad="101600" sx="104000" sy="104000" algn="ctr" rotWithShape="0">
              <a:schemeClr val="tx2">
                <a:lumMod val="50000"/>
                <a:alpha val="69000"/>
              </a:schemeClr>
            </a:outerShdw>
          </a:effectLst>
        </p:spPr>
      </p:pic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/>
          <a:stretch/>
        </p:blipFill>
        <p:spPr>
          <a:xfrm>
            <a:off x="1136577" y="3720972"/>
            <a:ext cx="1595212" cy="1024376"/>
          </a:xfrm>
          <a:prstGeom prst="rect">
            <a:avLst/>
          </a:prstGeom>
          <a:effectLst>
            <a:outerShdw blurRad="101600" sx="104000" sy="104000" algn="ctr" rotWithShape="0">
              <a:schemeClr val="tx2">
                <a:lumMod val="50000"/>
                <a:alpha val="69000"/>
              </a:schemeClr>
            </a:outerShdw>
          </a:effectLst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15563"/>
            <a:ext cx="1589696" cy="1053781"/>
          </a:xfrm>
          <a:prstGeom prst="rect">
            <a:avLst/>
          </a:prstGeom>
          <a:effectLst>
            <a:outerShdw blurRad="101600" sx="104000" sy="104000" algn="ctr" rotWithShape="0">
              <a:prstClr val="black">
                <a:alpha val="68000"/>
              </a:prstClr>
            </a:outerShdw>
          </a:effectLst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39" y="5640382"/>
            <a:ext cx="1556551" cy="1033647"/>
          </a:xfrm>
          <a:prstGeom prst="rect">
            <a:avLst/>
          </a:prstGeom>
          <a:effectLst>
            <a:outerShdw blurRad="101600" sx="104000" sy="104000" algn="ctr" rotWithShape="0">
              <a:prstClr val="black">
                <a:alpha val="68000"/>
              </a:prstClr>
            </a:outerShdw>
          </a:effectLst>
        </p:spPr>
      </p:pic>
      <p:sp>
        <p:nvSpPr>
          <p:cNvPr id="90" name="Прямоугольник 89"/>
          <p:cNvSpPr/>
          <p:nvPr/>
        </p:nvSpPr>
        <p:spPr>
          <a:xfrm>
            <a:off x="2761648" y="3851378"/>
            <a:ext cx="2170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1656</a:t>
            </a:r>
            <a:r>
              <a:rPr lang="x-none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kk-KZ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БӨЛІМШЕЛЕР</a:t>
            </a:r>
            <a:endParaRPr lang="ru-RU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2762063" y="4275403"/>
            <a:ext cx="22810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800" b="1" dirty="0" smtClean="0">
                <a:solidFill>
                  <a:schemeClr val="bg1"/>
                </a:solidFill>
              </a:rPr>
              <a:t>ҚҰЖАТТАРДЫ ҚАБЫЛДАУ ЖӘНЕ БЕРУГЕ АРНАЛҒАН</a:t>
            </a:r>
            <a:endParaRPr lang="kk-KZ" sz="800" b="1" dirty="0">
              <a:solidFill>
                <a:schemeClr val="bg1"/>
              </a:solidFill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1738311" y="2956493"/>
            <a:ext cx="6429378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1662" b="1" dirty="0" smtClean="0">
                <a:solidFill>
                  <a:schemeClr val="bg1"/>
                </a:solidFill>
              </a:rPr>
              <a:t>«ҚАЗПОЧТА» АҚ БІРЛЕСІП ҚЫЗМЕТ КӨРСЕТУ</a:t>
            </a:r>
            <a:endParaRPr lang="ru-RU" sz="1662" b="1" dirty="0">
              <a:solidFill>
                <a:schemeClr val="bg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1738311" y="4911058"/>
            <a:ext cx="6429378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1662" b="1" dirty="0" smtClean="0">
                <a:solidFill>
                  <a:schemeClr val="bg1"/>
                </a:solidFill>
              </a:rPr>
              <a:t>ТОЛЫҚ ЦИКЛДІ ҚЫЗМЕТ КӨРСЕТУ</a:t>
            </a:r>
            <a:endParaRPr lang="ru-RU" sz="1662" b="1" dirty="0">
              <a:solidFill>
                <a:schemeClr val="bg1"/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2731788" y="5784640"/>
            <a:ext cx="2147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ЖЫЛЖЫМАЙТЫН МҮЛІККЕ ҚҰҚЫҒЫҒЫН МЕМЛЕКЕТТІК ТІРКЕУ ФУНКЦИЯСЫН БЕРУ ПИЛОТТЫҚ ЖОБАСЫ</a:t>
            </a:r>
            <a:endParaRPr 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7520412" y="5884549"/>
            <a:ext cx="237578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k-KZ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АЗАМАТТАРДЫҢ ХАЛ </a:t>
            </a:r>
            <a:r>
              <a:rPr lang="kk-KZ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АКТІЛЕРІ КУӘЛІКТЕРІН3 САҒАТ ІШІНДЕ  </a:t>
            </a:r>
            <a:r>
              <a:rPr lang="kk-KZ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БЕРУ ПИЛОТТЫҚ ЖОБАСЫ</a:t>
            </a:r>
            <a:endParaRPr 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9" r="1120"/>
          <a:stretch/>
        </p:blipFill>
        <p:spPr>
          <a:xfrm>
            <a:off x="5012144" y="5511146"/>
            <a:ext cx="1656184" cy="1058197"/>
          </a:xfrm>
          <a:prstGeom prst="rect">
            <a:avLst/>
          </a:prstGeom>
          <a:effectLst>
            <a:outerShdw blurRad="88900" sx="105000" sy="105000" algn="ctr" rotWithShape="0">
              <a:prstClr val="black">
                <a:alpha val="70000"/>
              </a:prstClr>
            </a:outerShdw>
          </a:effectLst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04" y="5640382"/>
            <a:ext cx="1540770" cy="1027180"/>
          </a:xfrm>
          <a:prstGeom prst="rect">
            <a:avLst/>
          </a:prstGeom>
          <a:effectLst>
            <a:outerShdw blurRad="88900" sx="105000" sy="105000" algn="ctr" rotWithShape="0">
              <a:prstClr val="black">
                <a:alpha val="7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4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Admin\Downloads\img_60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4" b="30299"/>
          <a:stretch>
            <a:fillRect/>
          </a:stretch>
        </p:blipFill>
        <p:spPr bwMode="auto">
          <a:xfrm>
            <a:off x="0" y="0"/>
            <a:ext cx="99060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C:\Users\Admin\Downloads\img_60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5" t="20634" b="30299"/>
          <a:stretch>
            <a:fillRect/>
          </a:stretch>
        </p:blipFill>
        <p:spPr bwMode="auto">
          <a:xfrm>
            <a:off x="7874000" y="-6350"/>
            <a:ext cx="204152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Users\Admin\Downloads\img_60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4" r="65683" b="30299"/>
          <a:stretch>
            <a:fillRect/>
          </a:stretch>
        </p:blipFill>
        <p:spPr bwMode="auto">
          <a:xfrm>
            <a:off x="0" y="0"/>
            <a:ext cx="3398838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C:\Users\Admin\Downloads\woman-in-wheelchair-talks-with-woman-at-des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2" b="37727"/>
          <a:stretch>
            <a:fillRect/>
          </a:stretch>
        </p:blipFill>
        <p:spPr bwMode="auto">
          <a:xfrm>
            <a:off x="0" y="3648075"/>
            <a:ext cx="99060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C:\Users\Admin\Downloads\woman-in-wheelchair-talks-with-woman-at-des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2" r="70647" b="37727"/>
          <a:stretch>
            <a:fillRect/>
          </a:stretch>
        </p:blipFill>
        <p:spPr bwMode="auto">
          <a:xfrm>
            <a:off x="-3175" y="3648075"/>
            <a:ext cx="29083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Прямая соединительная линия 33"/>
          <p:cNvCxnSpPr/>
          <p:nvPr/>
        </p:nvCxnSpPr>
        <p:spPr>
          <a:xfrm flipV="1">
            <a:off x="0" y="3648249"/>
            <a:ext cx="9906000" cy="6687"/>
          </a:xfrm>
          <a:prstGeom prst="line">
            <a:avLst/>
          </a:prstGeom>
          <a:ln w="57150">
            <a:gradFill>
              <a:gsLst>
                <a:gs pos="51000">
                  <a:schemeClr val="accent4"/>
                </a:gs>
                <a:gs pos="2000">
                  <a:schemeClr val="accent2"/>
                </a:gs>
                <a:gs pos="94000">
                  <a:srgbClr val="5367E6"/>
                </a:gs>
              </a:gsLst>
              <a:lin ang="1800000" scaled="0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3519488" y="3921125"/>
            <a:ext cx="3100387" cy="719138"/>
          </a:xfrm>
          <a:prstGeom prst="roundRect">
            <a:avLst/>
          </a:prstGeom>
          <a:noFill/>
          <a:ln w="63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41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 МЫҢ МЕМЛЕКЕТТІК ҚЫЗМЕТТЕР МҰҚТАЖ АДАМДАРДЫҢ ҮЙІНЕ БАРЫП КӨРСЕТІЛДІ 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ru-RU" sz="1050" dirty="0">
              <a:solidFill>
                <a:schemeClr val="accent6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36" name="Picture 5" descr="C:\Users\Admin\Downloads\images (1)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64" y="3669662"/>
            <a:ext cx="1007071" cy="98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55563" y="2347913"/>
            <a:ext cx="2586037" cy="336550"/>
          </a:xfrm>
          <a:prstGeom prst="roundRect">
            <a:avLst/>
          </a:prstGeom>
          <a:solidFill>
            <a:schemeClr val="bg1">
              <a:alpha val="28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spc="300" dirty="0" smtClean="0">
                <a:solidFill>
                  <a:srgbClr val="D25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ИНФРАҚҰРЫЛЫМ </a:t>
            </a:r>
            <a:endParaRPr lang="ru-RU" sz="1100" spc="300" dirty="0">
              <a:solidFill>
                <a:srgbClr val="D25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552825" y="4738688"/>
            <a:ext cx="3676650" cy="806450"/>
          </a:xfrm>
          <a:prstGeom prst="roundRect">
            <a:avLst>
              <a:gd name="adj" fmla="val 0"/>
            </a:avLst>
          </a:prstGeom>
          <a:noFill/>
          <a:ln w="63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475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 МҮМКІНДІГІ ШЕКТЕУЛІ АДАМДАР ЖҰМЫСҚА ТҰРҒЫЗЫЛДЫ</a:t>
            </a:r>
            <a:endParaRPr lang="ru-RU" sz="1050" dirty="0">
              <a:solidFill>
                <a:schemeClr val="accent1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ru-RU" sz="1400" b="1" dirty="0">
              <a:solidFill>
                <a:schemeClr val="accent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39" name="Picture 3" descr="C:\Users\Admin\Downloads\image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25" y="2646613"/>
            <a:ext cx="828030" cy="82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4679950"/>
            <a:ext cx="7651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249238" y="3205163"/>
            <a:ext cx="711200" cy="3254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2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662238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169863" y="3271838"/>
            <a:ext cx="869950" cy="215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ПАНДУСТАР</a:t>
            </a:r>
            <a:endParaRPr lang="ru-RU" sz="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00125" y="3201988"/>
            <a:ext cx="711200" cy="3238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8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2663825"/>
            <a:ext cx="6096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963613" y="3211513"/>
            <a:ext cx="7699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ШАҚЫРУ ТЕТІГІ</a:t>
            </a:r>
            <a:endParaRPr lang="ru-RU" sz="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765300" y="3201988"/>
            <a:ext cx="711200" cy="3238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8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677988" y="3211513"/>
            <a:ext cx="871537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БРАЙЛЬ ТАҚТАЙШАСЫ</a:t>
            </a:r>
            <a:endParaRPr lang="ru-RU" sz="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2668588"/>
            <a:ext cx="6064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3519011" y="2646613"/>
            <a:ext cx="4953001" cy="868586"/>
          </a:xfrm>
          <a:prstGeom prst="roundRect">
            <a:avLst/>
          </a:prstGeom>
          <a:noFill/>
          <a:ln>
            <a:solidFill>
              <a:schemeClr val="bg1">
                <a:alpha val="0"/>
              </a:schemeClr>
            </a:solidFill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600" b="1" dirty="0" smtClean="0">
                <a:ln w="127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ОНЛАЙН СУРДО АУДАРМА ҚЫЗМЕТІН 747 МҮМКІНДІГІ ШЕКТЕУЛІ АДАМДАР ПАЙДАЛАНДЫ</a:t>
            </a:r>
            <a:endParaRPr lang="ru-RU" sz="1100" dirty="0">
              <a:ln w="127"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 b="89057"/>
          <a:stretch/>
        </p:blipFill>
        <p:spPr>
          <a:xfrm>
            <a:off x="0" y="3795"/>
            <a:ext cx="9906000" cy="760909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704528" y="82624"/>
            <a:ext cx="8496944" cy="60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1662" b="1" dirty="0" smtClean="0">
                <a:solidFill>
                  <a:schemeClr val="bg1"/>
                </a:solidFill>
              </a:rPr>
              <a:t>МҮМКІНДІГІ ШЕКТЕУЛІ АДАМДАРҒА МЕМЛЕКЕТТІК ҚЫЗМЕТТЕРГЕ ТЕҢ ҚОЛЖЕТІМДІЛІКТІ ҚАМТАМАСЫЗ ЕТУ</a:t>
            </a:r>
            <a:endParaRPr lang="ru-RU" sz="1662" b="1" dirty="0">
              <a:solidFill>
                <a:schemeClr val="bg1"/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71213"/>
            <a:ext cx="570458" cy="5877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70000" contrast="-70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 b="89057"/>
          <a:stretch/>
        </p:blipFill>
        <p:spPr>
          <a:xfrm>
            <a:off x="0" y="3795"/>
            <a:ext cx="9906000" cy="76090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71213"/>
            <a:ext cx="570458" cy="5877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44525" y="66675"/>
            <a:ext cx="9261475" cy="534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endParaRPr lang="ru-RU" b="1" i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738311" y="209550"/>
            <a:ext cx="6429378" cy="34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1662" b="1" dirty="0" smtClean="0">
                <a:solidFill>
                  <a:schemeClr val="bg1"/>
                </a:solidFill>
              </a:rPr>
              <a:t>ЖАҢА СЕРВИСТЕР</a:t>
            </a:r>
            <a:endParaRPr lang="ru-RU" sz="1662" b="1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80"/>
          <p:cNvSpPr/>
          <p:nvPr/>
        </p:nvSpPr>
        <p:spPr>
          <a:xfrm>
            <a:off x="7183063" y="4656654"/>
            <a:ext cx="2729593" cy="1241823"/>
          </a:xfrm>
          <a:custGeom>
            <a:avLst/>
            <a:gdLst>
              <a:gd name="connsiteX0" fmla="*/ 0 w 2870536"/>
              <a:gd name="connsiteY0" fmla="*/ 0 h 1528391"/>
              <a:gd name="connsiteX1" fmla="*/ 2870536 w 2870536"/>
              <a:gd name="connsiteY1" fmla="*/ 0 h 1528391"/>
              <a:gd name="connsiteX2" fmla="*/ 2870536 w 2870536"/>
              <a:gd name="connsiteY2" fmla="*/ 1528391 h 1528391"/>
              <a:gd name="connsiteX3" fmla="*/ 0 w 2870536"/>
              <a:gd name="connsiteY3" fmla="*/ 1528391 h 1528391"/>
              <a:gd name="connsiteX4" fmla="*/ 0 w 2870536"/>
              <a:gd name="connsiteY4" fmla="*/ 0 h 1528391"/>
              <a:gd name="connsiteX0" fmla="*/ 0 w 3356311"/>
              <a:gd name="connsiteY0" fmla="*/ 4762 h 1528391"/>
              <a:gd name="connsiteX1" fmla="*/ 3356311 w 3356311"/>
              <a:gd name="connsiteY1" fmla="*/ 0 h 1528391"/>
              <a:gd name="connsiteX2" fmla="*/ 3356311 w 3356311"/>
              <a:gd name="connsiteY2" fmla="*/ 1528391 h 1528391"/>
              <a:gd name="connsiteX3" fmla="*/ 485775 w 3356311"/>
              <a:gd name="connsiteY3" fmla="*/ 1528391 h 1528391"/>
              <a:gd name="connsiteX4" fmla="*/ 0 w 3356311"/>
              <a:gd name="connsiteY4" fmla="*/ 4762 h 1528391"/>
              <a:gd name="connsiteX0" fmla="*/ 0 w 3356311"/>
              <a:gd name="connsiteY0" fmla="*/ 4762 h 1528391"/>
              <a:gd name="connsiteX1" fmla="*/ 3356311 w 3356311"/>
              <a:gd name="connsiteY1" fmla="*/ 0 h 1528391"/>
              <a:gd name="connsiteX2" fmla="*/ 3356311 w 3356311"/>
              <a:gd name="connsiteY2" fmla="*/ 1528391 h 1528391"/>
              <a:gd name="connsiteX3" fmla="*/ 549275 w 3356311"/>
              <a:gd name="connsiteY3" fmla="*/ 1528391 h 1528391"/>
              <a:gd name="connsiteX4" fmla="*/ 0 w 3356311"/>
              <a:gd name="connsiteY4" fmla="*/ 4762 h 1528391"/>
              <a:gd name="connsiteX0" fmla="*/ 0 w 3359486"/>
              <a:gd name="connsiteY0" fmla="*/ 1587 h 1528391"/>
              <a:gd name="connsiteX1" fmla="*/ 3359486 w 3359486"/>
              <a:gd name="connsiteY1" fmla="*/ 0 h 1528391"/>
              <a:gd name="connsiteX2" fmla="*/ 3359486 w 3359486"/>
              <a:gd name="connsiteY2" fmla="*/ 1528391 h 1528391"/>
              <a:gd name="connsiteX3" fmla="*/ 552450 w 3359486"/>
              <a:gd name="connsiteY3" fmla="*/ 1528391 h 1528391"/>
              <a:gd name="connsiteX4" fmla="*/ 0 w 3359486"/>
              <a:gd name="connsiteY4" fmla="*/ 1587 h 1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9486" h="1528391">
                <a:moveTo>
                  <a:pt x="0" y="1587"/>
                </a:moveTo>
                <a:lnTo>
                  <a:pt x="3359486" y="0"/>
                </a:lnTo>
                <a:lnTo>
                  <a:pt x="3359486" y="1528391"/>
                </a:lnTo>
                <a:lnTo>
                  <a:pt x="552450" y="1528391"/>
                </a:lnTo>
                <a:lnTo>
                  <a:pt x="0" y="1587"/>
                </a:lnTo>
                <a:close/>
              </a:path>
            </a:pathLst>
          </a:custGeom>
          <a:solidFill>
            <a:srgbClr val="214A6E"/>
          </a:solidFill>
          <a:ln>
            <a:noFill/>
          </a:ln>
          <a:effectLst>
            <a:outerShdw blurRad="101600" sx="102000" sy="102000" algn="ctr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8" name="Прямоугольник 78"/>
          <p:cNvSpPr/>
          <p:nvPr/>
        </p:nvSpPr>
        <p:spPr>
          <a:xfrm>
            <a:off x="5004749" y="4660973"/>
            <a:ext cx="2496255" cy="1241823"/>
          </a:xfrm>
          <a:custGeom>
            <a:avLst/>
            <a:gdLst>
              <a:gd name="connsiteX0" fmla="*/ 0 w 3072302"/>
              <a:gd name="connsiteY0" fmla="*/ 0 h 1528391"/>
              <a:gd name="connsiteX1" fmla="*/ 3072302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  <a:gd name="connsiteX0" fmla="*/ 0 w 3072302"/>
              <a:gd name="connsiteY0" fmla="*/ 0 h 1528391"/>
              <a:gd name="connsiteX1" fmla="*/ 1886439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  <a:gd name="connsiteX0" fmla="*/ 0 w 3072302"/>
              <a:gd name="connsiteY0" fmla="*/ 0 h 1528391"/>
              <a:gd name="connsiteX1" fmla="*/ 2548427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2302" h="1528391">
                <a:moveTo>
                  <a:pt x="0" y="0"/>
                </a:moveTo>
                <a:lnTo>
                  <a:pt x="2548427" y="0"/>
                </a:lnTo>
                <a:lnTo>
                  <a:pt x="3072302" y="1528391"/>
                </a:lnTo>
                <a:lnTo>
                  <a:pt x="0" y="152839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101600" sx="102000" sy="102000" algn="ctr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9" name="Прямоугольник 80"/>
          <p:cNvSpPr/>
          <p:nvPr/>
        </p:nvSpPr>
        <p:spPr>
          <a:xfrm>
            <a:off x="2157921" y="4656654"/>
            <a:ext cx="2729593" cy="1241823"/>
          </a:xfrm>
          <a:custGeom>
            <a:avLst/>
            <a:gdLst>
              <a:gd name="connsiteX0" fmla="*/ 0 w 2870536"/>
              <a:gd name="connsiteY0" fmla="*/ 0 h 1528391"/>
              <a:gd name="connsiteX1" fmla="*/ 2870536 w 2870536"/>
              <a:gd name="connsiteY1" fmla="*/ 0 h 1528391"/>
              <a:gd name="connsiteX2" fmla="*/ 2870536 w 2870536"/>
              <a:gd name="connsiteY2" fmla="*/ 1528391 h 1528391"/>
              <a:gd name="connsiteX3" fmla="*/ 0 w 2870536"/>
              <a:gd name="connsiteY3" fmla="*/ 1528391 h 1528391"/>
              <a:gd name="connsiteX4" fmla="*/ 0 w 2870536"/>
              <a:gd name="connsiteY4" fmla="*/ 0 h 1528391"/>
              <a:gd name="connsiteX0" fmla="*/ 0 w 3356311"/>
              <a:gd name="connsiteY0" fmla="*/ 4762 h 1528391"/>
              <a:gd name="connsiteX1" fmla="*/ 3356311 w 3356311"/>
              <a:gd name="connsiteY1" fmla="*/ 0 h 1528391"/>
              <a:gd name="connsiteX2" fmla="*/ 3356311 w 3356311"/>
              <a:gd name="connsiteY2" fmla="*/ 1528391 h 1528391"/>
              <a:gd name="connsiteX3" fmla="*/ 485775 w 3356311"/>
              <a:gd name="connsiteY3" fmla="*/ 1528391 h 1528391"/>
              <a:gd name="connsiteX4" fmla="*/ 0 w 3356311"/>
              <a:gd name="connsiteY4" fmla="*/ 4762 h 1528391"/>
              <a:gd name="connsiteX0" fmla="*/ 0 w 3356311"/>
              <a:gd name="connsiteY0" fmla="*/ 4762 h 1528391"/>
              <a:gd name="connsiteX1" fmla="*/ 3356311 w 3356311"/>
              <a:gd name="connsiteY1" fmla="*/ 0 h 1528391"/>
              <a:gd name="connsiteX2" fmla="*/ 3356311 w 3356311"/>
              <a:gd name="connsiteY2" fmla="*/ 1528391 h 1528391"/>
              <a:gd name="connsiteX3" fmla="*/ 549275 w 3356311"/>
              <a:gd name="connsiteY3" fmla="*/ 1528391 h 1528391"/>
              <a:gd name="connsiteX4" fmla="*/ 0 w 3356311"/>
              <a:gd name="connsiteY4" fmla="*/ 4762 h 1528391"/>
              <a:gd name="connsiteX0" fmla="*/ 0 w 3359486"/>
              <a:gd name="connsiteY0" fmla="*/ 1587 h 1528391"/>
              <a:gd name="connsiteX1" fmla="*/ 3359486 w 3359486"/>
              <a:gd name="connsiteY1" fmla="*/ 0 h 1528391"/>
              <a:gd name="connsiteX2" fmla="*/ 3359486 w 3359486"/>
              <a:gd name="connsiteY2" fmla="*/ 1528391 h 1528391"/>
              <a:gd name="connsiteX3" fmla="*/ 552450 w 3359486"/>
              <a:gd name="connsiteY3" fmla="*/ 1528391 h 1528391"/>
              <a:gd name="connsiteX4" fmla="*/ 0 w 3359486"/>
              <a:gd name="connsiteY4" fmla="*/ 1587 h 1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9486" h="1528391">
                <a:moveTo>
                  <a:pt x="0" y="1587"/>
                </a:moveTo>
                <a:lnTo>
                  <a:pt x="3359486" y="0"/>
                </a:lnTo>
                <a:lnTo>
                  <a:pt x="3359486" y="1528391"/>
                </a:lnTo>
                <a:lnTo>
                  <a:pt x="552450" y="1528391"/>
                </a:lnTo>
                <a:lnTo>
                  <a:pt x="0" y="1587"/>
                </a:lnTo>
                <a:close/>
              </a:path>
            </a:pathLst>
          </a:custGeom>
          <a:solidFill>
            <a:srgbClr val="21130E"/>
          </a:solidFill>
          <a:ln>
            <a:noFill/>
          </a:ln>
          <a:effectLst>
            <a:outerShdw blurRad="101600" sx="102000" sy="102000" algn="ctr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0" name="Прямоугольник 78"/>
          <p:cNvSpPr/>
          <p:nvPr/>
        </p:nvSpPr>
        <p:spPr>
          <a:xfrm>
            <a:off x="-11601" y="4660973"/>
            <a:ext cx="2496255" cy="1241823"/>
          </a:xfrm>
          <a:custGeom>
            <a:avLst/>
            <a:gdLst>
              <a:gd name="connsiteX0" fmla="*/ 0 w 3072302"/>
              <a:gd name="connsiteY0" fmla="*/ 0 h 1528391"/>
              <a:gd name="connsiteX1" fmla="*/ 3072302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  <a:gd name="connsiteX0" fmla="*/ 0 w 3072302"/>
              <a:gd name="connsiteY0" fmla="*/ 0 h 1528391"/>
              <a:gd name="connsiteX1" fmla="*/ 1886439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  <a:gd name="connsiteX0" fmla="*/ 0 w 3072302"/>
              <a:gd name="connsiteY0" fmla="*/ 0 h 1528391"/>
              <a:gd name="connsiteX1" fmla="*/ 2548427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2302" h="1528391">
                <a:moveTo>
                  <a:pt x="0" y="0"/>
                </a:moveTo>
                <a:lnTo>
                  <a:pt x="2548427" y="0"/>
                </a:lnTo>
                <a:lnTo>
                  <a:pt x="3072302" y="1528391"/>
                </a:lnTo>
                <a:lnTo>
                  <a:pt x="0" y="152839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1600" sx="102000" sy="102000" algn="ctr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4" name="Прямоугольник 80"/>
          <p:cNvSpPr/>
          <p:nvPr/>
        </p:nvSpPr>
        <p:spPr>
          <a:xfrm>
            <a:off x="2157921" y="3030155"/>
            <a:ext cx="2729593" cy="1241823"/>
          </a:xfrm>
          <a:custGeom>
            <a:avLst/>
            <a:gdLst>
              <a:gd name="connsiteX0" fmla="*/ 0 w 2870536"/>
              <a:gd name="connsiteY0" fmla="*/ 0 h 1528391"/>
              <a:gd name="connsiteX1" fmla="*/ 2870536 w 2870536"/>
              <a:gd name="connsiteY1" fmla="*/ 0 h 1528391"/>
              <a:gd name="connsiteX2" fmla="*/ 2870536 w 2870536"/>
              <a:gd name="connsiteY2" fmla="*/ 1528391 h 1528391"/>
              <a:gd name="connsiteX3" fmla="*/ 0 w 2870536"/>
              <a:gd name="connsiteY3" fmla="*/ 1528391 h 1528391"/>
              <a:gd name="connsiteX4" fmla="*/ 0 w 2870536"/>
              <a:gd name="connsiteY4" fmla="*/ 0 h 1528391"/>
              <a:gd name="connsiteX0" fmla="*/ 0 w 3356311"/>
              <a:gd name="connsiteY0" fmla="*/ 4762 h 1528391"/>
              <a:gd name="connsiteX1" fmla="*/ 3356311 w 3356311"/>
              <a:gd name="connsiteY1" fmla="*/ 0 h 1528391"/>
              <a:gd name="connsiteX2" fmla="*/ 3356311 w 3356311"/>
              <a:gd name="connsiteY2" fmla="*/ 1528391 h 1528391"/>
              <a:gd name="connsiteX3" fmla="*/ 485775 w 3356311"/>
              <a:gd name="connsiteY3" fmla="*/ 1528391 h 1528391"/>
              <a:gd name="connsiteX4" fmla="*/ 0 w 3356311"/>
              <a:gd name="connsiteY4" fmla="*/ 4762 h 1528391"/>
              <a:gd name="connsiteX0" fmla="*/ 0 w 3356311"/>
              <a:gd name="connsiteY0" fmla="*/ 4762 h 1528391"/>
              <a:gd name="connsiteX1" fmla="*/ 3356311 w 3356311"/>
              <a:gd name="connsiteY1" fmla="*/ 0 h 1528391"/>
              <a:gd name="connsiteX2" fmla="*/ 3356311 w 3356311"/>
              <a:gd name="connsiteY2" fmla="*/ 1528391 h 1528391"/>
              <a:gd name="connsiteX3" fmla="*/ 549275 w 3356311"/>
              <a:gd name="connsiteY3" fmla="*/ 1528391 h 1528391"/>
              <a:gd name="connsiteX4" fmla="*/ 0 w 3356311"/>
              <a:gd name="connsiteY4" fmla="*/ 4762 h 1528391"/>
              <a:gd name="connsiteX0" fmla="*/ 0 w 3359486"/>
              <a:gd name="connsiteY0" fmla="*/ 1587 h 1528391"/>
              <a:gd name="connsiteX1" fmla="*/ 3359486 w 3359486"/>
              <a:gd name="connsiteY1" fmla="*/ 0 h 1528391"/>
              <a:gd name="connsiteX2" fmla="*/ 3359486 w 3359486"/>
              <a:gd name="connsiteY2" fmla="*/ 1528391 h 1528391"/>
              <a:gd name="connsiteX3" fmla="*/ 552450 w 3359486"/>
              <a:gd name="connsiteY3" fmla="*/ 1528391 h 1528391"/>
              <a:gd name="connsiteX4" fmla="*/ 0 w 3359486"/>
              <a:gd name="connsiteY4" fmla="*/ 1587 h 1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9486" h="1528391">
                <a:moveTo>
                  <a:pt x="0" y="1587"/>
                </a:moveTo>
                <a:lnTo>
                  <a:pt x="3359486" y="0"/>
                </a:lnTo>
                <a:lnTo>
                  <a:pt x="3359486" y="1528391"/>
                </a:lnTo>
                <a:lnTo>
                  <a:pt x="552450" y="1528391"/>
                </a:lnTo>
                <a:lnTo>
                  <a:pt x="0" y="1587"/>
                </a:lnTo>
                <a:close/>
              </a:path>
            </a:pathLst>
          </a:custGeom>
          <a:solidFill>
            <a:srgbClr val="2E6182"/>
          </a:solidFill>
          <a:ln>
            <a:noFill/>
          </a:ln>
          <a:effectLst>
            <a:outerShdw blurRad="101600" sx="102000" sy="102000" algn="ctr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7" name="Прямоугольник 78"/>
          <p:cNvSpPr/>
          <p:nvPr/>
        </p:nvSpPr>
        <p:spPr>
          <a:xfrm>
            <a:off x="-11601" y="3034475"/>
            <a:ext cx="2496255" cy="1241823"/>
          </a:xfrm>
          <a:custGeom>
            <a:avLst/>
            <a:gdLst>
              <a:gd name="connsiteX0" fmla="*/ 0 w 3072302"/>
              <a:gd name="connsiteY0" fmla="*/ 0 h 1528391"/>
              <a:gd name="connsiteX1" fmla="*/ 3072302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  <a:gd name="connsiteX0" fmla="*/ 0 w 3072302"/>
              <a:gd name="connsiteY0" fmla="*/ 0 h 1528391"/>
              <a:gd name="connsiteX1" fmla="*/ 1886439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  <a:gd name="connsiteX0" fmla="*/ 0 w 3072302"/>
              <a:gd name="connsiteY0" fmla="*/ 0 h 1528391"/>
              <a:gd name="connsiteX1" fmla="*/ 2548427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2302" h="1528391">
                <a:moveTo>
                  <a:pt x="0" y="0"/>
                </a:moveTo>
                <a:lnTo>
                  <a:pt x="2548427" y="0"/>
                </a:lnTo>
                <a:lnTo>
                  <a:pt x="3072302" y="1528391"/>
                </a:lnTo>
                <a:lnTo>
                  <a:pt x="0" y="152839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1600" sx="102000" sy="102000" algn="ctr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9" name="Прямоугольник 80"/>
          <p:cNvSpPr/>
          <p:nvPr/>
        </p:nvSpPr>
        <p:spPr>
          <a:xfrm>
            <a:off x="7176408" y="1403654"/>
            <a:ext cx="2729593" cy="1241823"/>
          </a:xfrm>
          <a:custGeom>
            <a:avLst/>
            <a:gdLst>
              <a:gd name="connsiteX0" fmla="*/ 0 w 2870536"/>
              <a:gd name="connsiteY0" fmla="*/ 0 h 1528391"/>
              <a:gd name="connsiteX1" fmla="*/ 2870536 w 2870536"/>
              <a:gd name="connsiteY1" fmla="*/ 0 h 1528391"/>
              <a:gd name="connsiteX2" fmla="*/ 2870536 w 2870536"/>
              <a:gd name="connsiteY2" fmla="*/ 1528391 h 1528391"/>
              <a:gd name="connsiteX3" fmla="*/ 0 w 2870536"/>
              <a:gd name="connsiteY3" fmla="*/ 1528391 h 1528391"/>
              <a:gd name="connsiteX4" fmla="*/ 0 w 2870536"/>
              <a:gd name="connsiteY4" fmla="*/ 0 h 1528391"/>
              <a:gd name="connsiteX0" fmla="*/ 0 w 3356311"/>
              <a:gd name="connsiteY0" fmla="*/ 4762 h 1528391"/>
              <a:gd name="connsiteX1" fmla="*/ 3356311 w 3356311"/>
              <a:gd name="connsiteY1" fmla="*/ 0 h 1528391"/>
              <a:gd name="connsiteX2" fmla="*/ 3356311 w 3356311"/>
              <a:gd name="connsiteY2" fmla="*/ 1528391 h 1528391"/>
              <a:gd name="connsiteX3" fmla="*/ 485775 w 3356311"/>
              <a:gd name="connsiteY3" fmla="*/ 1528391 h 1528391"/>
              <a:gd name="connsiteX4" fmla="*/ 0 w 3356311"/>
              <a:gd name="connsiteY4" fmla="*/ 4762 h 1528391"/>
              <a:gd name="connsiteX0" fmla="*/ 0 w 3356311"/>
              <a:gd name="connsiteY0" fmla="*/ 4762 h 1528391"/>
              <a:gd name="connsiteX1" fmla="*/ 3356311 w 3356311"/>
              <a:gd name="connsiteY1" fmla="*/ 0 h 1528391"/>
              <a:gd name="connsiteX2" fmla="*/ 3356311 w 3356311"/>
              <a:gd name="connsiteY2" fmla="*/ 1528391 h 1528391"/>
              <a:gd name="connsiteX3" fmla="*/ 549275 w 3356311"/>
              <a:gd name="connsiteY3" fmla="*/ 1528391 h 1528391"/>
              <a:gd name="connsiteX4" fmla="*/ 0 w 3356311"/>
              <a:gd name="connsiteY4" fmla="*/ 4762 h 1528391"/>
              <a:gd name="connsiteX0" fmla="*/ 0 w 3359486"/>
              <a:gd name="connsiteY0" fmla="*/ 1587 h 1528391"/>
              <a:gd name="connsiteX1" fmla="*/ 3359486 w 3359486"/>
              <a:gd name="connsiteY1" fmla="*/ 0 h 1528391"/>
              <a:gd name="connsiteX2" fmla="*/ 3359486 w 3359486"/>
              <a:gd name="connsiteY2" fmla="*/ 1528391 h 1528391"/>
              <a:gd name="connsiteX3" fmla="*/ 552450 w 3359486"/>
              <a:gd name="connsiteY3" fmla="*/ 1528391 h 1528391"/>
              <a:gd name="connsiteX4" fmla="*/ 0 w 3359486"/>
              <a:gd name="connsiteY4" fmla="*/ 1587 h 1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9486" h="1528391">
                <a:moveTo>
                  <a:pt x="0" y="1587"/>
                </a:moveTo>
                <a:lnTo>
                  <a:pt x="3359486" y="0"/>
                </a:lnTo>
                <a:lnTo>
                  <a:pt x="3359486" y="1528391"/>
                </a:lnTo>
                <a:lnTo>
                  <a:pt x="552450" y="1528391"/>
                </a:lnTo>
                <a:lnTo>
                  <a:pt x="0" y="1587"/>
                </a:lnTo>
                <a:close/>
              </a:path>
            </a:pathLst>
          </a:custGeom>
          <a:solidFill>
            <a:srgbClr val="2A668C"/>
          </a:solidFill>
          <a:ln>
            <a:noFill/>
          </a:ln>
          <a:effectLst>
            <a:outerShdw blurRad="101600" sx="102000" sy="102000" algn="ctr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71" name="Прямоугольник 78"/>
          <p:cNvSpPr/>
          <p:nvPr/>
        </p:nvSpPr>
        <p:spPr>
          <a:xfrm>
            <a:off x="5006886" y="1407973"/>
            <a:ext cx="2496255" cy="1241823"/>
          </a:xfrm>
          <a:custGeom>
            <a:avLst/>
            <a:gdLst>
              <a:gd name="connsiteX0" fmla="*/ 0 w 3072302"/>
              <a:gd name="connsiteY0" fmla="*/ 0 h 1528391"/>
              <a:gd name="connsiteX1" fmla="*/ 3072302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  <a:gd name="connsiteX0" fmla="*/ 0 w 3072302"/>
              <a:gd name="connsiteY0" fmla="*/ 0 h 1528391"/>
              <a:gd name="connsiteX1" fmla="*/ 1886439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  <a:gd name="connsiteX0" fmla="*/ 0 w 3072302"/>
              <a:gd name="connsiteY0" fmla="*/ 0 h 1528391"/>
              <a:gd name="connsiteX1" fmla="*/ 2548427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2302" h="1528391">
                <a:moveTo>
                  <a:pt x="0" y="0"/>
                </a:moveTo>
                <a:lnTo>
                  <a:pt x="2548427" y="0"/>
                </a:lnTo>
                <a:lnTo>
                  <a:pt x="3072302" y="1528391"/>
                </a:lnTo>
                <a:lnTo>
                  <a:pt x="0" y="1528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1600" sx="102000" sy="102000" algn="ctr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72" name="Прямоугольник 80"/>
          <p:cNvSpPr/>
          <p:nvPr/>
        </p:nvSpPr>
        <p:spPr>
          <a:xfrm>
            <a:off x="2157921" y="1403654"/>
            <a:ext cx="2729593" cy="1241823"/>
          </a:xfrm>
          <a:custGeom>
            <a:avLst/>
            <a:gdLst>
              <a:gd name="connsiteX0" fmla="*/ 0 w 2870536"/>
              <a:gd name="connsiteY0" fmla="*/ 0 h 1528391"/>
              <a:gd name="connsiteX1" fmla="*/ 2870536 w 2870536"/>
              <a:gd name="connsiteY1" fmla="*/ 0 h 1528391"/>
              <a:gd name="connsiteX2" fmla="*/ 2870536 w 2870536"/>
              <a:gd name="connsiteY2" fmla="*/ 1528391 h 1528391"/>
              <a:gd name="connsiteX3" fmla="*/ 0 w 2870536"/>
              <a:gd name="connsiteY3" fmla="*/ 1528391 h 1528391"/>
              <a:gd name="connsiteX4" fmla="*/ 0 w 2870536"/>
              <a:gd name="connsiteY4" fmla="*/ 0 h 1528391"/>
              <a:gd name="connsiteX0" fmla="*/ 0 w 3356311"/>
              <a:gd name="connsiteY0" fmla="*/ 4762 h 1528391"/>
              <a:gd name="connsiteX1" fmla="*/ 3356311 w 3356311"/>
              <a:gd name="connsiteY1" fmla="*/ 0 h 1528391"/>
              <a:gd name="connsiteX2" fmla="*/ 3356311 w 3356311"/>
              <a:gd name="connsiteY2" fmla="*/ 1528391 h 1528391"/>
              <a:gd name="connsiteX3" fmla="*/ 485775 w 3356311"/>
              <a:gd name="connsiteY3" fmla="*/ 1528391 h 1528391"/>
              <a:gd name="connsiteX4" fmla="*/ 0 w 3356311"/>
              <a:gd name="connsiteY4" fmla="*/ 4762 h 1528391"/>
              <a:gd name="connsiteX0" fmla="*/ 0 w 3356311"/>
              <a:gd name="connsiteY0" fmla="*/ 4762 h 1528391"/>
              <a:gd name="connsiteX1" fmla="*/ 3356311 w 3356311"/>
              <a:gd name="connsiteY1" fmla="*/ 0 h 1528391"/>
              <a:gd name="connsiteX2" fmla="*/ 3356311 w 3356311"/>
              <a:gd name="connsiteY2" fmla="*/ 1528391 h 1528391"/>
              <a:gd name="connsiteX3" fmla="*/ 549275 w 3356311"/>
              <a:gd name="connsiteY3" fmla="*/ 1528391 h 1528391"/>
              <a:gd name="connsiteX4" fmla="*/ 0 w 3356311"/>
              <a:gd name="connsiteY4" fmla="*/ 4762 h 1528391"/>
              <a:gd name="connsiteX0" fmla="*/ 0 w 3359486"/>
              <a:gd name="connsiteY0" fmla="*/ 1587 h 1528391"/>
              <a:gd name="connsiteX1" fmla="*/ 3359486 w 3359486"/>
              <a:gd name="connsiteY1" fmla="*/ 0 h 1528391"/>
              <a:gd name="connsiteX2" fmla="*/ 3359486 w 3359486"/>
              <a:gd name="connsiteY2" fmla="*/ 1528391 h 1528391"/>
              <a:gd name="connsiteX3" fmla="*/ 552450 w 3359486"/>
              <a:gd name="connsiteY3" fmla="*/ 1528391 h 1528391"/>
              <a:gd name="connsiteX4" fmla="*/ 0 w 3359486"/>
              <a:gd name="connsiteY4" fmla="*/ 1587 h 1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9486" h="1528391">
                <a:moveTo>
                  <a:pt x="0" y="1587"/>
                </a:moveTo>
                <a:lnTo>
                  <a:pt x="3359486" y="0"/>
                </a:lnTo>
                <a:lnTo>
                  <a:pt x="3359486" y="1528391"/>
                </a:lnTo>
                <a:lnTo>
                  <a:pt x="552450" y="1528391"/>
                </a:lnTo>
                <a:lnTo>
                  <a:pt x="0" y="1587"/>
                </a:lnTo>
                <a:close/>
              </a:path>
            </a:pathLst>
          </a:custGeom>
          <a:solidFill>
            <a:srgbClr val="0192BF"/>
          </a:solidFill>
          <a:ln>
            <a:noFill/>
          </a:ln>
          <a:effectLst>
            <a:outerShdw blurRad="101600" sx="102000" sy="102000" algn="ctr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73" name="Прямоугольник 72"/>
          <p:cNvSpPr/>
          <p:nvPr/>
        </p:nvSpPr>
        <p:spPr>
          <a:xfrm>
            <a:off x="2483443" y="1781629"/>
            <a:ext cx="2521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АЗАМАТТАРҒА КЕҢЕС БЕРУГЕ АРНАЛҒАН </a:t>
            </a:r>
            <a:r>
              <a:rPr lang="ru-RU" sz="1200" b="1" dirty="0" smtClean="0">
                <a:solidFill>
                  <a:schemeClr val="bg1"/>
                </a:solidFill>
              </a:rPr>
              <a:t>ТЕЛЕГРАММ-БОТ</a:t>
            </a:r>
            <a:endParaRPr lang="ru-RU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2483443" y="3433134"/>
            <a:ext cx="2332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НӘТИЖЕНІҢ ДАЙЫНДЫҒЫ ТУРАЛЫ </a:t>
            </a:r>
            <a:r>
              <a:rPr lang="ru-RU" sz="1200" b="1" dirty="0">
                <a:solidFill>
                  <a:schemeClr val="bg1"/>
                </a:solidFill>
              </a:rPr>
              <a:t>ХАБАРЛАУ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7618239" y="1701399"/>
            <a:ext cx="2202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</a:rPr>
              <a:t>3 ХҚКО ЖҰМЫС </a:t>
            </a:r>
            <a:r>
              <a:rPr lang="ru-RU" sz="1200" dirty="0" smtClean="0">
                <a:solidFill>
                  <a:schemeClr val="bg1"/>
                </a:solidFill>
              </a:rPr>
              <a:t>КЕСТЕСІН САҒ. </a:t>
            </a:r>
            <a:r>
              <a:rPr lang="ru-RU" sz="1200" b="1" dirty="0" smtClean="0">
                <a:solidFill>
                  <a:schemeClr val="bg1"/>
                </a:solidFill>
              </a:rPr>
              <a:t>9:00-24:00</a:t>
            </a:r>
            <a:r>
              <a:rPr lang="ru-RU" sz="1200" dirty="0" smtClean="0">
                <a:solidFill>
                  <a:schemeClr val="bg1"/>
                </a:solidFill>
              </a:rPr>
              <a:t> ДЕЙІН ҰЗАРТУ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483443" y="4922583"/>
            <a:ext cx="2332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ХҚКО БӨЛІМШЕСІНДЕ ДАЙЫН </a:t>
            </a:r>
            <a:r>
              <a:rPr lang="ru-RU" sz="1200" b="1" dirty="0">
                <a:solidFill>
                  <a:schemeClr val="bg1"/>
                </a:solidFill>
              </a:rPr>
              <a:t>ЖҮРГІЗУШІ КУӘЛІГІН </a:t>
            </a:r>
            <a:r>
              <a:rPr lang="ru-RU" sz="1200" dirty="0">
                <a:solidFill>
                  <a:schemeClr val="bg1"/>
                </a:solidFill>
              </a:rPr>
              <a:t>АЛУ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7335858" y="4862066"/>
            <a:ext cx="2484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chemeClr val="bg1"/>
                </a:solidFill>
              </a:rPr>
              <a:t>БІР РЕТТІК </a:t>
            </a:r>
            <a:r>
              <a:rPr lang="en-US" sz="1200" dirty="0">
                <a:solidFill>
                  <a:schemeClr val="bg1"/>
                </a:solidFill>
              </a:rPr>
              <a:t>SMS </a:t>
            </a:r>
            <a:r>
              <a:rPr lang="ru-RU" sz="1200" dirty="0">
                <a:solidFill>
                  <a:schemeClr val="bg1"/>
                </a:solidFill>
              </a:rPr>
              <a:t>ПАРОЛІН ҚОЛДАНЫП </a:t>
            </a:r>
            <a:r>
              <a:rPr lang="ru-RU" sz="1200" b="1" dirty="0">
                <a:solidFill>
                  <a:schemeClr val="bg1"/>
                </a:solidFill>
              </a:rPr>
              <a:t>ЭЦҚ-СЫЗ</a:t>
            </a:r>
            <a:r>
              <a:rPr lang="ru-RU" sz="1200" dirty="0">
                <a:solidFill>
                  <a:schemeClr val="bg1"/>
                </a:solidFill>
              </a:rPr>
              <a:t> 30 ЭЛЕКТРОНДЫҚ МЕМЛЕКЕТТІК ҚЫЗМЕТТІ АЛУ</a:t>
            </a:r>
          </a:p>
        </p:txBody>
      </p:sp>
      <p:sp>
        <p:nvSpPr>
          <p:cNvPr id="81" name="Прямоугольник 78"/>
          <p:cNvSpPr/>
          <p:nvPr/>
        </p:nvSpPr>
        <p:spPr>
          <a:xfrm>
            <a:off x="-11601" y="1407973"/>
            <a:ext cx="2496255" cy="1241823"/>
          </a:xfrm>
          <a:custGeom>
            <a:avLst/>
            <a:gdLst>
              <a:gd name="connsiteX0" fmla="*/ 0 w 3072302"/>
              <a:gd name="connsiteY0" fmla="*/ 0 h 1528391"/>
              <a:gd name="connsiteX1" fmla="*/ 3072302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  <a:gd name="connsiteX0" fmla="*/ 0 w 3072302"/>
              <a:gd name="connsiteY0" fmla="*/ 0 h 1528391"/>
              <a:gd name="connsiteX1" fmla="*/ 1886439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  <a:gd name="connsiteX0" fmla="*/ 0 w 3072302"/>
              <a:gd name="connsiteY0" fmla="*/ 0 h 1528391"/>
              <a:gd name="connsiteX1" fmla="*/ 2548427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2302" h="1528391">
                <a:moveTo>
                  <a:pt x="0" y="0"/>
                </a:moveTo>
                <a:lnTo>
                  <a:pt x="2548427" y="0"/>
                </a:lnTo>
                <a:lnTo>
                  <a:pt x="3072302" y="1528391"/>
                </a:lnTo>
                <a:lnTo>
                  <a:pt x="0" y="1528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  <a:ln>
            <a:noFill/>
          </a:ln>
          <a:effectLst>
            <a:outerShdw blurRad="101600" sx="102000" sy="102000" algn="ctr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4" name="Прямоугольник 80"/>
          <p:cNvSpPr/>
          <p:nvPr/>
        </p:nvSpPr>
        <p:spPr>
          <a:xfrm>
            <a:off x="7183063" y="3030155"/>
            <a:ext cx="2729593" cy="1241823"/>
          </a:xfrm>
          <a:custGeom>
            <a:avLst/>
            <a:gdLst>
              <a:gd name="connsiteX0" fmla="*/ 0 w 2870536"/>
              <a:gd name="connsiteY0" fmla="*/ 0 h 1528391"/>
              <a:gd name="connsiteX1" fmla="*/ 2870536 w 2870536"/>
              <a:gd name="connsiteY1" fmla="*/ 0 h 1528391"/>
              <a:gd name="connsiteX2" fmla="*/ 2870536 w 2870536"/>
              <a:gd name="connsiteY2" fmla="*/ 1528391 h 1528391"/>
              <a:gd name="connsiteX3" fmla="*/ 0 w 2870536"/>
              <a:gd name="connsiteY3" fmla="*/ 1528391 h 1528391"/>
              <a:gd name="connsiteX4" fmla="*/ 0 w 2870536"/>
              <a:gd name="connsiteY4" fmla="*/ 0 h 1528391"/>
              <a:gd name="connsiteX0" fmla="*/ 0 w 3356311"/>
              <a:gd name="connsiteY0" fmla="*/ 4762 h 1528391"/>
              <a:gd name="connsiteX1" fmla="*/ 3356311 w 3356311"/>
              <a:gd name="connsiteY1" fmla="*/ 0 h 1528391"/>
              <a:gd name="connsiteX2" fmla="*/ 3356311 w 3356311"/>
              <a:gd name="connsiteY2" fmla="*/ 1528391 h 1528391"/>
              <a:gd name="connsiteX3" fmla="*/ 485775 w 3356311"/>
              <a:gd name="connsiteY3" fmla="*/ 1528391 h 1528391"/>
              <a:gd name="connsiteX4" fmla="*/ 0 w 3356311"/>
              <a:gd name="connsiteY4" fmla="*/ 4762 h 1528391"/>
              <a:gd name="connsiteX0" fmla="*/ 0 w 3356311"/>
              <a:gd name="connsiteY0" fmla="*/ 4762 h 1528391"/>
              <a:gd name="connsiteX1" fmla="*/ 3356311 w 3356311"/>
              <a:gd name="connsiteY1" fmla="*/ 0 h 1528391"/>
              <a:gd name="connsiteX2" fmla="*/ 3356311 w 3356311"/>
              <a:gd name="connsiteY2" fmla="*/ 1528391 h 1528391"/>
              <a:gd name="connsiteX3" fmla="*/ 549275 w 3356311"/>
              <a:gd name="connsiteY3" fmla="*/ 1528391 h 1528391"/>
              <a:gd name="connsiteX4" fmla="*/ 0 w 3356311"/>
              <a:gd name="connsiteY4" fmla="*/ 4762 h 1528391"/>
              <a:gd name="connsiteX0" fmla="*/ 0 w 3359486"/>
              <a:gd name="connsiteY0" fmla="*/ 1587 h 1528391"/>
              <a:gd name="connsiteX1" fmla="*/ 3359486 w 3359486"/>
              <a:gd name="connsiteY1" fmla="*/ 0 h 1528391"/>
              <a:gd name="connsiteX2" fmla="*/ 3359486 w 3359486"/>
              <a:gd name="connsiteY2" fmla="*/ 1528391 h 1528391"/>
              <a:gd name="connsiteX3" fmla="*/ 552450 w 3359486"/>
              <a:gd name="connsiteY3" fmla="*/ 1528391 h 1528391"/>
              <a:gd name="connsiteX4" fmla="*/ 0 w 3359486"/>
              <a:gd name="connsiteY4" fmla="*/ 1587 h 1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9486" h="1528391">
                <a:moveTo>
                  <a:pt x="0" y="1587"/>
                </a:moveTo>
                <a:lnTo>
                  <a:pt x="3359486" y="0"/>
                </a:lnTo>
                <a:lnTo>
                  <a:pt x="3359486" y="1528391"/>
                </a:lnTo>
                <a:lnTo>
                  <a:pt x="552450" y="1528391"/>
                </a:lnTo>
                <a:lnTo>
                  <a:pt x="0" y="1587"/>
                </a:lnTo>
                <a:close/>
              </a:path>
            </a:pathLst>
          </a:custGeom>
          <a:solidFill>
            <a:srgbClr val="455357"/>
          </a:solidFill>
          <a:ln>
            <a:noFill/>
          </a:ln>
          <a:effectLst>
            <a:outerShdw blurRad="101600" sx="102000" sy="102000" algn="ctr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5" name="Прямоугольник 78"/>
          <p:cNvSpPr/>
          <p:nvPr/>
        </p:nvSpPr>
        <p:spPr>
          <a:xfrm>
            <a:off x="5004749" y="3034475"/>
            <a:ext cx="2496255" cy="1241823"/>
          </a:xfrm>
          <a:custGeom>
            <a:avLst/>
            <a:gdLst>
              <a:gd name="connsiteX0" fmla="*/ 0 w 3072302"/>
              <a:gd name="connsiteY0" fmla="*/ 0 h 1528391"/>
              <a:gd name="connsiteX1" fmla="*/ 3072302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  <a:gd name="connsiteX0" fmla="*/ 0 w 3072302"/>
              <a:gd name="connsiteY0" fmla="*/ 0 h 1528391"/>
              <a:gd name="connsiteX1" fmla="*/ 1886439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  <a:gd name="connsiteX0" fmla="*/ 0 w 3072302"/>
              <a:gd name="connsiteY0" fmla="*/ 0 h 1528391"/>
              <a:gd name="connsiteX1" fmla="*/ 2548427 w 3072302"/>
              <a:gd name="connsiteY1" fmla="*/ 0 h 1528391"/>
              <a:gd name="connsiteX2" fmla="*/ 3072302 w 3072302"/>
              <a:gd name="connsiteY2" fmla="*/ 1528391 h 1528391"/>
              <a:gd name="connsiteX3" fmla="*/ 0 w 3072302"/>
              <a:gd name="connsiteY3" fmla="*/ 1528391 h 1528391"/>
              <a:gd name="connsiteX4" fmla="*/ 0 w 3072302"/>
              <a:gd name="connsiteY4" fmla="*/ 0 h 1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2302" h="1528391">
                <a:moveTo>
                  <a:pt x="0" y="0"/>
                </a:moveTo>
                <a:lnTo>
                  <a:pt x="2548427" y="0"/>
                </a:lnTo>
                <a:lnTo>
                  <a:pt x="3072302" y="1528391"/>
                </a:lnTo>
                <a:lnTo>
                  <a:pt x="0" y="15283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1600" sx="102000" sy="102000" algn="ctr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6" name="Прямоугольник 25"/>
          <p:cNvSpPr/>
          <p:nvPr/>
        </p:nvSpPr>
        <p:spPr>
          <a:xfrm>
            <a:off x="7618239" y="3174012"/>
            <a:ext cx="2202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1414</a:t>
            </a:r>
            <a:r>
              <a:rPr lang="en-US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kk-KZ" sz="1200" b="1" dirty="0" smtClean="0">
                <a:solidFill>
                  <a:schemeClr val="bg1"/>
                </a:solidFill>
              </a:rPr>
              <a:t>БІРЫҢҒАЙ БАЙЛАНЫС ОРТАЛАҒЫ АРҚЫЛЫ ҚЫЗМЕТТЕР КӨРСЕТУ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70000" contrast="-70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6192441" y="2505626"/>
            <a:ext cx="3713560" cy="400110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346519" y="2514249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 smtClean="0">
                <a:solidFill>
                  <a:schemeClr val="bg1"/>
                </a:solidFill>
              </a:rPr>
              <a:t>16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ҚЫЗМЕТ </a:t>
            </a:r>
            <a:r>
              <a:rPr lang="ru-RU" sz="1200" b="1" dirty="0">
                <a:solidFill>
                  <a:schemeClr val="bg1"/>
                </a:solidFill>
              </a:rPr>
              <a:t>- ҚҰЖАТТАР САНЫН ҚЫСҚАРТУ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 b="89057"/>
          <a:stretch/>
        </p:blipFill>
        <p:spPr>
          <a:xfrm>
            <a:off x="0" y="3795"/>
            <a:ext cx="9906000" cy="7609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71213"/>
            <a:ext cx="570458" cy="5877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39" name="Прямоугольник 38"/>
          <p:cNvSpPr/>
          <p:nvPr/>
        </p:nvSpPr>
        <p:spPr>
          <a:xfrm>
            <a:off x="3847269" y="1800553"/>
            <a:ext cx="2160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4D86"/>
                </a:solidFill>
              </a:rPr>
              <a:t>104</a:t>
            </a:r>
            <a:endParaRPr lang="ru-RU" sz="7200" b="1" dirty="0">
              <a:solidFill>
                <a:srgbClr val="004D8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35299" y="3163670"/>
            <a:ext cx="15841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4D86"/>
                </a:solidFill>
              </a:rPr>
              <a:t>ҚАРАЛДЫ</a:t>
            </a:r>
            <a:endParaRPr lang="ru-RU" sz="1300" b="1" dirty="0">
              <a:solidFill>
                <a:srgbClr val="004D8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35299" y="274215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4D86"/>
                </a:solidFill>
              </a:rPr>
              <a:t>МЕМЛЕКЕТТІК</a:t>
            </a:r>
          </a:p>
          <a:p>
            <a:pPr algn="ctr"/>
            <a:r>
              <a:rPr lang="ru-RU" sz="1400" b="1" dirty="0" smtClean="0">
                <a:solidFill>
                  <a:srgbClr val="004D86"/>
                </a:solidFill>
              </a:rPr>
              <a:t>ҚЫЗМЕТТЕР</a:t>
            </a:r>
            <a:endParaRPr lang="ru-RU" sz="1400" b="1" dirty="0">
              <a:solidFill>
                <a:srgbClr val="004D86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547466" y="88382"/>
            <a:ext cx="7581998" cy="60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kk-KZ" sz="1662" b="1" dirty="0" smtClean="0">
                <a:solidFill>
                  <a:schemeClr val="bg1"/>
                </a:solidFill>
              </a:rPr>
              <a:t>МЕМЛЕКЕТТІК ҚЫЗМЕТТЕРДІ АВТОМАТТАНДЫРУ, ОҢТАЙЛАНДЫРУ ЖӘНЕ ІРІКТЕУ БОЙЫНША </a:t>
            </a:r>
            <a:r>
              <a:rPr lang="ru-RU" sz="1662" b="1" dirty="0" smtClean="0">
                <a:solidFill>
                  <a:schemeClr val="bg1"/>
                </a:solidFill>
              </a:rPr>
              <a:t>ВЕДОМСТВОАРАЛЫҚ КОМИССИЯСЫ</a:t>
            </a:r>
            <a:endParaRPr lang="ru-RU" sz="1662" b="1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1" y="2490237"/>
            <a:ext cx="3713560" cy="400110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-1" y="1402728"/>
            <a:ext cx="4304929" cy="400110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594579" y="1402728"/>
            <a:ext cx="4311422" cy="369332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594579" y="3556724"/>
            <a:ext cx="4311422" cy="400110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2291404068"/>
              </p:ext>
            </p:extLst>
          </p:nvPr>
        </p:nvGraphicFramePr>
        <p:xfrm>
          <a:off x="2012990" y="705711"/>
          <a:ext cx="5880020" cy="4044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8" name="Прямоугольник 47"/>
          <p:cNvSpPr/>
          <p:nvPr/>
        </p:nvSpPr>
        <p:spPr>
          <a:xfrm>
            <a:off x="6117688" y="1419500"/>
            <a:ext cx="35052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1</a:t>
            </a:r>
            <a:r>
              <a:rPr lang="kk-KZ" sz="1600" b="1" dirty="0" smtClean="0">
                <a:solidFill>
                  <a:schemeClr val="bg1"/>
                </a:solidFill>
              </a:rPr>
              <a:t>6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ҚЫЗМЕТТЕР</a:t>
            </a:r>
            <a:r>
              <a:rPr lang="ru-RU" sz="1200" b="1" dirty="0">
                <a:solidFill>
                  <a:schemeClr val="bg1"/>
                </a:solidFill>
              </a:rPr>
              <a:t> – «БІР ӨТІНІШ» </a:t>
            </a:r>
            <a:r>
              <a:rPr lang="ru-RU" sz="1200" dirty="0">
                <a:solidFill>
                  <a:schemeClr val="bg1"/>
                </a:solidFill>
              </a:rPr>
              <a:t>ҚАҒИДАТЫ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6503697" y="5586344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</a:rPr>
              <a:t>36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406070" y="6048009"/>
            <a:ext cx="20114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ӘЗІРЛЕНДІ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51" name="Picture 2" descr="https://4brain.ru/oratorskoe-iskusstvo/images/icons/pla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94C8DD"/>
              </a:clrFrom>
              <a:clrTo>
                <a:srgbClr val="94C8D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1" t="8056" r="19851" b="14587"/>
          <a:stretch/>
        </p:blipFill>
        <p:spPr bwMode="auto">
          <a:xfrm>
            <a:off x="5313040" y="5373215"/>
            <a:ext cx="954182" cy="12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1446759" y="5437823"/>
            <a:ext cx="3688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</a:rPr>
              <a:t>ҚЫЗМЕТ ТҮРІ БОЙЫНША ҚҰЖАТ ТАЛАП ЕТІЛМЕЙДІ 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77203" y="5370757"/>
            <a:ext cx="11373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600" b="1" dirty="0" smtClean="0">
                <a:solidFill>
                  <a:srgbClr val="00427E"/>
                </a:solidFill>
              </a:rPr>
              <a:t>225</a:t>
            </a:r>
            <a:r>
              <a:rPr lang="ru-RU" sz="1600" b="1" dirty="0" smtClean="0">
                <a:solidFill>
                  <a:srgbClr val="00427E"/>
                </a:solidFill>
              </a:rPr>
              <a:t> </a:t>
            </a:r>
            <a:r>
              <a:rPr lang="ru-RU" sz="1200" b="1" dirty="0" err="1" smtClean="0">
                <a:solidFill>
                  <a:srgbClr val="00427E"/>
                </a:solidFill>
              </a:rPr>
              <a:t>қызмет</a:t>
            </a:r>
            <a:endParaRPr lang="ru-RU" sz="1200" b="1" dirty="0">
              <a:solidFill>
                <a:srgbClr val="00427E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77203" y="5716596"/>
            <a:ext cx="1023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427E"/>
                </a:solidFill>
              </a:rPr>
              <a:t>12 </a:t>
            </a:r>
            <a:r>
              <a:rPr lang="ru-RU" sz="1200" b="1" dirty="0" err="1" smtClean="0">
                <a:solidFill>
                  <a:srgbClr val="00427E"/>
                </a:solidFill>
              </a:rPr>
              <a:t>қызмет</a:t>
            </a:r>
            <a:endParaRPr lang="ru-RU" sz="1200" b="1" dirty="0">
              <a:solidFill>
                <a:srgbClr val="00427E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77203" y="6055150"/>
            <a:ext cx="9877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600" b="1" dirty="0" smtClean="0">
                <a:solidFill>
                  <a:srgbClr val="00427E"/>
                </a:solidFill>
              </a:rPr>
              <a:t>102</a:t>
            </a:r>
            <a:r>
              <a:rPr lang="ru-RU" sz="1600" b="1" dirty="0" smtClean="0">
                <a:solidFill>
                  <a:srgbClr val="00427E"/>
                </a:solidFill>
              </a:rPr>
              <a:t> </a:t>
            </a:r>
            <a:r>
              <a:rPr lang="ru-RU" sz="1200" b="1" dirty="0" err="1" smtClean="0">
                <a:solidFill>
                  <a:srgbClr val="00427E"/>
                </a:solidFill>
              </a:rPr>
              <a:t>күнге</a:t>
            </a:r>
            <a:endParaRPr lang="ru-RU" sz="1200" b="1" dirty="0">
              <a:solidFill>
                <a:srgbClr val="00427E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77203" y="6387627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600" b="1" dirty="0" smtClean="0">
                <a:solidFill>
                  <a:srgbClr val="00427E"/>
                </a:solidFill>
              </a:rPr>
              <a:t>30</a:t>
            </a:r>
            <a:r>
              <a:rPr lang="ru-RU" sz="1600" b="1" dirty="0" smtClean="0">
                <a:solidFill>
                  <a:srgbClr val="00427E"/>
                </a:solidFill>
              </a:rPr>
              <a:t> </a:t>
            </a:r>
            <a:r>
              <a:rPr lang="ru-RU" sz="1200" b="1" dirty="0">
                <a:solidFill>
                  <a:srgbClr val="00427E"/>
                </a:solidFill>
              </a:rPr>
              <a:t>млн.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446759" y="5786945"/>
            <a:ext cx="33350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</a:rPr>
              <a:t>АДАМНЫҢ ӨЗІНІҢ КЕЛУІ ТОҚТАТЫЛДЫ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446759" y="6122324"/>
            <a:ext cx="33350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</a:rPr>
              <a:t>МЕРЗІМІ ҚЫСҚАРТЫЛДЫ (ОРТАША– 11 КҮН)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1446759" y="6456801"/>
            <a:ext cx="33350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</a:rPr>
              <a:t>ҚҰЖАТ АЙНАЛЫМ ТОҚТАТЫЛДЫ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272480" y="5710171"/>
            <a:ext cx="4709608" cy="0"/>
          </a:xfrm>
          <a:prstGeom prst="line">
            <a:avLst/>
          </a:prstGeom>
          <a:ln w="31750" cap="rnd">
            <a:solidFill>
              <a:srgbClr val="0070C0">
                <a:alpha val="50000"/>
              </a:srgb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272480" y="6060219"/>
            <a:ext cx="4709608" cy="0"/>
          </a:xfrm>
          <a:prstGeom prst="line">
            <a:avLst/>
          </a:prstGeom>
          <a:ln w="31750" cap="rnd">
            <a:solidFill>
              <a:srgbClr val="0070C0">
                <a:alpha val="50000"/>
              </a:srgb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272480" y="6405341"/>
            <a:ext cx="4709608" cy="0"/>
          </a:xfrm>
          <a:prstGeom prst="line">
            <a:avLst/>
          </a:prstGeom>
          <a:ln w="31750" cap="rnd">
            <a:solidFill>
              <a:srgbClr val="0070C0">
                <a:alpha val="50000"/>
              </a:srgb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5313041" y="4876466"/>
            <a:ext cx="4592960" cy="400110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smtClean="0">
                <a:solidFill>
                  <a:schemeClr val="bg1"/>
                </a:solidFill>
              </a:rPr>
              <a:t>ІСКЕ АСЫРУ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406070" y="5744041"/>
            <a:ext cx="20114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ЖОЛ КАРТАСЫ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2" y="3088810"/>
            <a:ext cx="3582756" cy="1791379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1" y="4876466"/>
            <a:ext cx="4982088" cy="400110"/>
          </a:xfrm>
          <a:prstGeom prst="rect">
            <a:avLst/>
          </a:prstGeom>
          <a:solidFill>
            <a:srgbClr val="00427E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ТИІМДІЛІК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98687" y="1418850"/>
            <a:ext cx="3713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7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ҚЫЗМЕТТЕРДІ - </a:t>
            </a:r>
            <a:r>
              <a:rPr lang="ru-RU" sz="1400" b="1" dirty="0">
                <a:solidFill>
                  <a:schemeClr val="bg1"/>
                </a:solidFill>
              </a:rPr>
              <a:t>АВТОМАТТАНДЫРУ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227253" y="2505626"/>
            <a:ext cx="3282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11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ҚЫЗМЕТ</a:t>
            </a:r>
            <a:r>
              <a:rPr lang="ru-RU" sz="1200" b="1" dirty="0">
                <a:solidFill>
                  <a:schemeClr val="bg1"/>
                </a:solidFill>
              </a:rPr>
              <a:t> – БЕЛСЕНДІ ҚАҒИДАТ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6115480" y="3567630"/>
            <a:ext cx="3820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ru-RU" sz="1300" b="1" dirty="0" smtClean="0">
                <a:solidFill>
                  <a:schemeClr val="bg1"/>
                </a:solidFill>
              </a:rPr>
              <a:t> </a:t>
            </a:r>
            <a:r>
              <a:rPr lang="kk-KZ" sz="1300" b="1" dirty="0" smtClean="0">
                <a:solidFill>
                  <a:schemeClr val="bg1"/>
                </a:solidFill>
              </a:rPr>
              <a:t>ҚЫЗМЕТТЕР</a:t>
            </a:r>
            <a:r>
              <a:rPr lang="ru-RU" sz="1300" b="1" dirty="0" smtClean="0">
                <a:solidFill>
                  <a:schemeClr val="bg1"/>
                </a:solidFill>
              </a:rPr>
              <a:t> - «БІР ТЕРЕЗЕ» </a:t>
            </a:r>
            <a:r>
              <a:rPr lang="ru-RU" sz="1300" dirty="0" smtClean="0">
                <a:solidFill>
                  <a:schemeClr val="bg1"/>
                </a:solidFill>
              </a:rPr>
              <a:t>ҚАҒИДАТЫ</a:t>
            </a:r>
            <a:endParaRPr lang="ru-RU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70000" contrast="-70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 b="89057"/>
          <a:stretch/>
        </p:blipFill>
        <p:spPr>
          <a:xfrm>
            <a:off x="0" y="3795"/>
            <a:ext cx="9906000" cy="76090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71213"/>
            <a:ext cx="570458" cy="5877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54" name="Picture 2" descr="C:\Users\Admin\Pictures\для слайда\пав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2678113"/>
            <a:ext cx="4311650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Прямоугольник 54"/>
          <p:cNvSpPr/>
          <p:nvPr/>
        </p:nvSpPr>
        <p:spPr>
          <a:xfrm>
            <a:off x="1424608" y="814388"/>
            <a:ext cx="7056784" cy="4254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 smtClean="0">
                <a:solidFill>
                  <a:srgbClr val="2F5597"/>
                </a:solidFill>
                <a:ea typeface="Cambria Math" pitchFamily="18" charset="0"/>
                <a:cs typeface="Times New Roman" pitchFamily="18" charset="0"/>
              </a:rPr>
              <a:t>«АЗАМАТТАРҒА АРНАЛҒАН ҮКІМЕТ» </a:t>
            </a:r>
            <a:r>
              <a:rPr lang="ru-RU" sz="1600" dirty="0">
                <a:solidFill>
                  <a:srgbClr val="2F5597"/>
                </a:solidFill>
                <a:ea typeface="Cambria Math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rgbClr val="2F5597"/>
                </a:solidFill>
                <a:ea typeface="Cambria Math" pitchFamily="18" charset="0"/>
                <a:cs typeface="Times New Roman" pitchFamily="18" charset="0"/>
              </a:rPr>
              <a:t>АЗАМАТТАР МЕН МЕМЛЕКЕТ АРАСЫНДАҒЫ ҚАТЫНАСТАРДЫҢ ӨЗГЕРУІНІҢ НЕГІЗГІ КӨЗІ БОЛУЫ ТИІС</a:t>
            </a:r>
            <a:endParaRPr lang="ru-RU" sz="1600" dirty="0">
              <a:solidFill>
                <a:srgbClr val="2F5597"/>
              </a:solidFill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34"/>
          <p:cNvSpPr>
            <a:spLocks noChangeArrowheads="1"/>
          </p:cNvSpPr>
          <p:nvPr/>
        </p:nvSpPr>
        <p:spPr bwMode="auto">
          <a:xfrm>
            <a:off x="5643563" y="1458913"/>
            <a:ext cx="20977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МЕМЛЕКЕТ - АЗАМАТ</a:t>
            </a:r>
            <a:endParaRPr lang="ru-RU" altLang="en-US" sz="1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7" name="Прямоугольник 35"/>
          <p:cNvSpPr>
            <a:spLocks noChangeArrowheads="1"/>
          </p:cNvSpPr>
          <p:nvPr/>
        </p:nvSpPr>
        <p:spPr bwMode="auto">
          <a:xfrm>
            <a:off x="249238" y="1497013"/>
            <a:ext cx="29098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400" b="1" dirty="0" smtClean="0">
                <a:solidFill>
                  <a:srgbClr val="2F5597"/>
                </a:solidFill>
                <a:latin typeface="Arial" panose="020B0604020202020204" pitchFamily="34" charset="0"/>
              </a:rPr>
              <a:t>АЗАМАТ - МЕМЛЕКЕТ</a:t>
            </a:r>
            <a:endParaRPr lang="ru-RU" altLang="en-US" sz="1400" b="1" dirty="0">
              <a:solidFill>
                <a:srgbClr val="2F5597"/>
              </a:solidFill>
              <a:latin typeface="Arial" panose="020B0604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759075" y="5360988"/>
            <a:ext cx="1762125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900" b="1" dirty="0" smtClean="0">
                <a:solidFill>
                  <a:srgbClr val="0F4B00"/>
                </a:solidFill>
              </a:rPr>
              <a:t>ЭЛЕКТРОНДЫҚ ҚЫЗМЕТТЕРДІ АЛУ КҮРДЕЛІЛІГІ</a:t>
            </a:r>
            <a:endParaRPr lang="ru-RU" sz="1050" b="1" dirty="0">
              <a:solidFill>
                <a:srgbClr val="0F4B00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22288" y="5738813"/>
            <a:ext cx="1639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900" b="1" dirty="0" smtClean="0">
                <a:solidFill>
                  <a:srgbClr val="0F4B00"/>
                </a:solidFill>
              </a:rPr>
              <a:t>ХҚКО МІНДЕТТІ ТҮРДЕ ӨЗІ КЕЛУ ҚАЖЕТТІЛІГІ</a:t>
            </a:r>
            <a:endParaRPr lang="ru-RU" sz="1050" b="1" dirty="0">
              <a:solidFill>
                <a:srgbClr val="0F4B00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767013" y="5818188"/>
            <a:ext cx="181768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900" b="1" dirty="0" smtClean="0">
                <a:solidFill>
                  <a:srgbClr val="0F4B00"/>
                </a:solidFill>
              </a:rPr>
              <a:t>ҚЫЗМЕТТІ БЕРУШІЛЕРДІҢ АҚПАРАТТЫҚ ЖҮЙЕЛЕРДЕ БАР ҚҰЖАТТАРДЫ ТАЛАП ЕТУІ</a:t>
            </a:r>
            <a:endParaRPr lang="ru-RU" sz="1050" b="1" dirty="0">
              <a:solidFill>
                <a:srgbClr val="0F4B00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520700" y="5375275"/>
            <a:ext cx="1601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900" b="1" dirty="0" smtClean="0">
                <a:solidFill>
                  <a:srgbClr val="0F4B00"/>
                </a:solidFill>
              </a:rPr>
              <a:t>ТІРКЕУ ОРНЫНА БАЙЛАНЫСТЫРУ</a:t>
            </a:r>
            <a:endParaRPr lang="ru-RU" sz="1050" b="1" dirty="0">
              <a:solidFill>
                <a:srgbClr val="0F4B00"/>
              </a:solidFill>
            </a:endParaRPr>
          </a:p>
        </p:txBody>
      </p:sp>
      <p:sp>
        <p:nvSpPr>
          <p:cNvPr id="65" name="Прямоугольник 55"/>
          <p:cNvSpPr>
            <a:spLocks noChangeArrowheads="1"/>
          </p:cNvSpPr>
          <p:nvPr/>
        </p:nvSpPr>
        <p:spPr bwMode="auto">
          <a:xfrm>
            <a:off x="514350" y="6227763"/>
            <a:ext cx="20558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900" b="1" dirty="0" smtClean="0">
                <a:solidFill>
                  <a:srgbClr val="0F4B00"/>
                </a:solidFill>
                <a:latin typeface="Arial" panose="020B0604020202020204" pitchFamily="34" charset="0"/>
              </a:rPr>
              <a:t>БІР МЕМЛЕКЕТТІК ҚЫЗМЕТ АЛУ ҮШІН БІРНЕШЕ МЕМЛЕКЕТТІК ОРГАНДАРҒА БАРУ</a:t>
            </a:r>
            <a:endParaRPr lang="ru-RU" altLang="en-US" sz="900" b="1" dirty="0">
              <a:solidFill>
                <a:srgbClr val="0F4B00"/>
              </a:solidFill>
              <a:latin typeface="Arial" panose="020B0604020202020204" pitchFamily="34" charset="0"/>
            </a:endParaRPr>
          </a:p>
        </p:txBody>
      </p:sp>
      <p:sp>
        <p:nvSpPr>
          <p:cNvPr id="66" name="Прямоугольник 64"/>
          <p:cNvSpPr>
            <a:spLocks noChangeArrowheads="1"/>
          </p:cNvSpPr>
          <p:nvPr/>
        </p:nvSpPr>
        <p:spPr bwMode="auto">
          <a:xfrm>
            <a:off x="5310188" y="5375275"/>
            <a:ext cx="200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k-KZ" altLang="ru-RU" sz="900" b="1" dirty="0" smtClean="0">
                <a:solidFill>
                  <a:srgbClr val="24B810"/>
                </a:solidFill>
                <a:latin typeface="Arial" panose="020B0604020202020204" pitchFamily="34" charset="0"/>
              </a:rPr>
              <a:t>ЭЛЕКТРОНДЫҚ ҚЫЗМЕТТЕРДІ ЭЦҚ-сыз АЛУ</a:t>
            </a:r>
            <a:endParaRPr lang="kk-KZ" altLang="ru-RU" sz="900" b="1" dirty="0">
              <a:solidFill>
                <a:srgbClr val="24B810"/>
              </a:solidFill>
              <a:latin typeface="Arial" panose="020B0604020202020204" pitchFamily="34" charset="0"/>
            </a:endParaRPr>
          </a:p>
        </p:txBody>
      </p:sp>
      <p:sp>
        <p:nvSpPr>
          <p:cNvPr id="67" name="Прямоугольник 67"/>
          <p:cNvSpPr>
            <a:spLocks noChangeArrowheads="1"/>
          </p:cNvSpPr>
          <p:nvPr/>
        </p:nvSpPr>
        <p:spPr bwMode="auto">
          <a:xfrm>
            <a:off x="7913688" y="5394325"/>
            <a:ext cx="2079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k-KZ" altLang="ru-RU" sz="900" b="1" dirty="0" smtClean="0">
                <a:solidFill>
                  <a:srgbClr val="24B810"/>
                </a:solidFill>
                <a:latin typeface="Arial" panose="020B0604020202020204" pitchFamily="34" charset="0"/>
              </a:rPr>
              <a:t>МЕМЛЕКЕТТІК ҚЫЗМЕТТЕРДІ БЕЛСЕНДІ КӨРСЕТУ</a:t>
            </a:r>
            <a:endParaRPr lang="kk-KZ" altLang="ru-RU" sz="900" b="1" dirty="0">
              <a:solidFill>
                <a:srgbClr val="24B810"/>
              </a:solidFill>
              <a:latin typeface="Arial" panose="020B0604020202020204" pitchFamily="34" charset="0"/>
            </a:endParaRPr>
          </a:p>
        </p:txBody>
      </p:sp>
      <p:sp>
        <p:nvSpPr>
          <p:cNvPr id="68" name="Прямоугольник 71"/>
          <p:cNvSpPr>
            <a:spLocks noChangeArrowheads="1"/>
          </p:cNvSpPr>
          <p:nvPr/>
        </p:nvSpPr>
        <p:spPr bwMode="auto">
          <a:xfrm>
            <a:off x="7913688" y="5842000"/>
            <a:ext cx="18780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k-KZ" altLang="ru-RU" sz="900" b="1" dirty="0" smtClean="0">
                <a:solidFill>
                  <a:srgbClr val="24B810"/>
                </a:solidFill>
                <a:latin typeface="Arial" panose="020B0604020202020204" pitchFamily="34" charset="0"/>
              </a:rPr>
              <a:t>ЭКСАУМАҚТЫЛЫҚҚА КӨШУ</a:t>
            </a:r>
            <a:endParaRPr lang="kk-KZ" altLang="ru-RU" sz="900" b="1" dirty="0">
              <a:solidFill>
                <a:srgbClr val="24B810"/>
              </a:solidFill>
              <a:latin typeface="Arial" panose="020B0604020202020204" pitchFamily="34" charset="0"/>
            </a:endParaRPr>
          </a:p>
        </p:txBody>
      </p:sp>
      <p:sp>
        <p:nvSpPr>
          <p:cNvPr id="69" name="Прямоугольник 86"/>
          <p:cNvSpPr>
            <a:spLocks noChangeArrowheads="1"/>
          </p:cNvSpPr>
          <p:nvPr/>
        </p:nvSpPr>
        <p:spPr bwMode="auto">
          <a:xfrm>
            <a:off x="5308600" y="5843588"/>
            <a:ext cx="20018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k-KZ" altLang="ru-RU" sz="900" b="1" dirty="0" smtClean="0">
                <a:solidFill>
                  <a:srgbClr val="24B810"/>
                </a:solidFill>
                <a:latin typeface="Arial" panose="020B0604020202020204" pitchFamily="34" charset="0"/>
              </a:rPr>
              <a:t>ҚЫЗМЕТТЕРДІ КОМПОЗИТТІ КӨРСЕТУ «БІР ӨТІНІШ» ҚАҒИДАТЫН ЕНГІЗУ</a:t>
            </a:r>
            <a:endParaRPr lang="ru-RU" altLang="ru-RU" sz="900" b="1" dirty="0">
              <a:solidFill>
                <a:srgbClr val="24B810"/>
              </a:solidFill>
              <a:latin typeface="Arial" panose="020B0604020202020204" pitchFamily="34" charset="0"/>
            </a:endParaRPr>
          </a:p>
        </p:txBody>
      </p:sp>
      <p:pic>
        <p:nvPicPr>
          <p:cNvPr id="70" name="Picture 3" descr="C:\Users\Admin\Pictures\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406775"/>
            <a:ext cx="8842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" descr="C:\Users\Admin\Pictures\kazakhstan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589088"/>
            <a:ext cx="2103438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Группа 1"/>
          <p:cNvGrpSpPr>
            <a:grpSpLocks/>
          </p:cNvGrpSpPr>
          <p:nvPr/>
        </p:nvGrpSpPr>
        <p:grpSpPr bwMode="auto">
          <a:xfrm>
            <a:off x="276225" y="1928813"/>
            <a:ext cx="4244975" cy="3319462"/>
            <a:chOff x="367389" y="1950283"/>
            <a:chExt cx="4244786" cy="3319932"/>
          </a:xfrm>
        </p:grpSpPr>
        <p:pic>
          <p:nvPicPr>
            <p:cNvPr id="73" name="Picture 6" descr="C:\Users\Admin\Pictures\павп 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389" y="2829256"/>
              <a:ext cx="3862420" cy="2344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8" descr="C:\Users\Admin\Pictures\177850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/>
            </a:blip>
            <a:srcRect/>
            <a:stretch>
              <a:fillRect/>
            </a:stretch>
          </p:blipFill>
          <p:spPr bwMode="auto">
            <a:xfrm>
              <a:off x="848434" y="1950283"/>
              <a:ext cx="998156" cy="1428111"/>
            </a:xfrm>
            <a:prstGeom prst="rect">
              <a:avLst/>
            </a:prstGeom>
            <a:noFill/>
            <a:effectLst/>
            <a:extLst/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19877" y="4188832"/>
              <a:ext cx="685747" cy="1081383"/>
            </a:xfrm>
            <a:prstGeom prst="rect">
              <a:avLst/>
            </a:prstGeom>
            <a:effectLst>
              <a:outerShdw dist="76200" dir="5400000" sx="99000" sy="99000" algn="ctr" rotWithShape="0">
                <a:srgbClr val="000000">
                  <a:alpha val="5000"/>
                </a:srgbClr>
              </a:outerShdw>
            </a:effectLst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83329" y="3772502"/>
              <a:ext cx="731224" cy="1081383"/>
            </a:xfrm>
            <a:prstGeom prst="rect">
              <a:avLst/>
            </a:prstGeom>
            <a:effectLst>
              <a:outerShdw dist="76200" dir="5400000" sx="99000" sy="99000" algn="ctr" rotWithShape="0">
                <a:srgbClr val="000000">
                  <a:alpha val="5000"/>
                </a:srgbClr>
              </a:outerShdw>
            </a:effectLst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846961" y="3180474"/>
              <a:ext cx="765214" cy="1091936"/>
            </a:xfrm>
            <a:prstGeom prst="rect">
              <a:avLst/>
            </a:prstGeom>
            <a:effectLst>
              <a:outerShdw dist="76200" dir="5400000" sx="99000" sy="99000" algn="ctr" rotWithShape="0">
                <a:srgbClr val="000000">
                  <a:alpha val="5000"/>
                </a:srgbClr>
              </a:outerShdw>
            </a:effectLst>
          </p:spPr>
        </p:pic>
      </p:grpSp>
      <p:pic>
        <p:nvPicPr>
          <p:cNvPr id="79" name="Picture 4" descr="Картинки по запросу sms 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7057843" y="4354081"/>
            <a:ext cx="580202" cy="535643"/>
          </a:xfrm>
          <a:prstGeom prst="rect">
            <a:avLst/>
          </a:prstGeom>
          <a:noFill/>
          <a:extLst/>
        </p:spPr>
      </p:pic>
      <p:pic>
        <p:nvPicPr>
          <p:cNvPr id="80" name="Рисунок 10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3805238"/>
            <a:ext cx="7556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Шеврон 80"/>
          <p:cNvSpPr/>
          <p:nvPr/>
        </p:nvSpPr>
        <p:spPr>
          <a:xfrm>
            <a:off x="4378325" y="1576388"/>
            <a:ext cx="641350" cy="5113337"/>
          </a:xfrm>
          <a:prstGeom prst="chevron">
            <a:avLst>
              <a:gd name="adj" fmla="val 62711"/>
            </a:avLst>
          </a:prstGeom>
          <a:solidFill>
            <a:srgbClr val="0F4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Умножение 81"/>
          <p:cNvSpPr/>
          <p:nvPr/>
        </p:nvSpPr>
        <p:spPr>
          <a:xfrm>
            <a:off x="250825" y="5399088"/>
            <a:ext cx="317500" cy="320675"/>
          </a:xfrm>
          <a:prstGeom prst="mathMultiply">
            <a:avLst>
              <a:gd name="adj1" fmla="val 16020"/>
            </a:avLst>
          </a:prstGeom>
          <a:solidFill>
            <a:srgbClr val="0F4B00"/>
          </a:solidFill>
          <a:ln>
            <a:solidFill>
              <a:srgbClr val="0F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F4B00"/>
              </a:solidFill>
            </a:endParaRPr>
          </a:p>
        </p:txBody>
      </p:sp>
      <p:sp>
        <p:nvSpPr>
          <p:cNvPr id="83" name="Умножение 82"/>
          <p:cNvSpPr/>
          <p:nvPr/>
        </p:nvSpPr>
        <p:spPr>
          <a:xfrm>
            <a:off x="250825" y="5832475"/>
            <a:ext cx="317500" cy="319088"/>
          </a:xfrm>
          <a:prstGeom prst="mathMultiply">
            <a:avLst>
              <a:gd name="adj1" fmla="val 16020"/>
            </a:avLst>
          </a:prstGeom>
          <a:solidFill>
            <a:srgbClr val="0F4B00"/>
          </a:solidFill>
          <a:ln>
            <a:solidFill>
              <a:srgbClr val="0F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F4B00"/>
              </a:solidFill>
            </a:endParaRPr>
          </a:p>
        </p:txBody>
      </p:sp>
      <p:sp>
        <p:nvSpPr>
          <p:cNvPr id="84" name="Умножение 83"/>
          <p:cNvSpPr/>
          <p:nvPr/>
        </p:nvSpPr>
        <p:spPr>
          <a:xfrm>
            <a:off x="250825" y="6311900"/>
            <a:ext cx="317500" cy="320675"/>
          </a:xfrm>
          <a:prstGeom prst="mathMultiply">
            <a:avLst>
              <a:gd name="adj1" fmla="val 16020"/>
            </a:avLst>
          </a:prstGeom>
          <a:solidFill>
            <a:srgbClr val="0F4B00"/>
          </a:solidFill>
          <a:ln>
            <a:solidFill>
              <a:srgbClr val="0F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F4B00"/>
              </a:solidFill>
            </a:endParaRPr>
          </a:p>
        </p:txBody>
      </p:sp>
      <p:sp>
        <p:nvSpPr>
          <p:cNvPr id="85" name="Умножение 84"/>
          <p:cNvSpPr/>
          <p:nvPr/>
        </p:nvSpPr>
        <p:spPr>
          <a:xfrm>
            <a:off x="2501900" y="5386388"/>
            <a:ext cx="317500" cy="320675"/>
          </a:xfrm>
          <a:prstGeom prst="mathMultiply">
            <a:avLst>
              <a:gd name="adj1" fmla="val 16020"/>
            </a:avLst>
          </a:prstGeom>
          <a:solidFill>
            <a:srgbClr val="0F4B00"/>
          </a:solidFill>
          <a:ln>
            <a:solidFill>
              <a:srgbClr val="0F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F4B00"/>
              </a:solidFill>
            </a:endParaRPr>
          </a:p>
        </p:txBody>
      </p:sp>
      <p:sp>
        <p:nvSpPr>
          <p:cNvPr id="86" name="Умножение 85"/>
          <p:cNvSpPr/>
          <p:nvPr/>
        </p:nvSpPr>
        <p:spPr>
          <a:xfrm>
            <a:off x="2506663" y="5832475"/>
            <a:ext cx="317500" cy="319088"/>
          </a:xfrm>
          <a:prstGeom prst="mathMultiply">
            <a:avLst>
              <a:gd name="adj1" fmla="val 16020"/>
            </a:avLst>
          </a:prstGeom>
          <a:solidFill>
            <a:srgbClr val="0F4B00"/>
          </a:solidFill>
          <a:ln>
            <a:solidFill>
              <a:srgbClr val="0F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F4B00"/>
              </a:solidFill>
            </a:endParaRPr>
          </a:p>
        </p:txBody>
      </p:sp>
      <p:sp>
        <p:nvSpPr>
          <p:cNvPr id="87" name="Половина рамки 86"/>
          <p:cNvSpPr/>
          <p:nvPr/>
        </p:nvSpPr>
        <p:spPr>
          <a:xfrm rot="12633197">
            <a:off x="5100638" y="5391150"/>
            <a:ext cx="127000" cy="261938"/>
          </a:xfrm>
          <a:prstGeom prst="halfFrame">
            <a:avLst>
              <a:gd name="adj1" fmla="val 23582"/>
              <a:gd name="adj2" fmla="val 24332"/>
            </a:avLst>
          </a:prstGeom>
          <a:solidFill>
            <a:srgbClr val="24B810"/>
          </a:solidFill>
          <a:ln w="31750">
            <a:solidFill>
              <a:srgbClr val="24B8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8" name="Половина рамки 87"/>
          <p:cNvSpPr/>
          <p:nvPr/>
        </p:nvSpPr>
        <p:spPr>
          <a:xfrm rot="12633197">
            <a:off x="5124450" y="5864225"/>
            <a:ext cx="127000" cy="263525"/>
          </a:xfrm>
          <a:prstGeom prst="halfFrame">
            <a:avLst>
              <a:gd name="adj1" fmla="val 23582"/>
              <a:gd name="adj2" fmla="val 24332"/>
            </a:avLst>
          </a:prstGeom>
          <a:solidFill>
            <a:srgbClr val="24B810"/>
          </a:solidFill>
          <a:ln w="31750">
            <a:solidFill>
              <a:srgbClr val="24B8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9" name="Половина рамки 88"/>
          <p:cNvSpPr/>
          <p:nvPr/>
        </p:nvSpPr>
        <p:spPr>
          <a:xfrm rot="12633197">
            <a:off x="7718425" y="5391150"/>
            <a:ext cx="127000" cy="263525"/>
          </a:xfrm>
          <a:prstGeom prst="halfFrame">
            <a:avLst>
              <a:gd name="adj1" fmla="val 23582"/>
              <a:gd name="adj2" fmla="val 24332"/>
            </a:avLst>
          </a:prstGeom>
          <a:solidFill>
            <a:srgbClr val="24B810"/>
          </a:solidFill>
          <a:ln w="31750">
            <a:solidFill>
              <a:srgbClr val="24B8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0" name="Половина рамки 89"/>
          <p:cNvSpPr/>
          <p:nvPr/>
        </p:nvSpPr>
        <p:spPr>
          <a:xfrm rot="12633197">
            <a:off x="7739063" y="5846763"/>
            <a:ext cx="127000" cy="261937"/>
          </a:xfrm>
          <a:prstGeom prst="halfFrame">
            <a:avLst>
              <a:gd name="adj1" fmla="val 23582"/>
              <a:gd name="adj2" fmla="val 24332"/>
            </a:avLst>
          </a:prstGeom>
          <a:solidFill>
            <a:srgbClr val="24B810"/>
          </a:solidFill>
          <a:ln w="31750">
            <a:solidFill>
              <a:srgbClr val="24B8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1640631" y="204788"/>
            <a:ext cx="6624738" cy="34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662" b="1" dirty="0" smtClean="0">
                <a:solidFill>
                  <a:schemeClr val="bg1"/>
                </a:solidFill>
              </a:rPr>
              <a:t>БЕЛСЕНДІ ҚАҒИДАТ</a:t>
            </a:r>
            <a:endParaRPr lang="ru-RU" sz="1662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 descr="Картинки по запросу man sitting on couch icon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3" name="Рисунок 1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023" y="2795921"/>
            <a:ext cx="823074" cy="93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Рисунок 1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990" y="2640013"/>
            <a:ext cx="682625" cy="1076325"/>
          </a:xfrm>
          <a:prstGeom prst="rect">
            <a:avLst/>
          </a:prstGeom>
          <a:noFill/>
          <a:ln>
            <a:noFill/>
          </a:ln>
          <a:effectLst>
            <a:outerShdw dist="76200" dir="5400000" sx="99001" sy="99001" algn="ctr" rotWithShape="0">
              <a:srgbClr val="000000">
                <a:alpha val="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Рисунок 1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40" y="3404954"/>
            <a:ext cx="795337" cy="858838"/>
          </a:xfrm>
          <a:prstGeom prst="rect">
            <a:avLst/>
          </a:prstGeom>
          <a:noFill/>
          <a:ln>
            <a:noFill/>
          </a:ln>
          <a:effectLst>
            <a:outerShdw dist="50800" dir="5400000" sx="99001" sy="99001" algn="ctr" rotWithShape="0">
              <a:srgbClr val="000000">
                <a:alpha val="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" name="Прямая со стрелкой 67"/>
          <p:cNvCxnSpPr/>
          <p:nvPr/>
        </p:nvCxnSpPr>
        <p:spPr bwMode="auto">
          <a:xfrm>
            <a:off x="1143129" y="3429000"/>
            <a:ext cx="1688523" cy="7938"/>
          </a:xfrm>
          <a:prstGeom prst="straightConnector1">
            <a:avLst/>
          </a:prstGeom>
          <a:ln w="25400">
            <a:solidFill>
              <a:srgbClr val="68D0F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Группа 155"/>
          <p:cNvGrpSpPr>
            <a:grpSpLocks/>
          </p:cNvGrpSpPr>
          <p:nvPr/>
        </p:nvGrpSpPr>
        <p:grpSpPr bwMode="auto">
          <a:xfrm>
            <a:off x="1249046" y="2551321"/>
            <a:ext cx="1321535" cy="803470"/>
            <a:chOff x="1968388" y="1708317"/>
            <a:chExt cx="1292717" cy="837352"/>
          </a:xfrm>
        </p:grpSpPr>
        <p:pic>
          <p:nvPicPr>
            <p:cNvPr id="71" name="Рисунок 1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1996" y="1708462"/>
              <a:ext cx="439465" cy="531077"/>
            </a:xfrm>
            <a:prstGeom prst="rect">
              <a:avLst/>
            </a:prstGeom>
            <a:noFill/>
            <a:ln>
              <a:noFill/>
            </a:ln>
            <a:effectLst>
              <a:outerShdw dist="50800" dir="5400000" sx="99001" sy="99001" algn="ctr" rotWithShape="0">
                <a:srgbClr val="000000">
                  <a:alpha val="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Рисунок 16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8501" y="1787875"/>
              <a:ext cx="439466" cy="529422"/>
            </a:xfrm>
            <a:prstGeom prst="rect">
              <a:avLst/>
            </a:prstGeom>
            <a:noFill/>
            <a:ln>
              <a:noFill/>
            </a:ln>
            <a:effectLst>
              <a:outerShdw dist="50800" dir="5400000" sx="99001" sy="99001" algn="ctr" rotWithShape="0">
                <a:srgbClr val="000000">
                  <a:alpha val="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Рисунок 1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901" y="1897069"/>
              <a:ext cx="439465" cy="531077"/>
            </a:xfrm>
            <a:prstGeom prst="rect">
              <a:avLst/>
            </a:prstGeom>
            <a:noFill/>
            <a:ln>
              <a:noFill/>
            </a:ln>
            <a:effectLst>
              <a:outerShdw dist="50800" dir="5400000" sx="99001" sy="99001" algn="ctr" rotWithShape="0">
                <a:srgbClr val="000000">
                  <a:alpha val="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Рисунок 1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7911" y="2014535"/>
              <a:ext cx="439465" cy="531076"/>
            </a:xfrm>
            <a:prstGeom prst="rect">
              <a:avLst/>
            </a:prstGeom>
            <a:noFill/>
            <a:ln>
              <a:noFill/>
            </a:ln>
            <a:effectLst>
              <a:outerShdw dist="50800" dir="5400000" sx="99001" sy="99001" algn="ctr" rotWithShape="0">
                <a:srgbClr val="000000">
                  <a:alpha val="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7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0590" y="4445002"/>
            <a:ext cx="641350" cy="263525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8" name="Прямоугольник 157"/>
          <p:cNvSpPr>
            <a:spLocks noChangeArrowheads="1"/>
          </p:cNvSpPr>
          <p:nvPr/>
        </p:nvSpPr>
        <p:spPr bwMode="auto">
          <a:xfrm>
            <a:off x="1139898" y="3587494"/>
            <a:ext cx="17663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x-none" altLang="en-US" sz="800" b="1" dirty="0" smtClean="0">
                <a:cs typeface="Calibri" panose="020F0502020204030204" pitchFamily="34" charset="0"/>
              </a:rPr>
              <a:t>- </a:t>
            </a:r>
            <a:r>
              <a:rPr lang="ru-RU" altLang="en-US" sz="800" b="1" dirty="0" smtClean="0">
                <a:cs typeface="Calibri" panose="020F0502020204030204" pitchFamily="34" charset="0"/>
              </a:rPr>
              <a:t>БАЛА ТУУДЫ ТІРКЕУ;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x-none" altLang="en-US" sz="800" b="1" dirty="0" smtClean="0">
                <a:cs typeface="Calibri" panose="020F0502020204030204" pitchFamily="34" charset="0"/>
              </a:rPr>
              <a:t>- </a:t>
            </a:r>
            <a:r>
              <a:rPr lang="kk-KZ" altLang="en-US" sz="800" b="1" dirty="0" smtClean="0">
                <a:cs typeface="Calibri" panose="020F0502020204030204" pitchFamily="34" charset="0"/>
              </a:rPr>
              <a:t>БАЛА ТУҒАНДА ЖӘНЕ ОНЫҢ КҮТІМІ БОЙЫНША БЕРІЛЕТІН ЖӘРДЕМАҚЫНЫ/ТӨЛЕМДІ  ТАҒАЙЫНДАУ;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x-none" altLang="en-US" sz="800" b="1" dirty="0" smtClean="0">
                <a:cs typeface="Calibri" panose="020F0502020204030204" pitchFamily="34" charset="0"/>
              </a:rPr>
              <a:t>- </a:t>
            </a:r>
            <a:r>
              <a:rPr lang="kk-KZ" altLang="en-US" sz="800" b="1" dirty="0" smtClean="0">
                <a:cs typeface="Calibri" panose="020F0502020204030204" pitchFamily="34" charset="0"/>
              </a:rPr>
              <a:t>БАЛАБАҚША КЕЗЕГІНЕ ТІРКЕУ</a:t>
            </a:r>
            <a:endParaRPr lang="ru-RU" altLang="en-US" sz="800" b="1" dirty="0">
              <a:cs typeface="Calibri" panose="020F0502020204030204" pitchFamily="34" charset="0"/>
            </a:endParaRPr>
          </a:p>
        </p:txBody>
      </p:sp>
      <p:grpSp>
        <p:nvGrpSpPr>
          <p:cNvPr id="109" name="Группа 158"/>
          <p:cNvGrpSpPr>
            <a:grpSpLocks/>
          </p:cNvGrpSpPr>
          <p:nvPr/>
        </p:nvGrpSpPr>
        <p:grpSpPr bwMode="auto">
          <a:xfrm>
            <a:off x="-538531" y="2428739"/>
            <a:ext cx="2506225" cy="2148026"/>
            <a:chOff x="-449008" y="1768304"/>
            <a:chExt cx="2385004" cy="2175295"/>
          </a:xfrm>
        </p:grpSpPr>
        <p:grpSp>
          <p:nvGrpSpPr>
            <p:cNvPr id="110" name="Группа 164"/>
            <p:cNvGrpSpPr>
              <a:grpSpLocks/>
            </p:cNvGrpSpPr>
            <p:nvPr/>
          </p:nvGrpSpPr>
          <p:grpSpPr bwMode="auto">
            <a:xfrm>
              <a:off x="-449008" y="1768304"/>
              <a:ext cx="2385004" cy="2175295"/>
              <a:chOff x="-487835" y="585173"/>
              <a:chExt cx="2385004" cy="2175295"/>
            </a:xfrm>
          </p:grpSpPr>
          <p:pic>
            <p:nvPicPr>
              <p:cNvPr id="112" name="Рисунок 16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87835" y="585173"/>
                <a:ext cx="2385004" cy="2175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" name="Рисунок 16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32" t="33714" r="43936" b="64439"/>
              <a:stretch>
                <a:fillRect/>
              </a:stretch>
            </p:blipFill>
            <p:spPr bwMode="auto">
              <a:xfrm rot="665249">
                <a:off x="563443" y="1360615"/>
                <a:ext cx="217037" cy="90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1" name="Picture 2" descr="Картинки по запросу lips icon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1" t="68623" r="66148" b="18336"/>
            <a:stretch>
              <a:fillRect/>
            </a:stretch>
          </p:blipFill>
          <p:spPr bwMode="auto">
            <a:xfrm rot="586165">
              <a:off x="626057" y="2567478"/>
              <a:ext cx="169464" cy="7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4" name="TextBox 159"/>
          <p:cNvSpPr txBox="1">
            <a:spLocks noChangeArrowheads="1"/>
          </p:cNvSpPr>
          <p:nvPr/>
        </p:nvSpPr>
        <p:spPr bwMode="auto">
          <a:xfrm>
            <a:off x="82210" y="4247274"/>
            <a:ext cx="12601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800" b="1" dirty="0" smtClean="0">
                <a:cs typeface="Calibri" panose="020F0502020204030204" pitchFamily="34" charset="0"/>
              </a:rPr>
              <a:t>ҚЫЗМЕТ АЛУШЫ</a:t>
            </a:r>
            <a:endParaRPr lang="ru-RU" altLang="en-US" sz="800" b="1" dirty="0">
              <a:cs typeface="Calibri" panose="020F0502020204030204" pitchFamily="34" charset="0"/>
            </a:endParaRPr>
          </a:p>
        </p:txBody>
      </p:sp>
      <p:cxnSp>
        <p:nvCxnSpPr>
          <p:cNvPr id="115" name="Прямая со стрелкой 114"/>
          <p:cNvCxnSpPr/>
          <p:nvPr/>
        </p:nvCxnSpPr>
        <p:spPr bwMode="auto">
          <a:xfrm flipH="1">
            <a:off x="1136576" y="3557588"/>
            <a:ext cx="1671467" cy="0"/>
          </a:xfrm>
          <a:prstGeom prst="straightConnector1">
            <a:avLst/>
          </a:prstGeom>
          <a:ln w="25400">
            <a:solidFill>
              <a:srgbClr val="2F559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Прямоугольник 163"/>
          <p:cNvSpPr>
            <a:spLocks noChangeArrowheads="1"/>
          </p:cNvSpPr>
          <p:nvPr/>
        </p:nvSpPr>
        <p:spPr bwMode="auto">
          <a:xfrm>
            <a:off x="90785" y="5672325"/>
            <a:ext cx="3472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200" b="1" dirty="0" err="1" smtClean="0">
                <a:cs typeface="Calibri" panose="020F0502020204030204" pitchFamily="34" charset="0"/>
              </a:rPr>
              <a:t>Пилоттық</a:t>
            </a:r>
            <a:r>
              <a:rPr lang="ru-RU" altLang="en-US" sz="1200" b="1" dirty="0" smtClean="0">
                <a:cs typeface="Calibri" panose="020F0502020204030204" pitchFamily="34" charset="0"/>
              </a:rPr>
              <a:t> </a:t>
            </a:r>
            <a:r>
              <a:rPr lang="ru-RU" altLang="en-US" sz="1200" b="1" dirty="0" err="1" smtClean="0">
                <a:cs typeface="Calibri" panose="020F0502020204030204" pitchFamily="34" charset="0"/>
              </a:rPr>
              <a:t>жоба</a:t>
            </a:r>
            <a:r>
              <a:rPr lang="ru-RU" altLang="en-US" sz="1200" b="1" dirty="0" smtClean="0">
                <a:cs typeface="Calibri" panose="020F0502020204030204" pitchFamily="34" charset="0"/>
              </a:rPr>
              <a:t> </a:t>
            </a:r>
            <a:r>
              <a:rPr lang="ru-RU" altLang="en-US" sz="1200" b="1" dirty="0" err="1" smtClean="0">
                <a:cs typeface="Calibri" panose="020F0502020204030204" pitchFamily="34" charset="0"/>
              </a:rPr>
              <a:t>кезіңде</a:t>
            </a:r>
            <a:r>
              <a:rPr lang="ru-RU" altLang="en-US" sz="1200" b="1" dirty="0" smtClean="0">
                <a:cs typeface="Calibri" panose="020F0502020204030204" pitchFamily="34" charset="0"/>
              </a:rPr>
              <a:t> бала </a:t>
            </a:r>
            <a:r>
              <a:rPr lang="ru-RU" altLang="en-US" sz="1200" b="1" dirty="0" err="1" smtClean="0">
                <a:cs typeface="Calibri" panose="020F0502020204030204" pitchFamily="34" charset="0"/>
              </a:rPr>
              <a:t>туу</a:t>
            </a:r>
            <a:r>
              <a:rPr lang="ru-RU" altLang="en-US" sz="1200" b="1" dirty="0" smtClean="0">
                <a:cs typeface="Calibri" panose="020F0502020204030204" pitchFamily="34" charset="0"/>
              </a:rPr>
              <a:t> </a:t>
            </a:r>
            <a:r>
              <a:rPr lang="ru-RU" altLang="en-US" sz="1200" b="1" dirty="0" err="1" smtClean="0">
                <a:cs typeface="Calibri" panose="020F0502020204030204" pitchFamily="34" charset="0"/>
              </a:rPr>
              <a:t>мекемелерінде</a:t>
            </a:r>
            <a:r>
              <a:rPr lang="ru-RU" altLang="en-US" sz="1200" b="1" dirty="0" smtClean="0">
                <a:cs typeface="Calibri" panose="020F0502020204030204" pitchFamily="34" charset="0"/>
              </a:rPr>
              <a:t> </a:t>
            </a:r>
            <a:endParaRPr lang="x-none" altLang="en-US" sz="1200" b="1" dirty="0" smtClean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6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295 </a:t>
            </a:r>
            <a:r>
              <a:rPr lang="ru-RU" altLang="en-US" sz="1600" b="1" dirty="0">
                <a:solidFill>
                  <a:srgbClr val="0070C0"/>
                </a:solidFill>
                <a:cs typeface="Calibri" panose="020F0502020204030204" pitchFamily="34" charset="0"/>
              </a:rPr>
              <a:t>791 </a:t>
            </a:r>
            <a:r>
              <a:rPr lang="ru-RU" altLang="en-US" sz="1200" b="1" dirty="0" err="1" smtClean="0">
                <a:solidFill>
                  <a:srgbClr val="0070C0"/>
                </a:solidFill>
                <a:cs typeface="Calibri" panose="020F0502020204030204" pitchFamily="34" charset="0"/>
              </a:rPr>
              <a:t>өтініштер</a:t>
            </a:r>
            <a:r>
              <a:rPr lang="ru-RU" altLang="en-US" sz="12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ru-RU" altLang="en-US" sz="1200" b="1" dirty="0" err="1" smtClean="0">
                <a:solidFill>
                  <a:srgbClr val="0070C0"/>
                </a:solidFill>
                <a:cs typeface="Calibri" panose="020F0502020204030204" pitchFamily="34" charset="0"/>
              </a:rPr>
              <a:t>қабылданды</a:t>
            </a:r>
            <a:r>
              <a:rPr lang="ru-RU" altLang="en-US" sz="12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endParaRPr lang="ru-RU" altLang="en-US" sz="1200" b="1" dirty="0">
              <a:solidFill>
                <a:srgbClr val="0070C0"/>
              </a:solidFill>
            </a:endParaRPr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>
            <a:off x="4477453" y="1257500"/>
            <a:ext cx="0" cy="5580259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Рисунок 1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 b="89057"/>
          <a:stretch/>
        </p:blipFill>
        <p:spPr>
          <a:xfrm>
            <a:off x="0" y="3795"/>
            <a:ext cx="9906000" cy="760909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91119"/>
            <a:ext cx="570458" cy="5877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120" name="AutoShape 2" descr="Картинки по запросу man sitting on couch icon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1" name="Прямоугольник 120"/>
          <p:cNvSpPr/>
          <p:nvPr/>
        </p:nvSpPr>
        <p:spPr>
          <a:xfrm>
            <a:off x="1990853" y="67482"/>
            <a:ext cx="5914476" cy="598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САНДЫҚ ФОРМАТТА ҚЫЗМЕТ КӨРСЕТУГЕ КӨШУ</a:t>
            </a:r>
            <a:endParaRPr lang="ru-RU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1658251" y="775910"/>
            <a:ext cx="6589498" cy="347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kk-KZ" sz="1600" b="1" dirty="0" smtClean="0">
                <a:solidFill>
                  <a:schemeClr val="tx2"/>
                </a:solidFill>
                <a:cs typeface="Calibri" pitchFamily="34" charset="0"/>
              </a:rPr>
              <a:t>БАЛА ТУУЫ – БЕЛСЕНДІ ҚЫЗМЕТТЕРГЕ КӨШУ</a:t>
            </a:r>
            <a:endParaRPr lang="ru-RU" sz="1600" b="1" dirty="0">
              <a:solidFill>
                <a:schemeClr val="tx2"/>
              </a:solidFill>
              <a:cs typeface="Calibri" pitchFamily="34" charset="0"/>
            </a:endParaRPr>
          </a:p>
        </p:txBody>
      </p:sp>
      <p:grpSp>
        <p:nvGrpSpPr>
          <p:cNvPr id="123" name="Группа 58"/>
          <p:cNvGrpSpPr>
            <a:grpSpLocks/>
          </p:cNvGrpSpPr>
          <p:nvPr/>
        </p:nvGrpSpPr>
        <p:grpSpPr bwMode="auto">
          <a:xfrm>
            <a:off x="3001061" y="1443521"/>
            <a:ext cx="5246688" cy="5507038"/>
            <a:chOff x="4639276" y="1459612"/>
            <a:chExt cx="4511298" cy="4271344"/>
          </a:xfrm>
        </p:grpSpPr>
        <p:grpSp>
          <p:nvGrpSpPr>
            <p:cNvPr id="124" name="Группа 59"/>
            <p:cNvGrpSpPr>
              <a:grpSpLocks/>
            </p:cNvGrpSpPr>
            <p:nvPr/>
          </p:nvGrpSpPr>
          <p:grpSpPr bwMode="auto">
            <a:xfrm>
              <a:off x="4639276" y="1459612"/>
              <a:ext cx="4511298" cy="4271344"/>
              <a:chOff x="5896684" y="2061482"/>
              <a:chExt cx="4299789" cy="3984284"/>
            </a:xfrm>
          </p:grpSpPr>
          <p:pic>
            <p:nvPicPr>
              <p:cNvPr id="127" name="Picture 16" descr="Картинки по запросу smartphone 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896684" y="2061482"/>
                <a:ext cx="4299789" cy="3984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" name="Скругленная прямоугольная выноска 127"/>
              <p:cNvSpPr/>
              <p:nvPr/>
            </p:nvSpPr>
            <p:spPr>
              <a:xfrm>
                <a:off x="7274438" y="2571434"/>
                <a:ext cx="1692594" cy="303214"/>
              </a:xfrm>
              <a:prstGeom prst="wedgeRoundRectCallout">
                <a:avLst>
                  <a:gd name="adj1" fmla="val -38080"/>
                  <a:gd name="adj2" fmla="val 65626"/>
                  <a:gd name="adj3" fmla="val 16667"/>
                </a:avLst>
              </a:prstGeom>
              <a:solidFill>
                <a:srgbClr val="0D97FF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Әсел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сәлеметсізбе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!</a:t>
                </a:r>
                <a:endParaRPr lang="ru-RU" sz="800" dirty="0">
                  <a:solidFill>
                    <a:schemeClr val="tx1"/>
                  </a:solidFill>
                  <a:cs typeface="Arial" pitchFamily="34" charset="0"/>
                </a:endParaRPr>
              </a:p>
              <a:p>
                <a:pPr algn="ctr" eaLnBrk="1" hangingPunct="1"/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Сіздің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бала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тууыңызбен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құттықтаймыз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!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Баланың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Т.А.Ә.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айтыңызшы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.</a:t>
                </a:r>
                <a:endParaRPr lang="ru-RU" sz="8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129" name="Скругленная прямоугольная выноска 128"/>
              <p:cNvSpPr/>
              <p:nvPr/>
            </p:nvSpPr>
            <p:spPr>
              <a:xfrm flipH="1">
                <a:off x="7949654" y="2938966"/>
                <a:ext cx="1022582" cy="91883"/>
              </a:xfrm>
              <a:prstGeom prst="wedgeRoundRectCallout">
                <a:avLst>
                  <a:gd name="adj1" fmla="val -38771"/>
                  <a:gd name="adj2" fmla="val 76785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r>
                  <a:rPr lang="ru-RU" sz="900">
                    <a:solidFill>
                      <a:schemeClr val="tx1"/>
                    </a:solidFill>
                    <a:cs typeface="Arial" pitchFamily="34" charset="0"/>
                  </a:rPr>
                  <a:t>Сер</a:t>
                </a:r>
                <a:r>
                  <a:rPr lang="kk-KZ" sz="900">
                    <a:solidFill>
                      <a:schemeClr val="tx1"/>
                    </a:solidFill>
                    <a:cs typeface="Arial" pitchFamily="34" charset="0"/>
                  </a:rPr>
                  <a:t>ікұлы Сәкен</a:t>
                </a:r>
                <a:endParaRPr lang="ru-RU" sz="90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131" name="Скругленная прямоугольная выноска 130"/>
              <p:cNvSpPr/>
              <p:nvPr/>
            </p:nvSpPr>
            <p:spPr>
              <a:xfrm>
                <a:off x="7283545" y="3094019"/>
                <a:ext cx="1695197" cy="652370"/>
              </a:xfrm>
              <a:prstGeom prst="wedgeRoundRectCallout">
                <a:avLst>
                  <a:gd name="adj1" fmla="val -41406"/>
                  <a:gd name="adj2" fmla="val 61213"/>
                  <a:gd name="adj3" fmla="val 16667"/>
                </a:avLst>
              </a:prstGeom>
              <a:solidFill>
                <a:srgbClr val="0D97FF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Рахмет,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сіздің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>
                    <a:solidFill>
                      <a:schemeClr val="tx1"/>
                    </a:solidFill>
                    <a:cs typeface="Arial" pitchFamily="34" charset="0"/>
                  </a:rPr>
                  <a:t>01050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өтініміңіз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қабылданды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! </a:t>
                </a:r>
                <a:endParaRPr lang="ru-RU" sz="800" dirty="0">
                  <a:solidFill>
                    <a:schemeClr val="tx1"/>
                  </a:solidFill>
                  <a:cs typeface="Arial" pitchFamily="34" charset="0"/>
                </a:endParaRPr>
              </a:p>
              <a:p>
                <a:pPr algn="ctr" eaLnBrk="1" hangingPunct="1"/>
                <a:r>
                  <a:rPr lang="kk-KZ" sz="800" dirty="0" smtClean="0">
                    <a:solidFill>
                      <a:schemeClr val="tx1"/>
                    </a:solidFill>
                    <a:cs typeface="Arial" pitchFamily="34" charset="0"/>
                  </a:rPr>
                  <a:t>Дайын куәлік Сіздің мекенжайыңызға жеткізіледі.</a:t>
                </a:r>
                <a:endParaRPr lang="kk-KZ" sz="800" dirty="0">
                  <a:solidFill>
                    <a:schemeClr val="tx1"/>
                  </a:solidFill>
                  <a:cs typeface="Arial" pitchFamily="34" charset="0"/>
                </a:endParaRPr>
              </a:p>
              <a:p>
                <a:pPr algn="ctr" eaLnBrk="1" hangingPunct="1"/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Сіздің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банктік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шотыңыздың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нөмірін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көрсетіңізші</a:t>
                </a:r>
                <a:endParaRPr lang="ru-RU" sz="8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132" name="Скругленная прямоугольная выноска 131"/>
              <p:cNvSpPr/>
              <p:nvPr/>
            </p:nvSpPr>
            <p:spPr>
              <a:xfrm flipH="1">
                <a:off x="7947052" y="3811856"/>
                <a:ext cx="1023884" cy="128636"/>
              </a:xfrm>
              <a:prstGeom prst="wedgeRoundRectCallout">
                <a:avLst>
                  <a:gd name="adj1" fmla="val -40327"/>
                  <a:gd name="adj2" fmla="val 86887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KZ0123456789</a:t>
                </a:r>
                <a:endParaRPr lang="ru-RU" sz="900" dirty="0">
                  <a:solidFill>
                    <a:schemeClr val="tx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33" name="Скругленная прямоугольная выноска 132"/>
              <p:cNvSpPr/>
              <p:nvPr/>
            </p:nvSpPr>
            <p:spPr>
              <a:xfrm>
                <a:off x="7283545" y="4017445"/>
                <a:ext cx="1695197" cy="410028"/>
              </a:xfrm>
              <a:prstGeom prst="wedgeRoundRectCallout">
                <a:avLst>
                  <a:gd name="adj1" fmla="val -40839"/>
                  <a:gd name="adj2" fmla="val 63148"/>
                  <a:gd name="adj3" fmla="val 16667"/>
                </a:avLst>
              </a:prstGeom>
              <a:solidFill>
                <a:srgbClr val="0D97FF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r>
                  <a:rPr lang="kk-KZ" sz="800" dirty="0" smtClean="0">
                    <a:solidFill>
                      <a:schemeClr val="tx1"/>
                    </a:solidFill>
                    <a:cs typeface="Arial" pitchFamily="34" charset="0"/>
                  </a:rPr>
                  <a:t>Сізге  </a:t>
                </a:r>
                <a:r>
                  <a:rPr lang="kk-KZ" sz="800" dirty="0">
                    <a:solidFill>
                      <a:schemeClr val="tx1"/>
                    </a:solidFill>
                    <a:cs typeface="Arial" pitchFamily="34" charset="0"/>
                  </a:rPr>
                  <a:t>71 000 тг </a:t>
                </a:r>
                <a:r>
                  <a:rPr lang="kk-KZ" sz="800" dirty="0" smtClean="0">
                    <a:solidFill>
                      <a:schemeClr val="tx1"/>
                    </a:solidFill>
                    <a:cs typeface="Arial" pitchFamily="34" charset="0"/>
                  </a:rPr>
                  <a:t>біржолғы төлем тағайындалады және айсайын 65 </a:t>
                </a:r>
                <a:r>
                  <a:rPr lang="kk-KZ" sz="800" dirty="0">
                    <a:solidFill>
                      <a:schemeClr val="tx1"/>
                    </a:solidFill>
                    <a:cs typeface="Arial" pitchFamily="34" charset="0"/>
                  </a:rPr>
                  <a:t>000 тг </a:t>
                </a:r>
                <a:r>
                  <a:rPr lang="en-US" sz="800" dirty="0" smtClean="0">
                    <a:solidFill>
                      <a:schemeClr val="tx1"/>
                    </a:solidFill>
                    <a:cs typeface="Arial" pitchFamily="34" charset="0"/>
                  </a:rPr>
                  <a:t>KZ0123456789</a:t>
                </a:r>
                <a:r>
                  <a:rPr lang="kk-KZ" sz="800" dirty="0" smtClean="0">
                    <a:solidFill>
                      <a:schemeClr val="tx1"/>
                    </a:solidFill>
                    <a:cs typeface="Arial" pitchFamily="34" charset="0"/>
                  </a:rPr>
                  <a:t> шотыңызға түседі.</a:t>
                </a:r>
                <a:endParaRPr lang="kk-KZ" sz="800" dirty="0">
                  <a:solidFill>
                    <a:schemeClr val="tx1"/>
                  </a:solidFill>
                  <a:cs typeface="Arial" pitchFamily="34" charset="0"/>
                </a:endParaRPr>
              </a:p>
              <a:p>
                <a:pPr algn="ctr" eaLnBrk="1" hangingPunct="1"/>
                <a:r>
                  <a:rPr lang="kk-KZ" sz="800" dirty="0" smtClean="0">
                    <a:solidFill>
                      <a:schemeClr val="tx1"/>
                    </a:solidFill>
                    <a:cs typeface="Arial" pitchFamily="34" charset="0"/>
                  </a:rPr>
                  <a:t>Сіз келісесізбе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?</a:t>
                </a:r>
                <a:endParaRPr lang="ru-RU" sz="8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134" name="Скругленная прямоугольная выноска 133"/>
              <p:cNvSpPr/>
              <p:nvPr/>
            </p:nvSpPr>
            <p:spPr>
              <a:xfrm flipH="1">
                <a:off x="7954858" y="4507871"/>
                <a:ext cx="1010874" cy="114854"/>
              </a:xfrm>
              <a:prstGeom prst="wedgeRoundRectCallout">
                <a:avLst>
                  <a:gd name="adj1" fmla="val -38771"/>
                  <a:gd name="adj2" fmla="val 76785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r>
                  <a:rPr lang="ru-RU" sz="900" dirty="0" smtClean="0">
                    <a:solidFill>
                      <a:schemeClr val="tx1"/>
                    </a:solidFill>
                    <a:cs typeface="Arial" pitchFamily="34" charset="0"/>
                  </a:rPr>
                  <a:t>Ия</a:t>
                </a:r>
                <a:endParaRPr lang="ru-RU" sz="9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135" name="Скругленная прямоугольная выноска 134"/>
              <p:cNvSpPr/>
              <p:nvPr/>
            </p:nvSpPr>
            <p:spPr>
              <a:xfrm>
                <a:off x="7274438" y="4696232"/>
                <a:ext cx="1691294" cy="424960"/>
              </a:xfrm>
              <a:prstGeom prst="wedgeRoundRectCallout">
                <a:avLst>
                  <a:gd name="adj1" fmla="val -40839"/>
                  <a:gd name="adj2" fmla="val 63148"/>
                  <a:gd name="adj3" fmla="val 16667"/>
                </a:avLst>
              </a:prstGeom>
              <a:solidFill>
                <a:srgbClr val="0D97FF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Рахмет,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сіздің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01066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өтініміңіз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қабылданды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!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Жәрдемақы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тағайындау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факті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бойынша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қосымша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хабарлама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ru-RU" sz="800" dirty="0" err="1" smtClean="0">
                    <a:solidFill>
                      <a:schemeClr val="tx1"/>
                    </a:solidFill>
                    <a:cs typeface="Arial" pitchFamily="34" charset="0"/>
                  </a:rPr>
                  <a:t>жіберіледі</a:t>
                </a:r>
                <a:r>
                  <a:rPr lang="ru-RU" sz="800" dirty="0" smtClean="0">
                    <a:solidFill>
                      <a:schemeClr val="tx1"/>
                    </a:solidFill>
                    <a:cs typeface="Arial" pitchFamily="34" charset="0"/>
                  </a:rPr>
                  <a:t>!</a:t>
                </a:r>
                <a:endParaRPr lang="ru-RU" sz="8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25" name="Скругленная прямоугольная выноска 124"/>
            <p:cNvSpPr/>
            <p:nvPr/>
          </p:nvSpPr>
          <p:spPr>
            <a:xfrm>
              <a:off x="6097087" y="4834577"/>
              <a:ext cx="1769029" cy="290584"/>
            </a:xfrm>
            <a:prstGeom prst="wedgeRoundRectCallout">
              <a:avLst>
                <a:gd name="adj1" fmla="val -40839"/>
                <a:gd name="adj2" fmla="val 63148"/>
                <a:gd name="adj3" fmla="val 16667"/>
              </a:avLst>
            </a:prstGeom>
            <a:solidFill>
              <a:srgbClr val="0D97FF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r>
                <a:rPr lang="ru-RU" sz="800" dirty="0" err="1" smtClean="0">
                  <a:solidFill>
                    <a:schemeClr val="tx1"/>
                  </a:solidFill>
                  <a:cs typeface="Arial" pitchFamily="34" charset="0"/>
                </a:rPr>
                <a:t>Сіздің</a:t>
              </a:r>
              <a:r>
                <a:rPr lang="ru-RU" sz="800" dirty="0" smtClean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ru-RU" sz="800" dirty="0" err="1" smtClean="0">
                  <a:solidFill>
                    <a:schemeClr val="tx1"/>
                  </a:solidFill>
                  <a:cs typeface="Arial" pitchFamily="34" charset="0"/>
                </a:rPr>
                <a:t>балаңыздың</a:t>
              </a:r>
              <a:r>
                <a:rPr lang="ru-RU" sz="800" dirty="0" smtClean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ru-RU" sz="800" dirty="0" err="1" smtClean="0">
                  <a:solidFill>
                    <a:schemeClr val="tx1"/>
                  </a:solidFill>
                  <a:cs typeface="Arial" pitchFamily="34" charset="0"/>
                </a:rPr>
                <a:t>балабақша</a:t>
              </a:r>
              <a:r>
                <a:rPr lang="ru-RU" sz="800" dirty="0" smtClean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ru-RU" sz="800" dirty="0" err="1" smtClean="0">
                  <a:solidFill>
                    <a:schemeClr val="tx1"/>
                  </a:solidFill>
                  <a:cs typeface="Arial" pitchFamily="34" charset="0"/>
                </a:rPr>
                <a:t>кезегіне</a:t>
              </a:r>
              <a:r>
                <a:rPr lang="ru-RU" sz="800" dirty="0" smtClean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800" dirty="0" err="1" smtClean="0">
                  <a:solidFill>
                    <a:schemeClr val="tx1"/>
                  </a:solidFill>
                  <a:cs typeface="Arial" pitchFamily="34" charset="0"/>
                </a:rPr>
                <a:t>тіркелген</a:t>
              </a:r>
              <a:r>
                <a:rPr lang="ru-RU" sz="800" dirty="0" smtClean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ru-RU" sz="800" dirty="0" err="1" smtClean="0">
                  <a:solidFill>
                    <a:schemeClr val="tx1"/>
                  </a:solidFill>
                  <a:cs typeface="Arial" pitchFamily="34" charset="0"/>
                </a:rPr>
                <a:t>нөмірі</a:t>
              </a:r>
              <a:r>
                <a:rPr lang="ru-RU" sz="800" dirty="0" smtClean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800" dirty="0">
                  <a:solidFill>
                    <a:schemeClr val="tx1"/>
                  </a:solidFill>
                  <a:cs typeface="Arial" pitchFamily="34" charset="0"/>
                </a:rPr>
                <a:t>№345</a:t>
              </a:r>
            </a:p>
          </p:txBody>
        </p:sp>
      </p:grpSp>
      <p:sp>
        <p:nvSpPr>
          <p:cNvPr id="136" name="Прямоугольник 135"/>
          <p:cNvSpPr/>
          <p:nvPr/>
        </p:nvSpPr>
        <p:spPr>
          <a:xfrm>
            <a:off x="7041233" y="5591406"/>
            <a:ext cx="265184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105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Нәтижесі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:</a:t>
            </a:r>
            <a:endParaRPr lang="ru-RU" sz="105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buFontTx/>
              <a:buChar char="-"/>
            </a:pP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мемлекеттік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қызметтерді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алуға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өзінің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келуін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азайту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;</a:t>
            </a:r>
            <a:endParaRPr lang="ru-RU" sz="1050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buFontTx/>
              <a:buChar char="-"/>
            </a:pP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Қызмет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алушылардың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нақты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қажеттілігін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ескере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отырып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мемқызметтерді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көрсетудің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предиктивті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05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әдісі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. </a:t>
            </a:r>
            <a:endParaRPr lang="ru-RU" sz="1050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37" name="Picture 2" descr="L:\Новая папка (2)\For prezentations\humans\bochk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43461" y="1056171"/>
            <a:ext cx="55245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" name="Прямоугольник 131"/>
          <p:cNvSpPr>
            <a:spLocks noChangeArrowheads="1"/>
          </p:cNvSpPr>
          <p:nvPr/>
        </p:nvSpPr>
        <p:spPr bwMode="auto">
          <a:xfrm>
            <a:off x="7487694" y="1608621"/>
            <a:ext cx="5677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en-US" sz="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ДСМ АЖ</a:t>
            </a:r>
            <a:endParaRPr lang="ru-RU" altLang="en-US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139" name="Прямая со стрелкой 138"/>
          <p:cNvCxnSpPr/>
          <p:nvPr/>
        </p:nvCxnSpPr>
        <p:spPr>
          <a:xfrm flipH="1">
            <a:off x="6861861" y="1778955"/>
            <a:ext cx="712095" cy="599604"/>
          </a:xfrm>
          <a:prstGeom prst="straightConnector1">
            <a:avLst/>
          </a:prstGeom>
          <a:ln w="12700">
            <a:solidFill>
              <a:srgbClr val="2F559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/>
          <p:nvPr/>
        </p:nvCxnSpPr>
        <p:spPr>
          <a:xfrm flipV="1">
            <a:off x="6844399" y="1894371"/>
            <a:ext cx="1403350" cy="1176338"/>
          </a:xfrm>
          <a:prstGeom prst="straightConnector1">
            <a:avLst/>
          </a:prstGeom>
          <a:ln w="12700">
            <a:solidFill>
              <a:srgbClr val="2F559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 flipH="1">
            <a:off x="8575348" y="2203934"/>
            <a:ext cx="7938" cy="806450"/>
          </a:xfrm>
          <a:prstGeom prst="straightConnector1">
            <a:avLst/>
          </a:prstGeom>
          <a:ln w="12700">
            <a:solidFill>
              <a:srgbClr val="2F559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Соединительная линия уступом 141"/>
          <p:cNvCxnSpPr/>
          <p:nvPr/>
        </p:nvCxnSpPr>
        <p:spPr>
          <a:xfrm flipH="1">
            <a:off x="8831949" y="1810234"/>
            <a:ext cx="3175" cy="2700337"/>
          </a:xfrm>
          <a:prstGeom prst="bentConnector3">
            <a:avLst>
              <a:gd name="adj1" fmla="val -7378954"/>
            </a:avLst>
          </a:prstGeom>
          <a:ln w="12700">
            <a:solidFill>
              <a:srgbClr val="2F559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/>
          <p:cNvCxnSpPr/>
          <p:nvPr/>
        </p:nvCxnSpPr>
        <p:spPr>
          <a:xfrm flipH="1">
            <a:off x="6898751" y="3340584"/>
            <a:ext cx="1443038" cy="7937"/>
          </a:xfrm>
          <a:prstGeom prst="straightConnector1">
            <a:avLst/>
          </a:prstGeom>
          <a:ln w="12700">
            <a:solidFill>
              <a:srgbClr val="2F559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 стрелкой 143"/>
          <p:cNvCxnSpPr/>
          <p:nvPr/>
        </p:nvCxnSpPr>
        <p:spPr>
          <a:xfrm flipH="1">
            <a:off x="6918595" y="4499459"/>
            <a:ext cx="1403350" cy="11112"/>
          </a:xfrm>
          <a:prstGeom prst="straightConnector1">
            <a:avLst/>
          </a:prstGeom>
          <a:ln w="12700">
            <a:solidFill>
              <a:srgbClr val="2F559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Прямоугольник 138"/>
          <p:cNvSpPr>
            <a:spLocks noChangeArrowheads="1"/>
          </p:cNvSpPr>
          <p:nvPr/>
        </p:nvSpPr>
        <p:spPr bwMode="auto">
          <a:xfrm>
            <a:off x="8302060" y="2024546"/>
            <a:ext cx="6206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en-US" sz="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АХАЖ АЖ</a:t>
            </a:r>
            <a:endParaRPr lang="ru-RU" altLang="en-US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6" name="Прямоугольник 139"/>
          <p:cNvSpPr>
            <a:spLocks noChangeArrowheads="1"/>
          </p:cNvSpPr>
          <p:nvPr/>
        </p:nvSpPr>
        <p:spPr bwMode="auto">
          <a:xfrm>
            <a:off x="8195459" y="3519971"/>
            <a:ext cx="8338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en-US" sz="8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Еңбекмині</a:t>
            </a:r>
            <a:r>
              <a:rPr lang="ru-RU" altLang="en-US" sz="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АЖ</a:t>
            </a:r>
            <a:endParaRPr lang="ru-RU" altLang="en-US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7" name="Прямоугольник 140"/>
          <p:cNvSpPr>
            <a:spLocks noChangeArrowheads="1"/>
          </p:cNvSpPr>
          <p:nvPr/>
        </p:nvSpPr>
        <p:spPr bwMode="auto">
          <a:xfrm>
            <a:off x="8283392" y="4530576"/>
            <a:ext cx="6431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en-US" sz="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Е- </a:t>
            </a:r>
            <a:r>
              <a:rPr lang="ru-RU" altLang="en-US" sz="8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Әкімдік</a:t>
            </a:r>
            <a:endParaRPr lang="ru-RU" altLang="en-US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8" name="Прямоугольник 141"/>
          <p:cNvSpPr>
            <a:spLocks noChangeArrowheads="1"/>
          </p:cNvSpPr>
          <p:nvPr/>
        </p:nvSpPr>
        <p:spPr bwMode="auto">
          <a:xfrm rot="-2414903">
            <a:off x="6808139" y="1878450"/>
            <a:ext cx="9012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en-US" sz="7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Бала </a:t>
            </a:r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тууы</a:t>
            </a:r>
            <a:r>
              <a:rPr lang="ru-RU" altLang="en-US" sz="7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туралы</a:t>
            </a:r>
            <a:r>
              <a:rPr lang="ru-RU" altLang="en-US" sz="7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ctr" eaLnBrk="1" hangingPunct="1"/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хабарлама</a:t>
            </a:r>
            <a:endParaRPr lang="ru-RU" altLang="en-US" sz="7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9" name="Прямоугольник 142"/>
          <p:cNvSpPr>
            <a:spLocks noChangeArrowheads="1"/>
          </p:cNvSpPr>
          <p:nvPr/>
        </p:nvSpPr>
        <p:spPr bwMode="auto">
          <a:xfrm rot="-2446275">
            <a:off x="7111497" y="2271908"/>
            <a:ext cx="8739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en-US" sz="8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Баланың</a:t>
            </a:r>
            <a:r>
              <a:rPr lang="ru-RU" altLang="en-US" sz="8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Т.А.Ә.</a:t>
            </a:r>
            <a:endParaRPr lang="ru-RU" altLang="en-US" sz="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0" name="Прямоугольник 143"/>
          <p:cNvSpPr>
            <a:spLocks noChangeArrowheads="1"/>
          </p:cNvSpPr>
          <p:nvPr/>
        </p:nvSpPr>
        <p:spPr bwMode="auto">
          <a:xfrm>
            <a:off x="9041995" y="2837260"/>
            <a:ext cx="85465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Баланың</a:t>
            </a:r>
            <a:r>
              <a:rPr lang="ru-RU" altLang="en-US" sz="7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Т.А.Ә., </a:t>
            </a:r>
          </a:p>
          <a:p>
            <a:pPr eaLnBrk="1" hangingPunct="1"/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тіркеу</a:t>
            </a:r>
            <a:r>
              <a:rPr lang="ru-RU" altLang="en-US" sz="7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туралы</a:t>
            </a:r>
            <a:r>
              <a:rPr lang="ru-RU" altLang="en-US" sz="7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мәліметтер</a:t>
            </a:r>
            <a:endParaRPr lang="ru-RU" altLang="en-US" sz="7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1" name="Прямоугольник 144"/>
          <p:cNvSpPr>
            <a:spLocks noChangeArrowheads="1"/>
          </p:cNvSpPr>
          <p:nvPr/>
        </p:nvSpPr>
        <p:spPr bwMode="auto">
          <a:xfrm>
            <a:off x="6965177" y="3180925"/>
            <a:ext cx="13740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Тағайындалатын</a:t>
            </a:r>
            <a:r>
              <a:rPr lang="ru-RU" altLang="en-US" sz="7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жәрдемақы</a:t>
            </a:r>
            <a:r>
              <a:rPr lang="ru-RU" altLang="en-US" sz="7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ctr" eaLnBrk="1" hangingPunct="1"/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мөлшері</a:t>
            </a:r>
            <a:r>
              <a:rPr lang="ru-RU" altLang="en-US" sz="7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туралы</a:t>
            </a:r>
            <a:r>
              <a:rPr lang="ru-RU" altLang="en-US" sz="7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мәліметтер</a:t>
            </a:r>
            <a:endParaRPr lang="ru-RU" altLang="en-US" sz="7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2" name="Прямоугольник 145"/>
          <p:cNvSpPr>
            <a:spLocks noChangeArrowheads="1"/>
          </p:cNvSpPr>
          <p:nvPr/>
        </p:nvSpPr>
        <p:spPr bwMode="auto">
          <a:xfrm>
            <a:off x="6912584" y="4323159"/>
            <a:ext cx="146065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Елді</a:t>
            </a:r>
            <a:r>
              <a:rPr lang="ru-RU" altLang="en-US" sz="7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мекені</a:t>
            </a:r>
            <a:r>
              <a:rPr lang="ru-RU" altLang="en-US" sz="7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туралы</a:t>
            </a:r>
            <a:r>
              <a:rPr lang="ru-RU" altLang="en-US" sz="7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en-US" sz="7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мәліметтер</a:t>
            </a:r>
            <a:endParaRPr lang="ru-RU" altLang="en-US" sz="7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53" name="Picture 2" descr="L:\Новая папка (2)\For prezentations\humans\bochk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81764" y="1454634"/>
            <a:ext cx="552450" cy="78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" name="Picture 2" descr="L:\Новая папка (2)\For prezentations\humans\bochk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10812" y="2951646"/>
            <a:ext cx="552450" cy="76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" name="Picture 2" descr="L:\Новая папка (2)\For prezentations\humans\bochk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13199" y="3987520"/>
            <a:ext cx="552450" cy="73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" name="TextBox 134"/>
          <p:cNvSpPr>
            <a:spLocks noChangeArrowheads="1"/>
          </p:cNvSpPr>
          <p:nvPr/>
        </p:nvSpPr>
        <p:spPr bwMode="auto">
          <a:xfrm>
            <a:off x="4457090" y="1171775"/>
            <a:ext cx="1652490" cy="306388"/>
          </a:xfrm>
          <a:prstGeom prst="homePlate">
            <a:avLst>
              <a:gd name="adj" fmla="val 33481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b="1" dirty="0" smtClean="0">
                <a:solidFill>
                  <a:schemeClr val="bg1"/>
                </a:solidFill>
                <a:latin typeface="Calibri" pitchFamily="34" charset="0"/>
              </a:rPr>
              <a:t>ҰСЫНЫЛАДЫ</a:t>
            </a:r>
            <a:endParaRPr lang="ru-RU" altLang="ru-RU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9" name="TextBox 134"/>
          <p:cNvSpPr>
            <a:spLocks noChangeArrowheads="1"/>
          </p:cNvSpPr>
          <p:nvPr/>
        </p:nvSpPr>
        <p:spPr bwMode="auto">
          <a:xfrm>
            <a:off x="17901" y="1178489"/>
            <a:ext cx="1652490" cy="307777"/>
          </a:xfrm>
          <a:prstGeom prst="homePlate">
            <a:avLst>
              <a:gd name="adj" fmla="val 33481"/>
            </a:avLst>
          </a:prstGeom>
          <a:solidFill>
            <a:srgbClr val="FF0000">
              <a:alpha val="57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kk-KZ" altLang="ru-RU" sz="1400" b="1" dirty="0" smtClean="0">
                <a:solidFill>
                  <a:schemeClr val="bg1"/>
                </a:solidFill>
                <a:latin typeface="Calibri" pitchFamily="34" charset="0"/>
              </a:rPr>
              <a:t>ҚАЛАЙ БОЛДЫ</a:t>
            </a:r>
            <a:endParaRPr lang="kk-KZ" altLang="ru-RU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0" name="TextBox 153"/>
          <p:cNvSpPr txBox="1">
            <a:spLocks noChangeArrowheads="1"/>
          </p:cNvSpPr>
          <p:nvPr/>
        </p:nvSpPr>
        <p:spPr bwMode="auto">
          <a:xfrm>
            <a:off x="2784844" y="4272838"/>
            <a:ext cx="17176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800" b="1" dirty="0" smtClean="0">
                <a:cs typeface="Calibri" panose="020F0502020204030204" pitchFamily="34" charset="0"/>
              </a:rPr>
              <a:t>МЕМКОРПОРАЦИЯ НЕМЕСЕ  </a:t>
            </a:r>
            <a:r>
              <a:rPr lang="en-US" altLang="en-US" sz="800" b="1" dirty="0" smtClean="0">
                <a:cs typeface="Calibri" panose="020F0502020204030204" pitchFamily="34" charset="0"/>
              </a:rPr>
              <a:t>EGOV</a:t>
            </a:r>
            <a:endParaRPr lang="ru-RU" altLang="en-US" sz="800" b="1" dirty="0">
              <a:cs typeface="Calibri" panose="020F0502020204030204" pitchFamily="34" charset="0"/>
            </a:endParaRPr>
          </a:p>
        </p:txBody>
      </p:sp>
      <p:sp>
        <p:nvSpPr>
          <p:cNvPr id="161" name="TextBox 160"/>
          <p:cNvSpPr txBox="1">
            <a:spLocks noChangeArrowheads="1"/>
          </p:cNvSpPr>
          <p:nvPr/>
        </p:nvSpPr>
        <p:spPr bwMode="auto">
          <a:xfrm>
            <a:off x="3445264" y="2528774"/>
            <a:ext cx="929740" cy="40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000" b="1" dirty="0">
                <a:solidFill>
                  <a:srgbClr val="00B0F0"/>
                </a:solidFill>
                <a:cs typeface="Calibri" panose="020F0502020204030204" pitchFamily="34" charset="0"/>
              </a:rPr>
              <a:t>208</a:t>
            </a:r>
            <a:r>
              <a:rPr lang="ru-RU" altLang="en-US" sz="2000" b="1" dirty="0">
                <a:solidFill>
                  <a:srgbClr val="019B0F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2" name="Прямоугольник 161"/>
          <p:cNvSpPr>
            <a:spLocks noChangeArrowheads="1"/>
          </p:cNvSpPr>
          <p:nvPr/>
        </p:nvSpPr>
        <p:spPr bwMode="auto">
          <a:xfrm>
            <a:off x="3850567" y="2593307"/>
            <a:ext cx="6767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700" b="1" dirty="0" smtClean="0">
                <a:cs typeface="Calibri" panose="020F0502020204030204" pitchFamily="34" charset="0"/>
              </a:rPr>
              <a:t>ҚР </a:t>
            </a:r>
            <a:r>
              <a:rPr lang="ru-RU" altLang="en-US" sz="500" b="1" dirty="0" err="1" smtClean="0">
                <a:cs typeface="Calibri" panose="020F0502020204030204" pitchFamily="34" charset="0"/>
              </a:rPr>
              <a:t>бойынша</a:t>
            </a:r>
            <a:endParaRPr lang="ru-RU" altLang="en-US" sz="500" b="1" dirty="0" smtClean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500" b="1" dirty="0" err="1" smtClean="0">
                <a:cs typeface="Calibri" panose="020F0502020204030204" pitchFamily="34" charset="0"/>
              </a:rPr>
              <a:t>перзентханалары</a:t>
            </a:r>
            <a:endParaRPr lang="ru-RU" altLang="en-US" sz="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Прямая соединительная линия 83"/>
          <p:cNvCxnSpPr/>
          <p:nvPr/>
        </p:nvCxnSpPr>
        <p:spPr>
          <a:xfrm>
            <a:off x="-4367" y="7677472"/>
            <a:ext cx="9899650" cy="0"/>
          </a:xfrm>
          <a:prstGeom prst="line">
            <a:avLst/>
          </a:prstGeom>
          <a:ln w="57150">
            <a:gradFill>
              <a:gsLst>
                <a:gs pos="0">
                  <a:srgbClr val="558ED5"/>
                </a:gs>
                <a:gs pos="100000">
                  <a:srgbClr val="1243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-9873" y="6101849"/>
            <a:ext cx="5800900" cy="752787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-9873" y="2990489"/>
            <a:ext cx="4520002" cy="6223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 b="89057"/>
          <a:stretch/>
        </p:blipFill>
        <p:spPr>
          <a:xfrm>
            <a:off x="0" y="3795"/>
            <a:ext cx="9906000" cy="76090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91119"/>
            <a:ext cx="570458" cy="5877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59" name="Прямоугольник 58"/>
          <p:cNvSpPr/>
          <p:nvPr/>
        </p:nvSpPr>
        <p:spPr>
          <a:xfrm>
            <a:off x="1568624" y="833205"/>
            <a:ext cx="8337376" cy="276999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b="1" dirty="0" smtClean="0">
                <a:solidFill>
                  <a:schemeClr val="tx2"/>
                </a:solidFill>
                <a:latin typeface="+mn-lt"/>
                <a:cs typeface="+mn-cs"/>
              </a:rPr>
              <a:t>ЖҰМЫСҚА ОРНАЛАСУ ҮШІН, БАНКТЕРГЕ ЖӘНЕ КОММУНАЛДЫҚ ҰЙЫМДАРҒА АНЫҚТАМАЛАРДЫ АЛЫП ТАСТАУ </a:t>
            </a:r>
            <a:endParaRPr lang="ru-RU" sz="12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6350" y="87313"/>
            <a:ext cx="9899650" cy="55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62" b="1" dirty="0" smtClean="0">
                <a:solidFill>
                  <a:schemeClr val="bg1"/>
                </a:solidFill>
              </a:rPr>
              <a:t>«АНЫҚТАМАСЫЗ ҚЫЗМЕТТЕР» </a:t>
            </a:r>
            <a:r>
              <a:rPr lang="ru-RU" sz="1662" b="1" dirty="0">
                <a:solidFill>
                  <a:schemeClr val="bg1"/>
                </a:solidFill>
              </a:rPr>
              <a:t>- </a:t>
            </a:r>
            <a:r>
              <a:rPr lang="ru-RU" sz="1662" b="1" dirty="0" smtClean="0">
                <a:solidFill>
                  <a:schemeClr val="bg1"/>
                </a:solidFill>
              </a:rPr>
              <a:t>ҚҰҚЫҚ ИЕЛЕНУШІНІҢ КЕЛІСІМІ БОЙЫНША </a:t>
            </a:r>
            <a:endParaRPr lang="x-none" sz="1662" b="1" dirty="0" smtClean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62" b="1" dirty="0" smtClean="0">
                <a:solidFill>
                  <a:schemeClr val="bg1"/>
                </a:solidFill>
              </a:rPr>
              <a:t>ҮШІНШІ ТҰЛҒАЛАРҒА МӘЛІМЕТТЕРДІ ҰСЫНУ </a:t>
            </a:r>
            <a:endParaRPr lang="ru-RU" sz="1662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flipH="1">
            <a:off x="0" y="815622"/>
            <a:ext cx="1676400" cy="307777"/>
          </a:xfrm>
          <a:prstGeom prst="leftArrow">
            <a:avLst>
              <a:gd name="adj1" fmla="val 100000"/>
              <a:gd name="adj2" fmla="val 30955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400" smtClean="0">
                <a:solidFill>
                  <a:schemeClr val="bg1"/>
                </a:solidFill>
                <a:latin typeface="+mn-lt"/>
                <a:cs typeface="+mn-cs"/>
              </a:rPr>
              <a:t>   </a:t>
            </a:r>
            <a:r>
              <a:rPr lang="kk-KZ" sz="1400" dirty="0" smtClean="0">
                <a:solidFill>
                  <a:schemeClr val="bg1"/>
                </a:solidFill>
                <a:latin typeface="+mn-lt"/>
                <a:cs typeface="+mn-cs"/>
              </a:rPr>
              <a:t>ҰСЫНЫЛАДЫ</a:t>
            </a:r>
            <a:endParaRPr lang="ru-RU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23539" y="3639101"/>
            <a:ext cx="1326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chemeClr val="tx2"/>
                </a:solidFill>
                <a:latin typeface="+mn-lt"/>
                <a:cs typeface="+mn-cs"/>
              </a:rPr>
              <a:t>НЕҒҰРЛЫМ ТАЛАП ЕТІЛЕТІН ЭЛЕКТРОНДЫҚ АНЫҚТАМАЛАР</a:t>
            </a:r>
            <a:endParaRPr lang="ru-RU" sz="10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184146" y="3409329"/>
            <a:ext cx="34925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-150" dirty="0">
                <a:solidFill>
                  <a:schemeClr val="tx2"/>
                </a:solidFill>
                <a:latin typeface="+mn-lt"/>
                <a:ea typeface="Arial KZ" pitchFamily="34" charset="0"/>
                <a:cs typeface="AngsanaUPC" pitchFamily="18" charset="-34"/>
              </a:rPr>
              <a:t>5</a:t>
            </a: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874412" y="3612789"/>
            <a:ext cx="0" cy="728632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1916024" y="3510024"/>
            <a:ext cx="1004888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/>
                </a:solidFill>
                <a:latin typeface="+mn-lt"/>
                <a:cs typeface="+mn-cs"/>
              </a:rPr>
              <a:t>23,5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2032865" y="3925754"/>
            <a:ext cx="7334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млн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900274" y="3700068"/>
            <a:ext cx="88779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100" b="1" dirty="0" smtClean="0">
                <a:solidFill>
                  <a:schemeClr val="tx2"/>
                </a:solidFill>
                <a:latin typeface="+mn-lt"/>
                <a:cs typeface="+mn-cs"/>
              </a:rPr>
              <a:t>ЖЫЛ САЙЫН БЕРІЛЕДІ</a:t>
            </a:r>
            <a:r>
              <a:rPr lang="x-none" sz="1100" b="1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endParaRPr lang="ru-RU" sz="11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68" name="Прямоугольник 27"/>
          <p:cNvSpPr>
            <a:spLocks noChangeArrowheads="1"/>
          </p:cNvSpPr>
          <p:nvPr/>
        </p:nvSpPr>
        <p:spPr bwMode="auto">
          <a:xfrm>
            <a:off x="350039" y="6224512"/>
            <a:ext cx="53745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000" b="1" dirty="0" smtClean="0"/>
              <a:t>«</a:t>
            </a:r>
            <a:r>
              <a:rPr lang="ru-RU" altLang="en-US" sz="1000" b="1" dirty="0" err="1" smtClean="0"/>
              <a:t>Мемлекеттік</a:t>
            </a:r>
            <a:r>
              <a:rPr lang="ru-RU" altLang="en-US" sz="1000" b="1" dirty="0" smtClean="0"/>
              <a:t> </a:t>
            </a:r>
            <a:r>
              <a:rPr lang="ru-RU" altLang="en-US" sz="1000" b="1" dirty="0" err="1" smtClean="0"/>
              <a:t>көрсетілетін қызметтер туралы</a:t>
            </a:r>
            <a:r>
              <a:rPr lang="ru-RU" altLang="en-US" sz="1000" b="1" dirty="0" smtClean="0"/>
              <a:t>» ҚРЗ 5-бабының 2) </a:t>
            </a:r>
            <a:r>
              <a:rPr lang="ru-RU" altLang="en-US" sz="1000" b="1" dirty="0" err="1" smtClean="0"/>
              <a:t>тармақшасы</a:t>
            </a:r>
            <a:r>
              <a:rPr lang="ru-RU" altLang="en-US" sz="1000" b="1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000" b="1" i="1" dirty="0" err="1" smtClean="0"/>
              <a:t>Мемлекеттік</a:t>
            </a:r>
            <a:r>
              <a:rPr lang="ru-RU" altLang="en-US" sz="1000" b="1" i="1" dirty="0" smtClean="0"/>
              <a:t> </a:t>
            </a:r>
            <a:r>
              <a:rPr lang="ru-RU" altLang="en-US" sz="1000" b="1" i="1" dirty="0" err="1" smtClean="0"/>
              <a:t>қызметтер көрсету кезінде</a:t>
            </a:r>
            <a:r>
              <a:rPr lang="ru-RU" altLang="en-US" sz="1000" b="1" i="1" dirty="0" smtClean="0"/>
              <a:t> </a:t>
            </a:r>
            <a:r>
              <a:rPr lang="ru-RU" altLang="en-US" sz="1000" b="1" i="1" dirty="0" err="1" smtClean="0"/>
              <a:t>көрсетілетін қызметті алушылардан</a:t>
            </a:r>
            <a:r>
              <a:rPr lang="ru-RU" altLang="en-US" sz="1000" b="1" i="1" dirty="0" smtClean="0"/>
              <a:t> </a:t>
            </a:r>
            <a:r>
              <a:rPr lang="ru-RU" altLang="en-US" sz="1000" b="1" i="1" dirty="0" err="1" smtClean="0"/>
              <a:t>ақпараттық жүйелерден алуға болатын</a:t>
            </a:r>
            <a:r>
              <a:rPr lang="ru-RU" altLang="en-US" sz="1000" b="1" i="1" dirty="0" smtClean="0"/>
              <a:t> </a:t>
            </a:r>
            <a:r>
              <a:rPr lang="ru-RU" altLang="en-US" sz="1000" b="1" i="1" dirty="0" err="1" smtClean="0"/>
              <a:t>құжаттарды талап</a:t>
            </a:r>
            <a:r>
              <a:rPr lang="ru-RU" altLang="en-US" sz="1000" b="1" i="1" dirty="0" smtClean="0"/>
              <a:t> </a:t>
            </a:r>
            <a:r>
              <a:rPr lang="ru-RU" altLang="en-US" sz="1000" b="1" i="1" dirty="0" err="1" smtClean="0"/>
              <a:t>етуге</a:t>
            </a:r>
            <a:r>
              <a:rPr lang="ru-RU" altLang="en-US" sz="1000" b="1" i="1" dirty="0" smtClean="0"/>
              <a:t> </a:t>
            </a:r>
            <a:r>
              <a:rPr lang="ru-RU" altLang="en-US" sz="1000" b="1" i="1" dirty="0" err="1" smtClean="0"/>
              <a:t>жол</a:t>
            </a:r>
            <a:r>
              <a:rPr lang="ru-RU" altLang="en-US" sz="1000" b="1" i="1" dirty="0" smtClean="0"/>
              <a:t> </a:t>
            </a:r>
            <a:r>
              <a:rPr lang="ru-RU" altLang="en-US" sz="1000" b="1" i="1" dirty="0" err="1" smtClean="0"/>
              <a:t>берілмейді</a:t>
            </a:r>
            <a:endParaRPr lang="ru-RU" altLang="en-US" sz="1000" i="1" dirty="0"/>
          </a:p>
        </p:txBody>
      </p:sp>
      <p:sp>
        <p:nvSpPr>
          <p:cNvPr id="69" name="TextBox 169"/>
          <p:cNvSpPr txBox="1">
            <a:spLocks noChangeArrowheads="1"/>
          </p:cNvSpPr>
          <p:nvPr/>
        </p:nvSpPr>
        <p:spPr bwMode="auto">
          <a:xfrm>
            <a:off x="89578" y="6135419"/>
            <a:ext cx="3690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4400" b="1" dirty="0">
                <a:solidFill>
                  <a:srgbClr val="FF0000"/>
                </a:solidFill>
              </a:rPr>
              <a:t>!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39A3B9">
                  <a:alpha val="83137"/>
                </a:srgbClr>
              </a:clrFrom>
              <a:clrTo>
                <a:srgbClr val="39A3B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12" y="2923969"/>
            <a:ext cx="3947819" cy="3934031"/>
          </a:xfrm>
          <a:prstGeom prst="rect">
            <a:avLst/>
          </a:prstGeom>
        </p:spPr>
      </p:pic>
      <p:pic>
        <p:nvPicPr>
          <p:cNvPr id="72" name="Рисунок 2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89" y="1210738"/>
            <a:ext cx="1031875" cy="1038225"/>
          </a:xfrm>
          <a:prstGeom prst="rect">
            <a:avLst/>
          </a:prstGeom>
          <a:noFill/>
          <a:ln>
            <a:noFill/>
          </a:ln>
          <a:effectLst>
            <a:outerShdw dist="76200" dir="5400000" sx="99001" sy="99001" algn="ctr" rotWithShape="0">
              <a:srgbClr val="000000">
                <a:alpha val="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" name="Группа 219"/>
          <p:cNvGrpSpPr>
            <a:grpSpLocks/>
          </p:cNvGrpSpPr>
          <p:nvPr/>
        </p:nvGrpSpPr>
        <p:grpSpPr bwMode="auto">
          <a:xfrm rot="1676296">
            <a:off x="1806402" y="1613432"/>
            <a:ext cx="693737" cy="755650"/>
            <a:chOff x="8251756" y="940889"/>
            <a:chExt cx="1626420" cy="2142696"/>
          </a:xfrm>
        </p:grpSpPr>
        <p:grpSp>
          <p:nvGrpSpPr>
            <p:cNvPr id="74" name="Group 37"/>
            <p:cNvGrpSpPr>
              <a:grpSpLocks noChangeAspect="1"/>
            </p:cNvGrpSpPr>
            <p:nvPr/>
          </p:nvGrpSpPr>
          <p:grpSpPr bwMode="auto">
            <a:xfrm>
              <a:off x="8251756" y="940889"/>
              <a:ext cx="1626420" cy="2142696"/>
              <a:chOff x="6753" y="1208"/>
              <a:chExt cx="586" cy="586"/>
            </a:xfrm>
            <a:effectLst>
              <a:outerShdw dist="76200" dir="5400000" sx="99000" sy="99000" algn="ctr" rotWithShape="0">
                <a:srgbClr val="000000">
                  <a:alpha val="5000"/>
                </a:srgbClr>
              </a:outerShdw>
            </a:effectLst>
          </p:grpSpPr>
          <p:sp>
            <p:nvSpPr>
              <p:cNvPr id="77" name="AutoShape 36"/>
              <p:cNvSpPr>
                <a:spLocks noChangeAspect="1" noChangeArrowheads="1" noTextEdit="1"/>
              </p:cNvSpPr>
              <p:nvPr/>
            </p:nvSpPr>
            <p:spPr bwMode="auto">
              <a:xfrm>
                <a:off x="6753" y="1208"/>
                <a:ext cx="586" cy="586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68580" tIns="34290" rIns="68580" bIns="3429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35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38"/>
              <p:cNvSpPr>
                <a:spLocks/>
              </p:cNvSpPr>
              <p:nvPr/>
            </p:nvSpPr>
            <p:spPr bwMode="auto">
              <a:xfrm>
                <a:off x="6753" y="1208"/>
                <a:ext cx="370" cy="566"/>
              </a:xfrm>
              <a:custGeom>
                <a:avLst/>
                <a:gdLst>
                  <a:gd name="T0" fmla="*/ 1237 w 1321"/>
                  <a:gd name="T1" fmla="*/ 0 h 2006"/>
                  <a:gd name="T2" fmla="*/ 83 w 1321"/>
                  <a:gd name="T3" fmla="*/ 0 h 2006"/>
                  <a:gd name="T4" fmla="*/ 0 w 1321"/>
                  <a:gd name="T5" fmla="*/ 83 h 2006"/>
                  <a:gd name="T6" fmla="*/ 0 w 1321"/>
                  <a:gd name="T7" fmla="*/ 1923 h 2006"/>
                  <a:gd name="T8" fmla="*/ 83 w 1321"/>
                  <a:gd name="T9" fmla="*/ 2006 h 2006"/>
                  <a:gd name="T10" fmla="*/ 1237 w 1321"/>
                  <a:gd name="T11" fmla="*/ 2006 h 2006"/>
                  <a:gd name="T12" fmla="*/ 1321 w 1321"/>
                  <a:gd name="T13" fmla="*/ 1923 h 2006"/>
                  <a:gd name="T14" fmla="*/ 1321 w 1321"/>
                  <a:gd name="T15" fmla="*/ 83 h 2006"/>
                  <a:gd name="T16" fmla="*/ 1237 w 1321"/>
                  <a:gd name="T17" fmla="*/ 0 h 20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21" h="2006">
                    <a:moveTo>
                      <a:pt x="1237" y="0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38" y="0"/>
                      <a:pt x="0" y="38"/>
                      <a:pt x="0" y="83"/>
                    </a:cubicBezTo>
                    <a:cubicBezTo>
                      <a:pt x="0" y="1923"/>
                      <a:pt x="0" y="1923"/>
                      <a:pt x="0" y="1923"/>
                    </a:cubicBezTo>
                    <a:cubicBezTo>
                      <a:pt x="0" y="1968"/>
                      <a:pt x="38" y="2006"/>
                      <a:pt x="83" y="2006"/>
                    </a:cubicBezTo>
                    <a:cubicBezTo>
                      <a:pt x="1237" y="2006"/>
                      <a:pt x="1237" y="2006"/>
                      <a:pt x="1237" y="2006"/>
                    </a:cubicBezTo>
                    <a:cubicBezTo>
                      <a:pt x="1283" y="2006"/>
                      <a:pt x="1321" y="1968"/>
                      <a:pt x="1321" y="1923"/>
                    </a:cubicBezTo>
                    <a:cubicBezTo>
                      <a:pt x="1321" y="83"/>
                      <a:pt x="1321" y="83"/>
                      <a:pt x="1321" y="83"/>
                    </a:cubicBezTo>
                    <a:cubicBezTo>
                      <a:pt x="1321" y="38"/>
                      <a:pt x="1283" y="0"/>
                      <a:pt x="1237" y="0"/>
                    </a:cubicBezTo>
                    <a:close/>
                  </a:path>
                </a:pathLst>
              </a:custGeom>
              <a:solidFill>
                <a:srgbClr val="40596B"/>
              </a:solidFill>
              <a:ln>
                <a:noFill/>
              </a:ln>
              <a:extLst/>
            </p:spPr>
            <p:txBody>
              <a:bodyPr lIns="68580" tIns="34290" rIns="68580" bIns="3429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35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81" name="Rectangle 39"/>
              <p:cNvSpPr>
                <a:spLocks noChangeArrowheads="1"/>
              </p:cNvSpPr>
              <p:nvPr/>
            </p:nvSpPr>
            <p:spPr bwMode="auto">
              <a:xfrm>
                <a:off x="6775" y="1280"/>
                <a:ext cx="325" cy="4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txBody>
              <a:bodyPr lIns="68580" tIns="34290" rIns="68580" bIns="3429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35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0"/>
              <p:cNvSpPr>
                <a:spLocks/>
              </p:cNvSpPr>
              <p:nvPr/>
            </p:nvSpPr>
            <p:spPr bwMode="auto">
              <a:xfrm>
                <a:off x="6902" y="1722"/>
                <a:ext cx="87" cy="27"/>
              </a:xfrm>
              <a:custGeom>
                <a:avLst/>
                <a:gdLst>
                  <a:gd name="T0" fmla="*/ 251 w 297"/>
                  <a:gd name="T1" fmla="*/ 0 h 92"/>
                  <a:gd name="T2" fmla="*/ 46 w 297"/>
                  <a:gd name="T3" fmla="*/ 0 h 92"/>
                  <a:gd name="T4" fmla="*/ 0 w 297"/>
                  <a:gd name="T5" fmla="*/ 46 h 92"/>
                  <a:gd name="T6" fmla="*/ 46 w 297"/>
                  <a:gd name="T7" fmla="*/ 92 h 92"/>
                  <a:gd name="T8" fmla="*/ 251 w 297"/>
                  <a:gd name="T9" fmla="*/ 92 h 92"/>
                  <a:gd name="T10" fmla="*/ 297 w 297"/>
                  <a:gd name="T11" fmla="*/ 46 h 92"/>
                  <a:gd name="T12" fmla="*/ 251 w 297"/>
                  <a:gd name="T13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2">
                    <a:moveTo>
                      <a:pt x="251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21" y="0"/>
                      <a:pt x="0" y="21"/>
                      <a:pt x="0" y="46"/>
                    </a:cubicBezTo>
                    <a:cubicBezTo>
                      <a:pt x="0" y="71"/>
                      <a:pt x="21" y="92"/>
                      <a:pt x="46" y="92"/>
                    </a:cubicBezTo>
                    <a:cubicBezTo>
                      <a:pt x="251" y="92"/>
                      <a:pt x="251" y="92"/>
                      <a:pt x="251" y="92"/>
                    </a:cubicBezTo>
                    <a:cubicBezTo>
                      <a:pt x="276" y="92"/>
                      <a:pt x="297" y="71"/>
                      <a:pt x="297" y="46"/>
                    </a:cubicBezTo>
                    <a:cubicBezTo>
                      <a:pt x="297" y="21"/>
                      <a:pt x="276" y="0"/>
                      <a:pt x="251" y="0"/>
                    </a:cubicBezTo>
                    <a:close/>
                  </a:path>
                </a:pathLst>
              </a:custGeom>
              <a:solidFill>
                <a:srgbClr val="334A5E"/>
              </a:solidFill>
              <a:ln>
                <a:noFill/>
              </a:ln>
              <a:extLst/>
            </p:spPr>
            <p:txBody>
              <a:bodyPr lIns="68580" tIns="34290" rIns="68580" bIns="3429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35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1"/>
              <p:cNvSpPr>
                <a:spLocks/>
              </p:cNvSpPr>
              <p:nvPr/>
            </p:nvSpPr>
            <p:spPr bwMode="auto">
              <a:xfrm>
                <a:off x="6891" y="1238"/>
                <a:ext cx="110" cy="12"/>
              </a:xfrm>
              <a:custGeom>
                <a:avLst/>
                <a:gdLst>
                  <a:gd name="T0" fmla="*/ 355 w 376"/>
                  <a:gd name="T1" fmla="*/ 0 h 42"/>
                  <a:gd name="T2" fmla="*/ 21 w 376"/>
                  <a:gd name="T3" fmla="*/ 0 h 42"/>
                  <a:gd name="T4" fmla="*/ 0 w 376"/>
                  <a:gd name="T5" fmla="*/ 21 h 42"/>
                  <a:gd name="T6" fmla="*/ 21 w 376"/>
                  <a:gd name="T7" fmla="*/ 42 h 42"/>
                  <a:gd name="T8" fmla="*/ 355 w 376"/>
                  <a:gd name="T9" fmla="*/ 42 h 42"/>
                  <a:gd name="T10" fmla="*/ 376 w 376"/>
                  <a:gd name="T11" fmla="*/ 21 h 42"/>
                  <a:gd name="T12" fmla="*/ 355 w 376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42">
                    <a:moveTo>
                      <a:pt x="35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4"/>
                      <a:pt x="9" y="42"/>
                      <a:pt x="21" y="42"/>
                    </a:cubicBezTo>
                    <a:cubicBezTo>
                      <a:pt x="355" y="42"/>
                      <a:pt x="355" y="42"/>
                      <a:pt x="355" y="42"/>
                    </a:cubicBezTo>
                    <a:cubicBezTo>
                      <a:pt x="368" y="42"/>
                      <a:pt x="376" y="34"/>
                      <a:pt x="376" y="21"/>
                    </a:cubicBezTo>
                    <a:cubicBezTo>
                      <a:pt x="376" y="9"/>
                      <a:pt x="368" y="0"/>
                      <a:pt x="355" y="0"/>
                    </a:cubicBezTo>
                    <a:close/>
                  </a:path>
                </a:pathLst>
              </a:custGeom>
              <a:solidFill>
                <a:srgbClr val="334A5E"/>
              </a:solidFill>
              <a:ln>
                <a:noFill/>
              </a:ln>
              <a:extLst/>
            </p:spPr>
            <p:txBody>
              <a:bodyPr lIns="68580" tIns="34290" rIns="68580" bIns="3429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35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76" name="Рисунок 2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9095" y="1134240"/>
              <a:ext cx="905747" cy="162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" name="Picture 2" descr="Картинки по запросу БАНК ПН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97" y="1186926"/>
            <a:ext cx="123348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" name="Группа 276"/>
          <p:cNvGrpSpPr>
            <a:grpSpLocks/>
          </p:cNvGrpSpPr>
          <p:nvPr/>
        </p:nvGrpSpPr>
        <p:grpSpPr bwMode="auto">
          <a:xfrm>
            <a:off x="2936776" y="1317101"/>
            <a:ext cx="1441450" cy="1127125"/>
            <a:chOff x="1495286" y="2798182"/>
            <a:chExt cx="1196992" cy="1071569"/>
          </a:xfrm>
        </p:grpSpPr>
        <p:pic>
          <p:nvPicPr>
            <p:cNvPr id="98" name="Рисунок 27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391" y="2830841"/>
              <a:ext cx="408783" cy="450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Рисунок 27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286" y="2798182"/>
              <a:ext cx="1196992" cy="1071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Рисунок 279"/>
            <p:cNvPicPr>
              <a:picLocks noChangeAspect="1"/>
            </p:cNvPicPr>
            <p:nvPr/>
          </p:nvPicPr>
          <p:blipFill>
            <a:blip r:embed="rId8" cstate="print">
              <a:lum bright="-24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391" y="2830841"/>
              <a:ext cx="408782" cy="450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1" name="Прямая со стрелкой 100"/>
          <p:cNvCxnSpPr/>
          <p:nvPr/>
        </p:nvCxnSpPr>
        <p:spPr>
          <a:xfrm>
            <a:off x="6626052" y="1590151"/>
            <a:ext cx="871537" cy="4762"/>
          </a:xfrm>
          <a:prstGeom prst="straightConnector1">
            <a:avLst/>
          </a:prstGeom>
          <a:ln w="254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V="1">
            <a:off x="6586364" y="1847326"/>
            <a:ext cx="922338" cy="11112"/>
          </a:xfrm>
          <a:prstGeom prst="straightConnector1">
            <a:avLst/>
          </a:prstGeom>
          <a:ln w="25400" cap="rnd">
            <a:solidFill>
              <a:srgbClr val="5FC9D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Рисунок 28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277" y="1207563"/>
            <a:ext cx="10890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4" name="Соединительная линия уступом 103"/>
          <p:cNvCxnSpPr>
            <a:stCxn id="107" idx="2"/>
            <a:endCxn id="112" idx="2"/>
          </p:cNvCxnSpPr>
          <p:nvPr/>
        </p:nvCxnSpPr>
        <p:spPr>
          <a:xfrm rot="5400000">
            <a:off x="4960189" y="-805350"/>
            <a:ext cx="88900" cy="6508995"/>
          </a:xfrm>
          <a:prstGeom prst="bentConnector3">
            <a:avLst>
              <a:gd name="adj1" fmla="val 357143"/>
            </a:avLst>
          </a:prstGeom>
          <a:ln w="25400">
            <a:solidFill>
              <a:schemeClr val="tx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Прямоугольник 301"/>
          <p:cNvSpPr>
            <a:spLocks noChangeArrowheads="1"/>
          </p:cNvSpPr>
          <p:nvPr/>
        </p:nvSpPr>
        <p:spPr bwMode="auto">
          <a:xfrm>
            <a:off x="3838041" y="2744858"/>
            <a:ext cx="195298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1050" b="1" dirty="0" err="1" smtClean="0">
                <a:solidFill>
                  <a:schemeClr val="tx2"/>
                </a:solidFill>
                <a:cs typeface="Calibri" panose="020F0502020204030204" pitchFamily="34" charset="0"/>
              </a:rPr>
              <a:t>Мәліметтерді алуға сұрату</a:t>
            </a:r>
            <a:r>
              <a:rPr lang="ru-RU" altLang="en-US" sz="1050" b="1" dirty="0" smtClean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endParaRPr lang="ru-RU" altLang="en-US" sz="105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106" name="Прямоугольник 302"/>
          <p:cNvSpPr>
            <a:spLocks noChangeArrowheads="1"/>
          </p:cNvSpPr>
          <p:nvPr/>
        </p:nvSpPr>
        <p:spPr bwMode="auto">
          <a:xfrm>
            <a:off x="3391249" y="2333100"/>
            <a:ext cx="28578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1050" b="1" dirty="0" err="1" smtClean="0">
                <a:solidFill>
                  <a:schemeClr val="tx2"/>
                </a:solidFill>
                <a:cs typeface="Calibri" panose="020F0502020204030204" pitchFamily="34" charset="0"/>
              </a:rPr>
              <a:t>Мәліметтерді ұсынуға келісім</a:t>
            </a:r>
            <a:r>
              <a:rPr lang="ru-RU" altLang="en-US" sz="1050" b="1" dirty="0" smtClean="0">
                <a:solidFill>
                  <a:schemeClr val="tx2"/>
                </a:solidFill>
                <a:cs typeface="Calibri" panose="020F0502020204030204" pitchFamily="34" charset="0"/>
              </a:rPr>
              <a:t>/бас </a:t>
            </a:r>
            <a:r>
              <a:rPr lang="ru-RU" altLang="en-US" sz="1050" b="1" dirty="0" err="1" smtClean="0">
                <a:solidFill>
                  <a:schemeClr val="tx2"/>
                </a:solidFill>
                <a:cs typeface="Calibri" panose="020F0502020204030204" pitchFamily="34" charset="0"/>
              </a:rPr>
              <a:t>тарту</a:t>
            </a:r>
            <a:r>
              <a:rPr lang="ru-RU" altLang="en-US" sz="1050" b="1" dirty="0" smtClean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endParaRPr lang="ru-RU" altLang="en-US" sz="105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107" name="Прямоугольник 303"/>
          <p:cNvSpPr>
            <a:spLocks noChangeArrowheads="1"/>
          </p:cNvSpPr>
          <p:nvPr/>
        </p:nvSpPr>
        <p:spPr bwMode="auto">
          <a:xfrm>
            <a:off x="7960817" y="2158476"/>
            <a:ext cx="5966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000" b="1" dirty="0" smtClean="0">
                <a:solidFill>
                  <a:schemeClr val="tx2"/>
                </a:solidFill>
                <a:cs typeface="Calibri" panose="020F0502020204030204" pitchFamily="34" charset="0"/>
              </a:rPr>
              <a:t>МО АЖ</a:t>
            </a:r>
            <a:endParaRPr lang="ru-RU" altLang="en-US" sz="10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pic>
        <p:nvPicPr>
          <p:cNvPr id="108" name="Picture 16" descr="Картинки по запросу ИНФОРМАЦИЯ ПНГ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6852932" y="1660084"/>
            <a:ext cx="456067" cy="420985"/>
          </a:xfrm>
          <a:prstGeom prst="rect">
            <a:avLst/>
          </a:prstGeom>
          <a:noFill/>
          <a:extLst/>
        </p:spPr>
      </p:pic>
      <p:cxnSp>
        <p:nvCxnSpPr>
          <p:cNvPr id="109" name="Прямая со стрелкой 108"/>
          <p:cNvCxnSpPr/>
          <p:nvPr/>
        </p:nvCxnSpPr>
        <p:spPr>
          <a:xfrm>
            <a:off x="2358852" y="1880663"/>
            <a:ext cx="563562" cy="0"/>
          </a:xfrm>
          <a:prstGeom prst="straightConnector1">
            <a:avLst/>
          </a:prstGeom>
          <a:ln w="254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Прямоугольник 4"/>
          <p:cNvSpPr>
            <a:spLocks noChangeArrowheads="1"/>
          </p:cNvSpPr>
          <p:nvPr/>
        </p:nvSpPr>
        <p:spPr bwMode="auto">
          <a:xfrm>
            <a:off x="2982814" y="1878363"/>
            <a:ext cx="13620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1200" b="1" dirty="0" smtClean="0">
                <a:solidFill>
                  <a:schemeClr val="tx2"/>
                </a:solidFill>
                <a:cs typeface="Calibri" panose="020F0502020204030204" pitchFamily="34" charset="0"/>
              </a:rPr>
              <a:t>ЖҰМЫС БЕРУШІ </a:t>
            </a:r>
            <a:endParaRPr lang="ru-RU" altLang="en-US" sz="12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111" name="Прямоугольник 5"/>
          <p:cNvSpPr>
            <a:spLocks noChangeArrowheads="1"/>
          </p:cNvSpPr>
          <p:nvPr/>
        </p:nvSpPr>
        <p:spPr bwMode="auto">
          <a:xfrm>
            <a:off x="4385728" y="1590151"/>
            <a:ext cx="1076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000" b="1" dirty="0" smtClean="0">
                <a:solidFill>
                  <a:schemeClr val="tx2"/>
                </a:solidFill>
                <a:cs typeface="Calibri" panose="020F0502020204030204" pitchFamily="34" charset="0"/>
              </a:rPr>
              <a:t>НЕМЕСЕ</a:t>
            </a:r>
            <a:endParaRPr lang="ru-RU" altLang="en-US" sz="2000" b="1" dirty="0">
              <a:solidFill>
                <a:schemeClr val="tx2"/>
              </a:solidFill>
            </a:endParaRPr>
          </a:p>
        </p:txBody>
      </p:sp>
      <p:sp>
        <p:nvSpPr>
          <p:cNvPr id="112" name="Прямоугольник 90"/>
          <p:cNvSpPr>
            <a:spLocks noChangeArrowheads="1"/>
          </p:cNvSpPr>
          <p:nvPr/>
        </p:nvSpPr>
        <p:spPr bwMode="auto">
          <a:xfrm>
            <a:off x="727264" y="2247376"/>
            <a:ext cx="20457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000" b="1" smtClean="0">
                <a:solidFill>
                  <a:schemeClr val="tx2"/>
                </a:solidFill>
                <a:cs typeface="Calibri" panose="020F0502020204030204" pitchFamily="34" charset="0"/>
              </a:rPr>
              <a:t>КӨРСЕТІЛЕТІН ҚЫЗМЕТТІ </a:t>
            </a:r>
            <a:r>
              <a:rPr lang="ru-RU" altLang="en-US" sz="1000" b="1" dirty="0" smtClean="0">
                <a:solidFill>
                  <a:schemeClr val="tx2"/>
                </a:solidFill>
                <a:cs typeface="Calibri" panose="020F0502020204030204" pitchFamily="34" charset="0"/>
              </a:rPr>
              <a:t>АЛУШЫ</a:t>
            </a:r>
            <a:endParaRPr lang="ru-RU" altLang="en-US" sz="10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cxnSp>
        <p:nvCxnSpPr>
          <p:cNvPr id="113" name="Соединительная линия уступом 112"/>
          <p:cNvCxnSpPr/>
          <p:nvPr/>
        </p:nvCxnSpPr>
        <p:spPr>
          <a:xfrm rot="5400000" flipH="1" flipV="1">
            <a:off x="4842495" y="-845868"/>
            <a:ext cx="52388" cy="6515100"/>
          </a:xfrm>
          <a:prstGeom prst="bentConnector3">
            <a:avLst>
              <a:gd name="adj1" fmla="val -290784"/>
            </a:avLst>
          </a:prstGeom>
          <a:ln w="25400">
            <a:solidFill>
              <a:schemeClr val="tx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Прямоугольник 36"/>
          <p:cNvSpPr>
            <a:spLocks noChangeArrowheads="1"/>
          </p:cNvSpPr>
          <p:nvPr/>
        </p:nvSpPr>
        <p:spPr bwMode="auto">
          <a:xfrm>
            <a:off x="6671468" y="2023538"/>
            <a:ext cx="9220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100" b="1" dirty="0" smtClean="0">
                <a:solidFill>
                  <a:schemeClr val="tx2"/>
                </a:solidFill>
                <a:cs typeface="Calibri" panose="020F0502020204030204" pitchFamily="34" charset="0"/>
              </a:rPr>
              <a:t>АНЫҚТАМА</a:t>
            </a:r>
            <a:endParaRPr lang="ru-RU" altLang="en-US" sz="11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115" name="Прямоугольник 242"/>
          <p:cNvSpPr>
            <a:spLocks noChangeArrowheads="1"/>
          </p:cNvSpPr>
          <p:nvPr/>
        </p:nvSpPr>
        <p:spPr bwMode="auto">
          <a:xfrm>
            <a:off x="123319" y="2999155"/>
            <a:ext cx="438680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000" b="1" dirty="0" smtClean="0">
                <a:solidFill>
                  <a:srgbClr val="215968"/>
                </a:solidFill>
                <a:cs typeface="Calibri" panose="020F0502020204030204" pitchFamily="34" charset="0"/>
              </a:rPr>
              <a:t>ПРОБЛЕМАЛАР:</a:t>
            </a:r>
            <a:endParaRPr lang="ru-RU" altLang="en-US" sz="1000" b="1" dirty="0">
              <a:solidFill>
                <a:srgbClr val="215968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Анықтамалар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үшін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фронт-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офистерге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жүгіну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қажеттілігі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;</a:t>
            </a:r>
            <a:endParaRPr lang="ru-RU" altLang="en-US" sz="800" dirty="0">
              <a:solidFill>
                <a:srgbClr val="215968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Банктер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және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басқа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ұйымдардың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мәліметтерді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алу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мүмкін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еместігі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;</a:t>
            </a:r>
            <a:endParaRPr lang="ru-RU" altLang="en-US" sz="800" dirty="0">
              <a:solidFill>
                <a:srgbClr val="215968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Мемлекеттік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ұйымдардың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МО АЖ-да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ақпарат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бар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кезде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,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анықтамаларды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талап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 </a:t>
            </a:r>
            <a:r>
              <a:rPr lang="ru-RU" altLang="en-US" sz="800" dirty="0" err="1" smtClean="0">
                <a:solidFill>
                  <a:srgbClr val="215968"/>
                </a:solidFill>
                <a:cs typeface="Calibri" panose="020F0502020204030204" pitchFamily="34" charset="0"/>
              </a:rPr>
              <a:t>етуі</a:t>
            </a:r>
            <a:r>
              <a:rPr lang="ru-RU" altLang="en-US" sz="800" dirty="0" smtClean="0">
                <a:solidFill>
                  <a:srgbClr val="215968"/>
                </a:solidFill>
                <a:cs typeface="Calibri" panose="020F0502020204030204" pitchFamily="34" charset="0"/>
              </a:rPr>
              <a:t>. </a:t>
            </a:r>
            <a:endParaRPr lang="ru-RU" altLang="en-US" sz="800" dirty="0">
              <a:solidFill>
                <a:srgbClr val="215968"/>
              </a:solidFill>
              <a:cs typeface="Calibri" panose="020F0502020204030204" pitchFamily="34" charset="0"/>
            </a:endParaRPr>
          </a:p>
        </p:txBody>
      </p:sp>
      <p:grpSp>
        <p:nvGrpSpPr>
          <p:cNvPr id="116" name="Группа 115"/>
          <p:cNvGrpSpPr/>
          <p:nvPr/>
        </p:nvGrpSpPr>
        <p:grpSpPr>
          <a:xfrm>
            <a:off x="123318" y="4344778"/>
            <a:ext cx="5117713" cy="1750716"/>
            <a:chOff x="123318" y="2652472"/>
            <a:chExt cx="5117713" cy="1750716"/>
          </a:xfrm>
        </p:grpSpPr>
        <p:sp>
          <p:nvSpPr>
            <p:cNvPr id="117" name="Прямоугольник 116"/>
            <p:cNvSpPr/>
            <p:nvPr/>
          </p:nvSpPr>
          <p:spPr>
            <a:xfrm>
              <a:off x="123319" y="2652472"/>
              <a:ext cx="37624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k-KZ" sz="1400" b="1" dirty="0" smtClean="0">
                  <a:solidFill>
                    <a:schemeClr val="tx2"/>
                  </a:solidFill>
                  <a:latin typeface="+mn-lt"/>
                  <a:cs typeface="+mn-cs"/>
                </a:rPr>
                <a:t>МЕКЕНЖАЙ АНЫҚТАМАСЫ</a:t>
              </a:r>
              <a:endParaRPr lang="kk-KZ" sz="1400" b="1" dirty="0">
                <a:solidFill>
                  <a:schemeClr val="tx2"/>
                </a:solidFill>
                <a:latin typeface="+mn-lt"/>
                <a:cs typeface="+mn-cs"/>
              </a:endParaRPr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123319" y="2949644"/>
              <a:ext cx="43945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k-KZ" sz="1400" b="1" dirty="0" smtClean="0">
                  <a:solidFill>
                    <a:schemeClr val="tx2"/>
                  </a:solidFill>
                  <a:latin typeface="+mn-lt"/>
                  <a:cs typeface="+mn-cs"/>
                </a:rPr>
                <a:t>СОТТЫЛЫҒЫ БАР/ЖОҚТЫҒЫ ТУРАЛЫ АНЫҚТАМА </a:t>
              </a:r>
              <a:endParaRPr lang="kk-KZ" sz="1400" b="1" dirty="0">
                <a:solidFill>
                  <a:schemeClr val="tx2"/>
                </a:solidFill>
                <a:latin typeface="+mn-lt"/>
                <a:cs typeface="+mn-cs"/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>
            <a:xfrm>
              <a:off x="123318" y="3259788"/>
              <a:ext cx="41153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k-KZ" sz="1400" b="1" dirty="0" smtClean="0">
                  <a:solidFill>
                    <a:schemeClr val="tx2"/>
                  </a:solidFill>
                  <a:latin typeface="+mn-lt"/>
                  <a:cs typeface="+mn-cs"/>
                </a:rPr>
                <a:t>ЗЕЙНЕТАҚЫ АУДАРЫМДАРЫ ТУРАЛЫ АНЫҚТАМА </a:t>
              </a:r>
              <a:endParaRPr lang="kk-KZ" sz="1400" b="1" dirty="0">
                <a:solidFill>
                  <a:schemeClr val="tx2"/>
                </a:solidFill>
                <a:latin typeface="+mn-lt"/>
                <a:cs typeface="+mn-cs"/>
              </a:endParaRPr>
            </a:p>
          </p:txBody>
        </p:sp>
        <p:sp>
          <p:nvSpPr>
            <p:cNvPr id="120" name="Прямоугольник 119"/>
            <p:cNvSpPr/>
            <p:nvPr/>
          </p:nvSpPr>
          <p:spPr>
            <a:xfrm>
              <a:off x="123318" y="3567565"/>
              <a:ext cx="51177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k-KZ" sz="1400" b="1" dirty="0" smtClean="0">
                  <a:solidFill>
                    <a:schemeClr val="tx2"/>
                  </a:solidFill>
                  <a:latin typeface="+mn-lt"/>
                  <a:cs typeface="+mn-cs"/>
                </a:rPr>
                <a:t>ЖЫЛЖЫМАЙТЫН МҮЛІКТІҢ БАР/ЖОҒЫ ТУРАЛЫ АНЫҚТАМА </a:t>
              </a:r>
              <a:endParaRPr lang="kk-KZ" sz="1400" b="1" dirty="0">
                <a:solidFill>
                  <a:schemeClr val="tx2"/>
                </a:solidFill>
                <a:latin typeface="+mn-lt"/>
                <a:cs typeface="+mn-cs"/>
              </a:endParaRPr>
            </a:p>
          </p:txBody>
        </p:sp>
        <p:sp>
          <p:nvSpPr>
            <p:cNvPr id="121" name="Прямоугольник 120"/>
            <p:cNvSpPr/>
            <p:nvPr/>
          </p:nvSpPr>
          <p:spPr>
            <a:xfrm>
              <a:off x="123319" y="3879968"/>
              <a:ext cx="49706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 smtClean="0">
                  <a:solidFill>
                    <a:schemeClr val="tx2"/>
                  </a:solidFill>
                  <a:latin typeface="+mn-lt"/>
                  <a:cs typeface="+mn-cs"/>
                </a:rPr>
                <a:t>ЖЫЛЖЫМАЙТЫН МҮЛІККЕ ТІРКЕЛГЕН ҚҰҚЫҚТАР (АУЫРТПАЛЫҚТАР) ТУРАЛЫ АНЫҚТАМА </a:t>
              </a:r>
              <a:endParaRPr lang="ru-RU" sz="1400" b="1" dirty="0">
                <a:solidFill>
                  <a:schemeClr val="tx2"/>
                </a:solidFill>
                <a:latin typeface="+mn-lt"/>
                <a:cs typeface="+mn-cs"/>
              </a:endParaRPr>
            </a:p>
          </p:txBody>
        </p:sp>
      </p:grpSp>
      <p:cxnSp>
        <p:nvCxnSpPr>
          <p:cNvPr id="122" name="Прямая соединительная линия 121"/>
          <p:cNvCxnSpPr/>
          <p:nvPr/>
        </p:nvCxnSpPr>
        <p:spPr>
          <a:xfrm>
            <a:off x="-4367" y="4341421"/>
            <a:ext cx="4522258" cy="0"/>
          </a:xfrm>
          <a:prstGeom prst="line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13616</TotalTime>
  <Words>873</Words>
  <Application>Microsoft Office PowerPoint</Application>
  <PresentationFormat>Лист A4 (210x297 мм)</PresentationFormat>
  <Paragraphs>208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Aharoni</vt:lpstr>
      <vt:lpstr>AngsanaUPC</vt:lpstr>
      <vt:lpstr>Arial</vt:lpstr>
      <vt:lpstr>Arial KZ</vt:lpstr>
      <vt:lpstr>Calibri</vt:lpstr>
      <vt:lpstr>Cambria Math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Аубакирова Бибисара</cp:lastModifiedBy>
  <cp:revision>462</cp:revision>
  <cp:lastPrinted>2017-09-04T08:43:42Z</cp:lastPrinted>
  <dcterms:created xsi:type="dcterms:W3CDTF">2017-08-30T07:35:06Z</dcterms:created>
  <dcterms:modified xsi:type="dcterms:W3CDTF">2017-12-07T05:28:18Z</dcterms:modified>
</cp:coreProperties>
</file>