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09" r:id="rId1"/>
    <p:sldMasterId id="2147483921" r:id="rId2"/>
  </p:sldMasterIdLst>
  <p:notesMasterIdLst>
    <p:notesMasterId r:id="rId14"/>
  </p:notesMasterIdLst>
  <p:handoutMasterIdLst>
    <p:handoutMasterId r:id="rId15"/>
  </p:handoutMasterIdLst>
  <p:sldIdLst>
    <p:sldId id="614" r:id="rId3"/>
    <p:sldId id="782" r:id="rId4"/>
    <p:sldId id="781" r:id="rId5"/>
    <p:sldId id="721" r:id="rId6"/>
    <p:sldId id="783" r:id="rId7"/>
    <p:sldId id="791" r:id="rId8"/>
    <p:sldId id="789" r:id="rId9"/>
    <p:sldId id="788" r:id="rId10"/>
    <p:sldId id="790" r:id="rId11"/>
    <p:sldId id="732" r:id="rId12"/>
    <p:sldId id="779" r:id="rId13"/>
  </p:sldIdLst>
  <p:sldSz cx="9906000" cy="6858000" type="A4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02">
          <p15:clr>
            <a:srgbClr val="A4A3A4"/>
          </p15:clr>
        </p15:guide>
        <p15:guide id="2" pos="368">
          <p15:clr>
            <a:srgbClr val="A4A3A4"/>
          </p15:clr>
        </p15:guide>
        <p15:guide id="3" pos="3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  <p15:guide id="3" orient="horz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6600"/>
    <a:srgbClr val="336699"/>
    <a:srgbClr val="1E7457"/>
    <a:srgbClr val="009242"/>
    <a:srgbClr val="FF9966"/>
    <a:srgbClr val="0000FF"/>
    <a:srgbClr val="FF6600"/>
    <a:srgbClr val="C0D5EA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9" autoAdjust="0"/>
    <p:restoredTop sz="94307" autoAdjust="0"/>
  </p:normalViewPr>
  <p:slideViewPr>
    <p:cSldViewPr>
      <p:cViewPr varScale="1">
        <p:scale>
          <a:sx n="88" d="100"/>
          <a:sy n="88" d="100"/>
        </p:scale>
        <p:origin x="-1518" y="-108"/>
      </p:cViewPr>
      <p:guideLst>
        <p:guide orient="horz" pos="3702"/>
        <p:guide pos="368"/>
        <p:guide pos="398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938" y="-114"/>
      </p:cViewPr>
      <p:guideLst>
        <p:guide orient="horz" pos="311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A7C653-F4D1-47BF-8272-466B709C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04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7210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87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E67EB5-DF7E-42EF-ACAB-8A1D44FAA0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3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956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2548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50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5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53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0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0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2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0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0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2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1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8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24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1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8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6165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gif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4851" y="2133600"/>
            <a:ext cx="8496622" cy="144303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Проект нового Налогового кодекса </a:t>
            </a:r>
            <a:r>
              <a:rPr lang="ru-RU" dirty="0">
                <a:solidFill>
                  <a:srgbClr val="002060"/>
                </a:solidFill>
              </a:rPr>
              <a:t>Республики </a:t>
            </a:r>
            <a:r>
              <a:rPr lang="ru-RU" dirty="0" smtClean="0">
                <a:solidFill>
                  <a:srgbClr val="002060"/>
                </a:solidFill>
              </a:rPr>
              <a:t>Казахстан</a:t>
            </a:r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6146" name="Subtitle 3"/>
          <p:cNvSpPr>
            <a:spLocks noGrp="1"/>
          </p:cNvSpPr>
          <p:nvPr>
            <p:ph type="subTitle" idx="1"/>
          </p:nvPr>
        </p:nvSpPr>
        <p:spPr>
          <a:xfrm>
            <a:off x="928688" y="6261100"/>
            <a:ext cx="8345487" cy="407988"/>
          </a:xfrm>
          <a:noFill/>
        </p:spPr>
        <p:txBody>
          <a:bodyPr anchor="ctr"/>
          <a:lstStyle/>
          <a:p>
            <a:pPr algn="ctr"/>
            <a:r>
              <a:rPr lang="en-US"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20</a:t>
            </a:r>
            <a:r>
              <a:rPr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17 год</a:t>
            </a:r>
            <a:endParaRPr lang="en-US" sz="1600" b="1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532769" y="203997"/>
            <a:ext cx="884078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ru-RU" sz="1600" b="1" kern="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600" b="1" kern="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национальной экономики Республики </a:t>
            </a:r>
            <a:r>
              <a:rPr lang="ru-RU" sz="1600" b="1" kern="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Казахстан</a:t>
            </a:r>
            <a:endParaRPr lang="en-US" sz="1600" b="1" kern="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>
                <a:latin typeface="Arial" charset="0"/>
                <a:cs typeface="Arial" charset="0"/>
              </a:rPr>
              <a:t>7. </a:t>
            </a:r>
            <a:r>
              <a:rPr lang="kk-KZ" sz="1800" dirty="0"/>
              <a:t>Режим роста для </a:t>
            </a:r>
            <a:r>
              <a:rPr lang="kk-KZ" sz="1800" dirty="0" smtClean="0"/>
              <a:t>АПК</a:t>
            </a:r>
            <a:endParaRPr lang="ru-RU" sz="1800" dirty="0">
              <a:latin typeface="Arial" charset="0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4024" y="1052736"/>
            <a:ext cx="1692672" cy="259228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Единый земельный налог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663" y="4077072"/>
            <a:ext cx="1666865" cy="216321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Режим для СХТП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48744" y="4077072"/>
            <a:ext cx="6692158" cy="21632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Отмена льгот по НДС, противоречащих требованиям ВТО</a:t>
            </a:r>
          </a:p>
          <a:p>
            <a:pPr marL="342900" indent="-342900" algn="just">
              <a:buFontTx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Исключение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ограничения для аффилированных лиц</a:t>
            </a:r>
          </a:p>
          <a:p>
            <a:pPr marL="342900" indent="-342900" algn="just">
              <a:buFontTx/>
              <a:buAutoNum type="arabicPeriod"/>
            </a:pPr>
            <a:r>
              <a:rPr lang="kk-KZ" sz="2000" dirty="0" smtClean="0">
                <a:latin typeface="Arial Narrow" pitchFamily="34" charset="0"/>
              </a:rPr>
              <a:t>Введение </a:t>
            </a:r>
            <a:r>
              <a:rPr lang="kk-KZ" sz="2000" dirty="0">
                <a:latin typeface="Arial Narrow" pitchFamily="34" charset="0"/>
              </a:rPr>
              <a:t>пониженной ставки НДС для производителей сельскохозяйственной продукции и переработчиков сельскохозяйственного </a:t>
            </a:r>
            <a:r>
              <a:rPr lang="kk-KZ" sz="2000" dirty="0" smtClean="0">
                <a:latin typeface="Arial Narrow" pitchFamily="34" charset="0"/>
              </a:rPr>
              <a:t>сырья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48744" y="1052736"/>
            <a:ext cx="6678894" cy="25922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kk-KZ" sz="2000" dirty="0">
                <a:solidFill>
                  <a:schemeClr val="tx1"/>
                </a:solidFill>
                <a:latin typeface="Arial Narrow" pitchFamily="34" charset="0"/>
              </a:rPr>
              <a:t>Отмена социального налога за главу, членов и работников КФХ</a:t>
            </a:r>
          </a:p>
          <a:p>
            <a:pPr marL="342900" indent="-342900" algn="just">
              <a:buFontTx/>
              <a:buAutoNum type="arabicPeriod"/>
            </a:pPr>
            <a:r>
              <a:rPr lang="kk-KZ" sz="2000" dirty="0">
                <a:solidFill>
                  <a:schemeClr val="tx1"/>
                </a:solidFill>
                <a:latin typeface="Arial Narrow" pitchFamily="34" charset="0"/>
              </a:rPr>
              <a:t>Исключение ограничения для плательщиков НДС по применению СНР</a:t>
            </a:r>
          </a:p>
          <a:p>
            <a:pPr marL="342900" indent="-342900" algn="just">
              <a:buFontTx/>
              <a:buAutoNum type="arabicPeriod"/>
            </a:pPr>
            <a:r>
              <a:rPr lang="kk-KZ" sz="2000" dirty="0">
                <a:solidFill>
                  <a:schemeClr val="tx1"/>
                </a:solidFill>
                <a:latin typeface="Arial Narrow" pitchFamily="34" charset="0"/>
              </a:rPr>
              <a:t>Разрешение на осуществление прочих видов деятельности с ведением раздельного </a:t>
            </a:r>
            <a:r>
              <a:rPr lang="kk-KZ" sz="2000" dirty="0" smtClean="0">
                <a:solidFill>
                  <a:schemeClr val="tx1"/>
                </a:solidFill>
                <a:latin typeface="Arial Narrow" pitchFamily="34" charset="0"/>
              </a:rPr>
              <a:t>учета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504956" y="3786120"/>
            <a:ext cx="8803614" cy="15082"/>
          </a:xfrm>
          <a:prstGeom prst="line">
            <a:avLst/>
          </a:prstGeom>
          <a:ln w="12700">
            <a:solidFill>
              <a:schemeClr val="tx2"/>
            </a:solidFill>
            <a:prstDash val="lg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Стрелка вправо 24"/>
          <p:cNvSpPr/>
          <p:nvPr/>
        </p:nvSpPr>
        <p:spPr>
          <a:xfrm>
            <a:off x="2216696" y="1897561"/>
            <a:ext cx="360040" cy="1171399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209528" y="4572981"/>
            <a:ext cx="360040" cy="1171399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16496" y="260648"/>
            <a:ext cx="8928992" cy="576064"/>
          </a:xfrm>
        </p:spPr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ru-RU" altLang="zh-CN" dirty="0" smtClean="0">
                <a:latin typeface="+mj-lt"/>
                <a:cs typeface="+mj-cs"/>
              </a:rPr>
              <a:t>Работа по разработке проекта нового Налогового кодекса </a:t>
            </a:r>
            <a:endParaRPr lang="ru-RU" dirty="0">
              <a:latin typeface="+mj-lt"/>
              <a:cs typeface="+mj-cs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704528" y="1547798"/>
            <a:ext cx="8280920" cy="501317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6496" y="1331774"/>
            <a:ext cx="8928992" cy="544522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>
                <a:gd name="adj" fmla="val 10627126"/>
              </a:avLst>
            </a:prstTxWarp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Рабочая группа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232" y="1699286"/>
            <a:ext cx="1608950" cy="123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&amp;Kcy;&amp;acy;&amp;rcy;&amp;tcy;&amp;icy;&amp;ncy;&amp;kcy;&amp;icy; &amp;pcy;&amp;ocy; &amp;zcy;&amp;acy;&amp;pcy;&amp;rcy;&amp;ocy;&amp;scy;&amp;ucy; &amp;acy;&amp;gcy;&amp;mcy;&amp;pcy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816" y="4340790"/>
            <a:ext cx="1061732" cy="67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989" y="2316457"/>
            <a:ext cx="1296077" cy="1296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 descr="&amp;Kcy;&amp;acy;&amp;rcy;&amp;tcy;&amp;icy;&amp;ncy;&amp;kcy;&amp;icy; &amp;pcy;&amp;ocy; &amp;zcy;&amp;acy;&amp;pcy;&amp;rcy;&amp;ocy;&amp;scy;&amp;ucy; &amp;acy;&amp;scy;&amp;scy;&amp;ocy;&amp;tscy;&amp;icy;&amp;acy;&amp;tscy;&amp;icy;&amp;yacy; &amp;fcy;&amp;icy;&amp;ncy;&amp;acy;&amp;ncy;&amp;scy;&amp;icy;&amp;scy;&amp;tcy;&amp;ocy;&amp;vcy; &amp;kcy;&amp;acy;&amp;zcy;&amp;acy;&amp;khcy;&amp;scy;&amp;tcy;&amp;acy;&amp;ncy;&amp;acy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860" y="3874739"/>
            <a:ext cx="1126827" cy="108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&amp;Kcy;&amp;acy;&amp;rcy;&amp;tcy;&amp;icy;&amp;ncy;&amp;kcy;&amp;icy; &amp;pcy;&amp;ocy; &amp;zcy;&amp;acy;&amp;pcy;&amp;rcy;&amp;ocy;&amp;scy;&amp;ucy; &amp;kcy;&amp;acy;&amp;zcy;&amp;ecy;&amp;ncy;&amp;iecy;&amp;rcy;&amp;dcy;&amp;zhcy;&amp;icy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844" y="4273537"/>
            <a:ext cx="1264263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304" y="3188991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76" y="5381806"/>
            <a:ext cx="792089" cy="979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883" y="5454950"/>
            <a:ext cx="1366839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88" y="5061519"/>
            <a:ext cx="962670" cy="96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 descr="&amp;Kcy;&amp;acy;&amp;rcy;&amp;tcy;&amp;icy;&amp;ncy;&amp;kcy;&amp;icy; &amp;pcy;&amp;ocy; &amp;zcy;&amp;acy;&amp;pcy;&amp;rcy;&amp;ocy;&amp;scy;&amp;ucy; &amp;mcy;&amp;yacy;&amp;scy;&amp;ncy;&amp;ocy;&amp;jcy; &amp;scy;&amp;ocy;&amp;yucy;&amp;zcy; &amp;kcy;&amp;acy;&amp;zcy;&amp;acy;&amp;khcy;&amp;scy;&amp;tcy;&amp;acy;&amp;ncy;&amp;acy;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360" y="4263588"/>
            <a:ext cx="1254351" cy="94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458" y="4141491"/>
            <a:ext cx="1120899" cy="822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430" y="5015379"/>
            <a:ext cx="1142693" cy="645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3" name="Picture 39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816" y="1867438"/>
            <a:ext cx="1178486" cy="117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534" y="2512524"/>
            <a:ext cx="10715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вал 2"/>
          <p:cNvSpPr/>
          <p:nvPr/>
        </p:nvSpPr>
        <p:spPr>
          <a:xfrm>
            <a:off x="4239739" y="2697227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МИР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5277137" y="2776946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МЭ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3310694" y="2933627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МСХ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5168783" y="3561115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МЗ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6136352" y="3630446"/>
            <a:ext cx="1192912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МТСЗН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2482637" y="3372326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МОН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3877644" y="3612534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МКС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2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dirty="0" smtClean="0">
                <a:latin typeface="Arial" charset="0"/>
                <a:cs typeface="Arial" charset="0"/>
              </a:rPr>
              <a:t>Отличия проекта нового Налогового кодекса от действующего</a:t>
            </a:r>
            <a:endParaRPr lang="ru-RU" dirty="0">
              <a:latin typeface="Arial" charset="0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24915976"/>
              </p:ext>
            </p:extLst>
          </p:nvPr>
        </p:nvGraphicFramePr>
        <p:xfrm>
          <a:off x="416496" y="1268761"/>
          <a:ext cx="8712968" cy="4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845"/>
                <a:gridCol w="8049123"/>
              </a:tblGrid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Структура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cs typeface="Arial" charset="0"/>
                        </a:rPr>
                        <a:t>Идеология 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/>
                        <a:t>3.</a:t>
                      </a:r>
                      <a:endParaRPr lang="ru-RU" sz="2000" b="1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/>
                        <a:t>Вординг</a:t>
                      </a:r>
                      <a:r>
                        <a:rPr lang="ru-RU" sz="2000" b="1" dirty="0" smtClean="0"/>
                        <a:t> (легкий язык текста)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Меры по теневой экономике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Льготы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Недропользование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/>
                        <a:t>Режим роста для МСБ и АПК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6745" y="1556792"/>
            <a:ext cx="3444127" cy="5112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1. ОБЩАЯ ЧАСТЬ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Общие положения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2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Налоговое обязательство </a:t>
            </a: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2. ОСОБЕННАЯ ЧАСТЬ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3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Основные положения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4.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Корпоративный подоходный налог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5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Налогообложение организаций, осуществляющих деятельность на территории специальных экономических зон, и организации, реализующей инвестиционный приоритетный проект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6.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Индивидуальный подоходный налог 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7.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Особенности международного налогообложения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8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 на добавленную стоимость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9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Акцизы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10.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Рентный налог на экспорт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11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Налогообложение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недропользователей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12.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Социальный налог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13</a:t>
            </a:r>
            <a:r>
              <a:rPr lang="ru-RU" sz="1100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Налог на транспортные средства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14.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Земельный налог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15.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 на имущество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16.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 на игорный бизнес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17.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Фиксированный налог 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18.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Специальные налоговые режимы </a:t>
            </a:r>
            <a:endParaRPr lang="ru-RU" sz="1100" dirty="0" smtClean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19.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Другие обязательные платежи </a:t>
            </a: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3. НАЛОГОВОЕ АДМИНИСТРИРОВАНИЕ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20.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Налоговый контроль и прочие формы налогового администрирования </a:t>
            </a:r>
          </a:p>
          <a:p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21.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Обжалование результатов налоговой проверки и действий (бездействия) должностных лиц органов налоговой службы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1</a:t>
            </a:r>
            <a:r>
              <a:rPr lang="kk-KZ" sz="1800" dirty="0" smtClean="0">
                <a:latin typeface="Arial" charset="0"/>
                <a:cs typeface="Arial" charset="0"/>
              </a:rPr>
              <a:t>. </a:t>
            </a:r>
            <a:r>
              <a:rPr lang="ru-RU" sz="1800" dirty="0">
                <a:latin typeface="Arial" charset="0"/>
                <a:cs typeface="Arial" charset="0"/>
              </a:rPr>
              <a:t>Структура </a:t>
            </a:r>
            <a:r>
              <a:rPr lang="ru-RU" sz="1800" dirty="0" smtClean="0">
                <a:latin typeface="Arial" charset="0"/>
                <a:cs typeface="Arial" charset="0"/>
              </a:rPr>
              <a:t>Налогового кодекса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6745" y="936875"/>
            <a:ext cx="3444127" cy="42576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0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Действующая структура</a:t>
            </a:r>
            <a:endParaRPr lang="ru-RU" sz="2000" b="1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1152" y="936875"/>
            <a:ext cx="3112481" cy="42576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Предлагаемая структура</a:t>
            </a:r>
            <a:endParaRPr lang="ru-RU" sz="2000" b="1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21152" y="1556791"/>
            <a:ext cx="3112481" cy="5006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11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1. ОБЩАЯ 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ЧАСТЬ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Общие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положения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2.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Налоговое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обязательство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3.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Виды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налогов, других обязательных платежей в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бюджет </a:t>
            </a:r>
            <a:endParaRPr lang="ru-RU" sz="11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4.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Налоговый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учет, налоговые формы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5.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Налоговое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администрирование</a:t>
            </a:r>
          </a:p>
          <a:p>
            <a:pPr lvl="0"/>
            <a:r>
              <a:rPr lang="ru-RU" sz="11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2. ОСОБЕННАЯ 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ЧАСТЬ</a:t>
            </a:r>
          </a:p>
          <a:p>
            <a:r>
              <a:rPr lang="ru-RU" sz="11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Параграф 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1. Общеустановленный режим налогообложения </a:t>
            </a:r>
          </a:p>
          <a:p>
            <a:pPr marL="0" lvl="1"/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6.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Общеустановленный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налоговый режим для юридических лиц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7.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Общеустановленный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налоговый режим для физических лиц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8.</a:t>
            </a:r>
            <a:r>
              <a:rPr lang="ru-RU" sz="1100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Общеустановленный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налоговый режим для физических лиц индивидуальных предпринимателей и лиц, занимающихся частной практикой</a:t>
            </a: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Параграф 2. Специальные положения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9.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Налогообложение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недропользователей</a:t>
            </a:r>
            <a:endParaRPr lang="ru-RU" sz="11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10.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Рентный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 на экспорт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11.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Специальные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налоговые режимы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12.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Налогообложение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организаций, осуществляющих деятельность на территории специальных экономических зон, и организации, реализующей инвестиционный приоритетный проект</a:t>
            </a:r>
          </a:p>
          <a:p>
            <a:pPr marL="0" lvl="1"/>
            <a:r>
              <a:rPr lang="ru-RU" sz="1100" b="1" cap="all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Раздел </a:t>
            </a:r>
            <a:r>
              <a:rPr lang="ru-RU" sz="1100" b="1" cap="all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13.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Порядок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исчисления отдельных налогов и других обязательных платежей в 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бюджет</a:t>
            </a:r>
            <a:endParaRPr lang="ru-RU" sz="11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  <a:p>
            <a:pPr marL="0" lvl="1"/>
            <a:endParaRPr lang="ru-RU" sz="11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>
            <a:stCxn id="10" idx="3"/>
          </p:cNvCxnSpPr>
          <p:nvPr/>
        </p:nvCxnSpPr>
        <p:spPr>
          <a:xfrm>
            <a:off x="5421086" y="3465004"/>
            <a:ext cx="972074" cy="3240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3"/>
          </p:cNvCxnSpPr>
          <p:nvPr/>
        </p:nvCxnSpPr>
        <p:spPr>
          <a:xfrm>
            <a:off x="5421086" y="3465004"/>
            <a:ext cx="972074" cy="756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427712" y="4886216"/>
            <a:ext cx="965448" cy="19610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2" idx="3"/>
          </p:cNvCxnSpPr>
          <p:nvPr/>
        </p:nvCxnSpPr>
        <p:spPr>
          <a:xfrm>
            <a:off x="5398114" y="1952836"/>
            <a:ext cx="923038" cy="151216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stCxn id="2" idx="3"/>
          </p:cNvCxnSpPr>
          <p:nvPr/>
        </p:nvCxnSpPr>
        <p:spPr>
          <a:xfrm flipV="1">
            <a:off x="5398114" y="1777890"/>
            <a:ext cx="995046" cy="1749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stCxn id="12" idx="3"/>
          </p:cNvCxnSpPr>
          <p:nvPr/>
        </p:nvCxnSpPr>
        <p:spPr>
          <a:xfrm flipV="1">
            <a:off x="5443987" y="1928765"/>
            <a:ext cx="877165" cy="315631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142" name="Скругленная соединительная линия 5141"/>
          <p:cNvCxnSpPr>
            <a:stCxn id="10" idx="1"/>
          </p:cNvCxnSpPr>
          <p:nvPr/>
        </p:nvCxnSpPr>
        <p:spPr>
          <a:xfrm rot="10800000">
            <a:off x="2144693" y="1615870"/>
            <a:ext cx="2550431" cy="1849134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кругленная соединительная линия 97"/>
          <p:cNvCxnSpPr/>
          <p:nvPr/>
        </p:nvCxnSpPr>
        <p:spPr>
          <a:xfrm rot="10800000" flipV="1">
            <a:off x="3017333" y="1932059"/>
            <a:ext cx="1669248" cy="468052"/>
          </a:xfrm>
          <a:prstGeom prst="curvedConnector3">
            <a:avLst>
              <a:gd name="adj1" fmla="val 8521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Скругленная соединительная линия 99"/>
          <p:cNvCxnSpPr/>
          <p:nvPr/>
        </p:nvCxnSpPr>
        <p:spPr>
          <a:xfrm rot="10800000">
            <a:off x="3152802" y="3212977"/>
            <a:ext cx="1525232" cy="264959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кругленная соединительная линия 103"/>
          <p:cNvCxnSpPr>
            <a:stCxn id="2" idx="1"/>
          </p:cNvCxnSpPr>
          <p:nvPr/>
        </p:nvCxnSpPr>
        <p:spPr>
          <a:xfrm rot="10800000" flipV="1">
            <a:off x="3008788" y="1952836"/>
            <a:ext cx="1669247" cy="1664568"/>
          </a:xfrm>
          <a:prstGeom prst="curvedConnector3">
            <a:avLst>
              <a:gd name="adj1" fmla="val 891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кругленная соединительная линия 106"/>
          <p:cNvCxnSpPr>
            <a:stCxn id="10" idx="1"/>
          </p:cNvCxnSpPr>
          <p:nvPr/>
        </p:nvCxnSpPr>
        <p:spPr>
          <a:xfrm rot="10800000" flipV="1">
            <a:off x="2144689" y="3465004"/>
            <a:ext cx="2550434" cy="972108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Скругленная соединительная линия 110"/>
          <p:cNvCxnSpPr>
            <a:stCxn id="10" idx="1"/>
          </p:cNvCxnSpPr>
          <p:nvPr/>
        </p:nvCxnSpPr>
        <p:spPr>
          <a:xfrm rot="10800000" flipV="1">
            <a:off x="3008791" y="3465004"/>
            <a:ext cx="1686333" cy="1116124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Скругленная соединительная линия 115"/>
          <p:cNvCxnSpPr/>
          <p:nvPr/>
        </p:nvCxnSpPr>
        <p:spPr>
          <a:xfrm rot="10800000" flipV="1">
            <a:off x="2144689" y="3465004"/>
            <a:ext cx="2550436" cy="1340530"/>
          </a:xfrm>
          <a:prstGeom prst="curvedConnector3">
            <a:avLst>
              <a:gd name="adj1" fmla="val 27805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кругленная соединительная линия 122"/>
          <p:cNvCxnSpPr>
            <a:stCxn id="10" idx="1"/>
          </p:cNvCxnSpPr>
          <p:nvPr/>
        </p:nvCxnSpPr>
        <p:spPr>
          <a:xfrm rot="10800000" flipV="1">
            <a:off x="2297089" y="3465004"/>
            <a:ext cx="2398034" cy="1492930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Скругленная соединительная линия 125"/>
          <p:cNvCxnSpPr/>
          <p:nvPr/>
        </p:nvCxnSpPr>
        <p:spPr>
          <a:xfrm rot="5400000">
            <a:off x="2673004" y="3800234"/>
            <a:ext cx="2340815" cy="1669249"/>
          </a:xfrm>
          <a:prstGeom prst="curvedConnector3">
            <a:avLst>
              <a:gd name="adj1" fmla="val 58836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Скругленная соединительная линия 143"/>
          <p:cNvCxnSpPr>
            <a:endCxn id="5" idx="0"/>
          </p:cNvCxnSpPr>
          <p:nvPr/>
        </p:nvCxnSpPr>
        <p:spPr>
          <a:xfrm rot="16200000" flipV="1">
            <a:off x="1623379" y="2012222"/>
            <a:ext cx="3518632" cy="2607772"/>
          </a:xfrm>
          <a:prstGeom prst="curvedConnector3">
            <a:avLst>
              <a:gd name="adj1" fmla="val 99691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Скругленная соединительная линия 70"/>
          <p:cNvCxnSpPr/>
          <p:nvPr/>
        </p:nvCxnSpPr>
        <p:spPr>
          <a:xfrm rot="10800000">
            <a:off x="2144690" y="4135269"/>
            <a:ext cx="2533345" cy="949814"/>
          </a:xfrm>
          <a:prstGeom prst="curvedConnector3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кругленная соединительная линия 73"/>
          <p:cNvCxnSpPr>
            <a:stCxn id="12" idx="1"/>
          </p:cNvCxnSpPr>
          <p:nvPr/>
        </p:nvCxnSpPr>
        <p:spPr>
          <a:xfrm rot="10800000" flipV="1">
            <a:off x="3152804" y="5085083"/>
            <a:ext cx="1542318" cy="720182"/>
          </a:xfrm>
          <a:prstGeom prst="curvedConnector3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Скругленная соединительная линия 159"/>
          <p:cNvCxnSpPr/>
          <p:nvPr/>
        </p:nvCxnSpPr>
        <p:spPr>
          <a:xfrm rot="16200000" flipV="1">
            <a:off x="2713729" y="2715950"/>
            <a:ext cx="2340158" cy="1750036"/>
          </a:xfrm>
          <a:prstGeom prst="curvedConnector3">
            <a:avLst>
              <a:gd name="adj1" fmla="val 86748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Скругленная соединительная линия 172"/>
          <p:cNvCxnSpPr/>
          <p:nvPr/>
        </p:nvCxnSpPr>
        <p:spPr>
          <a:xfrm rot="10800000">
            <a:off x="2449490" y="4984268"/>
            <a:ext cx="2228549" cy="244933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Скругленная соединительная линия 176"/>
          <p:cNvCxnSpPr/>
          <p:nvPr/>
        </p:nvCxnSpPr>
        <p:spPr>
          <a:xfrm rot="10800000">
            <a:off x="2078808" y="4365104"/>
            <a:ext cx="2599226" cy="864098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Скругленная соединительная линия 179"/>
          <p:cNvCxnSpPr/>
          <p:nvPr/>
        </p:nvCxnSpPr>
        <p:spPr>
          <a:xfrm rot="10800000">
            <a:off x="3008786" y="4634859"/>
            <a:ext cx="1669249" cy="594347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Скругленная соединительная линия 182"/>
          <p:cNvCxnSpPr/>
          <p:nvPr/>
        </p:nvCxnSpPr>
        <p:spPr>
          <a:xfrm rot="10800000">
            <a:off x="2297088" y="4761048"/>
            <a:ext cx="2380948" cy="520395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Скругленная соединительная линия 184"/>
          <p:cNvCxnSpPr/>
          <p:nvPr/>
        </p:nvCxnSpPr>
        <p:spPr>
          <a:xfrm rot="10800000">
            <a:off x="2864768" y="3627022"/>
            <a:ext cx="1796607" cy="1602182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Скругленная соединительная линия 187"/>
          <p:cNvCxnSpPr/>
          <p:nvPr/>
        </p:nvCxnSpPr>
        <p:spPr>
          <a:xfrm rot="10800000">
            <a:off x="3152802" y="3345458"/>
            <a:ext cx="1606020" cy="1415589"/>
          </a:xfrm>
          <a:prstGeom prst="curvedConnector3">
            <a:avLst>
              <a:gd name="adj1" fmla="val 7976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>
            <a:stCxn id="10" idx="3"/>
          </p:cNvCxnSpPr>
          <p:nvPr/>
        </p:nvCxnSpPr>
        <p:spPr>
          <a:xfrm flipV="1">
            <a:off x="5421086" y="1777892"/>
            <a:ext cx="900066" cy="1687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7" name="Скругленная соединительная линия 126"/>
          <p:cNvCxnSpPr>
            <a:stCxn id="2" idx="1"/>
          </p:cNvCxnSpPr>
          <p:nvPr/>
        </p:nvCxnSpPr>
        <p:spPr>
          <a:xfrm rot="10800000">
            <a:off x="1496616" y="1556794"/>
            <a:ext cx="3181418" cy="396043"/>
          </a:xfrm>
          <a:prstGeom prst="curvedConnector3">
            <a:avLst>
              <a:gd name="adj1" fmla="val 790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Скругленная соединительная линия 134"/>
          <p:cNvCxnSpPr>
            <a:stCxn id="2" idx="1"/>
          </p:cNvCxnSpPr>
          <p:nvPr/>
        </p:nvCxnSpPr>
        <p:spPr>
          <a:xfrm rot="10800000" flipV="1">
            <a:off x="3008786" y="1952835"/>
            <a:ext cx="1669249" cy="1260141"/>
          </a:xfrm>
          <a:prstGeom prst="curvedConnector3">
            <a:avLst>
              <a:gd name="adj1" fmla="val 7608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Скругленная соединительная линия 141"/>
          <p:cNvCxnSpPr>
            <a:stCxn id="2" idx="1"/>
          </p:cNvCxnSpPr>
          <p:nvPr/>
        </p:nvCxnSpPr>
        <p:spPr>
          <a:xfrm rot="10800000" flipV="1">
            <a:off x="1928668" y="1952836"/>
            <a:ext cx="2749366" cy="2412268"/>
          </a:xfrm>
          <a:prstGeom prst="curvedConnector3">
            <a:avLst>
              <a:gd name="adj1" fmla="val 266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Скругленная соединительная линия 145"/>
          <p:cNvCxnSpPr/>
          <p:nvPr/>
        </p:nvCxnSpPr>
        <p:spPr>
          <a:xfrm rot="5400000">
            <a:off x="2610940" y="2530700"/>
            <a:ext cx="2304256" cy="1796601"/>
          </a:xfrm>
          <a:prstGeom prst="curvedConnector3">
            <a:avLst>
              <a:gd name="adj1" fmla="val 651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Скругленная соединительная линия 222"/>
          <p:cNvCxnSpPr/>
          <p:nvPr/>
        </p:nvCxnSpPr>
        <p:spPr>
          <a:xfrm rot="5400000">
            <a:off x="1978589" y="2032277"/>
            <a:ext cx="2808210" cy="2607774"/>
          </a:xfrm>
          <a:prstGeom prst="curvedConnector3">
            <a:avLst>
              <a:gd name="adj1" fmla="val 6783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Скругленная соединительная линия 224"/>
          <p:cNvCxnSpPr/>
          <p:nvPr/>
        </p:nvCxnSpPr>
        <p:spPr>
          <a:xfrm rot="5400000">
            <a:off x="1976680" y="2273246"/>
            <a:ext cx="3005098" cy="2364281"/>
          </a:xfrm>
          <a:prstGeom prst="curvedConnector3">
            <a:avLst>
              <a:gd name="adj1" fmla="val 554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Скругленная соединительная линия 158"/>
          <p:cNvCxnSpPr/>
          <p:nvPr/>
        </p:nvCxnSpPr>
        <p:spPr>
          <a:xfrm rot="5400000">
            <a:off x="2118483" y="3245714"/>
            <a:ext cx="3528395" cy="1590709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695122" y="4761047"/>
            <a:ext cx="748865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/>
              <a:t>Н/П </a:t>
            </a:r>
            <a:r>
              <a:rPr lang="kk-KZ" b="1" dirty="0" smtClean="0"/>
              <a:t> </a:t>
            </a:r>
            <a:r>
              <a:rPr lang="ru-RU" b="1" dirty="0" smtClean="0"/>
              <a:t>(недр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95123" y="3140968"/>
            <a:ext cx="725963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/>
              <a:t>Н/П </a:t>
            </a:r>
            <a:r>
              <a:rPr lang="ru-RU" b="1" dirty="0" smtClean="0"/>
              <a:t>(</a:t>
            </a:r>
            <a:r>
              <a:rPr lang="ru-RU" b="1" dirty="0"/>
              <a:t>Ф</a:t>
            </a:r>
            <a:r>
              <a:rPr lang="ru-RU" b="1" dirty="0" smtClean="0"/>
              <a:t>Л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78034" y="1628800"/>
            <a:ext cx="72008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Н/П  </a:t>
            </a:r>
            <a:r>
              <a:rPr lang="ru-RU" b="1" dirty="0" smtClean="0"/>
              <a:t>(ЮЛ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 smtClean="0">
                <a:latin typeface="Arial" charset="0"/>
                <a:cs typeface="Arial" charset="0"/>
              </a:rPr>
              <a:t>2. Идеология </a:t>
            </a:r>
            <a:endParaRPr lang="ru-RU" sz="1800" dirty="0">
              <a:latin typeface="Arial" charset="0"/>
              <a:cs typeface="Arial" charset="0"/>
            </a:endParaRPr>
          </a:p>
        </p:txBody>
      </p:sp>
      <p:cxnSp>
        <p:nvCxnSpPr>
          <p:cNvPr id="4" name="Прямая соединительная линия 3"/>
          <p:cNvCxnSpPr>
            <a:stCxn id="8" idx="4"/>
          </p:cNvCxnSpPr>
          <p:nvPr/>
        </p:nvCxnSpPr>
        <p:spPr>
          <a:xfrm>
            <a:off x="642092" y="1710536"/>
            <a:ext cx="0" cy="401603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Отмена штрафа и пени, если налоговые органы неправильно разъясняют Налоговый кодекс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Больше времени бизнесу для изучения изменений в Налоговый кодекс (поправки принимаются не позднее 1 июля)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14980" y="5145741"/>
            <a:ext cx="795850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Отмена многочисленных поправок (запрет на внесение изменений сопутствующими законами)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Усиливается требование к обоснованности доначислений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34998" y="551256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9" name="Овал 18"/>
          <p:cNvSpPr/>
          <p:nvPr/>
        </p:nvSpPr>
        <p:spPr>
          <a:xfrm>
            <a:off x="359063" y="529856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Все неясности и неточности толкуются в пользу налогоплательщика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/>
              <a:t>3. </a:t>
            </a:r>
            <a:r>
              <a:rPr lang="ru-RU" sz="1800" dirty="0" err="1" smtClean="0"/>
              <a:t>Вординг</a:t>
            </a:r>
            <a:r>
              <a:rPr lang="ru-RU" sz="1800" dirty="0" smtClean="0"/>
              <a:t> (легкий язык </a:t>
            </a:r>
            <a:r>
              <a:rPr lang="ru-RU" sz="1800" dirty="0"/>
              <a:t>текста)</a:t>
            </a:r>
          </a:p>
        </p:txBody>
      </p:sp>
      <p:cxnSp>
        <p:nvCxnSpPr>
          <p:cNvPr id="4" name="Прямая соединительная линия 3"/>
          <p:cNvCxnSpPr>
            <a:stCxn id="8" idx="4"/>
            <a:endCxn id="13" idx="0"/>
          </p:cNvCxnSpPr>
          <p:nvPr/>
        </p:nvCxnSpPr>
        <p:spPr>
          <a:xfrm>
            <a:off x="642092" y="1710536"/>
            <a:ext cx="0" cy="262442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Сокращение кросс-ссылок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Единый стиль написания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Исключение дублирования с подзаконными актами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Простой язык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39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/>
              <a:t>4. Меры </a:t>
            </a:r>
            <a:r>
              <a:rPr lang="ru-RU" sz="1800" dirty="0"/>
              <a:t>по теневой экономике</a:t>
            </a:r>
          </a:p>
        </p:txBody>
      </p:sp>
      <p:cxnSp>
        <p:nvCxnSpPr>
          <p:cNvPr id="4" name="Прямая соединительная линия 3"/>
          <p:cNvCxnSpPr>
            <a:stCxn id="8" idx="4"/>
            <a:endCxn id="22" idx="0"/>
          </p:cNvCxnSpPr>
          <p:nvPr/>
        </p:nvCxnSpPr>
        <p:spPr>
          <a:xfrm>
            <a:off x="642092" y="1710536"/>
            <a:ext cx="0" cy="3588024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Электронные счет-фактуры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Использование рекомендаций </a:t>
            </a:r>
            <a:r>
              <a:rPr lang="en-US" sz="1600" b="1" dirty="0" smtClean="0">
                <a:solidFill>
                  <a:schemeClr val="tx1"/>
                </a:solidFill>
              </a:rPr>
              <a:t>BEPS</a:t>
            </a:r>
            <a:r>
              <a:rPr lang="ru-RU" sz="1600" b="1" dirty="0" smtClean="0">
                <a:solidFill>
                  <a:schemeClr val="tx1"/>
                </a:solidFill>
              </a:rPr>
              <a:t> против отмывания капитала (транснациональная прибыль, проценты)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Увязка налоговых режимов и всеобщего декларирования (упрощенный учет доходов и расходов)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Снижение налоговой нагрузки в специфических отраслях и отдельных случаях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14980" y="5145741"/>
            <a:ext cx="795850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Устранение двойного освобождения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21" name="Прямая соединительная линия 20"/>
          <p:cNvCxnSpPr>
            <a:endCxn id="19" idx="1"/>
          </p:cNvCxnSpPr>
          <p:nvPr/>
        </p:nvCxnSpPr>
        <p:spPr>
          <a:xfrm>
            <a:off x="934998" y="5512563"/>
            <a:ext cx="379982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2" name="Овал 21"/>
          <p:cNvSpPr/>
          <p:nvPr/>
        </p:nvSpPr>
        <p:spPr>
          <a:xfrm>
            <a:off x="359063" y="529856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11999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496" y="338438"/>
            <a:ext cx="9073008" cy="403707"/>
          </a:xfrm>
        </p:spPr>
        <p:txBody>
          <a:bodyPr/>
          <a:lstStyle/>
          <a:p>
            <a:r>
              <a:rPr lang="ru-RU" sz="1800" dirty="0" smtClean="0">
                <a:latin typeface="+mj-lt"/>
                <a:cs typeface="+mj-cs"/>
              </a:rPr>
              <a:t>5. Льготы</a:t>
            </a:r>
            <a:endParaRPr lang="ru-RU" sz="1600" dirty="0">
              <a:solidFill>
                <a:srgbClr val="0066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871053" y="957770"/>
            <a:ext cx="72008" cy="547260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16496" y="960583"/>
            <a:ext cx="4236215" cy="35616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0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Отмена неэффективных льгот по НДС</a:t>
            </a:r>
            <a:endParaRPr lang="ru-RU" sz="2000" b="1" dirty="0">
              <a:solidFill>
                <a:srgbClr val="FF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8132" y="957770"/>
            <a:ext cx="4341372" cy="380029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Модернизация льгот 3.0</a:t>
            </a:r>
            <a:endParaRPr lang="ru-RU" sz="2000" b="1" dirty="0">
              <a:solidFill>
                <a:srgbClr val="FF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4187" y="2220372"/>
            <a:ext cx="4174145" cy="37648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Лоторейные</a:t>
            </a:r>
            <a:r>
              <a:rPr lang="ru-RU" sz="1600" b="1" dirty="0" smtClean="0">
                <a:solidFill>
                  <a:schemeClr val="tx1"/>
                </a:solidFill>
              </a:rPr>
              <a:t> билеты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465" y="3364863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Знаки почтовой оплаты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4188" y="3993370"/>
            <a:ext cx="4174145" cy="40581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Реализация золота и платины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7168" y="2778593"/>
            <a:ext cx="4174145" cy="34569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Услуги нотариусов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6496" y="1630429"/>
            <a:ext cx="4174146" cy="38015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Нормы противоречащие ВТО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04188" y="4579444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Сдача в аренду жилья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04188" y="5762224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Игровые дорожки, картинг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414465" y="5174471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Игровые автоматы</a:t>
            </a:r>
            <a:r>
              <a:rPr lang="ru-RU" sz="1600" b="1" smtClean="0">
                <a:solidFill>
                  <a:schemeClr val="tx1"/>
                </a:solidFill>
              </a:rPr>
              <a:t>, бильярд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149291" y="2167538"/>
            <a:ext cx="4340213" cy="54939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Было: льгота по земельному и имущественному налогам – привязка к доходам, будет с момента регистрации (СЭЗ)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148132" y="3376680"/>
            <a:ext cx="4341372" cy="43335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Снижение порога для льготы по социальному налогу (СЭЗ)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148132" y="3937817"/>
            <a:ext cx="4341372" cy="40581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Пониженная ставка КПН для фондового рынка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148132" y="2830441"/>
            <a:ext cx="4341372" cy="42155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Продление режима экстерриториальности до 2028 </a:t>
            </a:r>
            <a:r>
              <a:rPr lang="ru-RU" sz="1200" b="1" dirty="0" smtClean="0">
                <a:solidFill>
                  <a:schemeClr val="tx1"/>
                </a:solidFill>
              </a:rPr>
              <a:t>года (СЭЗ</a:t>
            </a:r>
            <a:r>
              <a:rPr lang="ru-RU" sz="1000" b="1" dirty="0" smtClean="0">
                <a:solidFill>
                  <a:schemeClr val="tx1"/>
                </a:solidFill>
              </a:rPr>
              <a:t>)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943" y="1596216"/>
            <a:ext cx="4340561" cy="44354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Было: смешивание основных и неосновных доходов. Будет: раздельный учет (СЭЗ</a:t>
            </a:r>
            <a:r>
              <a:rPr lang="ru-RU" sz="1000" b="1" dirty="0" smtClean="0">
                <a:solidFill>
                  <a:schemeClr val="tx1"/>
                </a:solidFill>
              </a:rPr>
              <a:t>)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148132" y="4471414"/>
            <a:ext cx="4341372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Отмена обложения «воздуха» при переуступке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148132" y="5589241"/>
            <a:ext cx="4341372" cy="60513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Стимулирование активности малого бизнеса: снижение ставки лицензионного сбора в зависимости от категории городов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5148132" y="5029695"/>
            <a:ext cx="4341372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Отмена сбора с аукционов и платы за пользование судоходными водными путями</a:t>
            </a:r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8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/>
              <a:t>6. Недропользование</a:t>
            </a:r>
          </a:p>
        </p:txBody>
      </p:sp>
      <p:cxnSp>
        <p:nvCxnSpPr>
          <p:cNvPr id="4" name="Прямая соединительная линия 3"/>
          <p:cNvCxnSpPr>
            <a:stCxn id="8" idx="4"/>
            <a:endCxn id="31" idx="0"/>
          </p:cNvCxnSpPr>
          <p:nvPr/>
        </p:nvCxnSpPr>
        <p:spPr>
          <a:xfrm>
            <a:off x="616660" y="1545921"/>
            <a:ext cx="0" cy="442405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38947" y="1849437"/>
            <a:ext cx="7920645" cy="42800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Снижение подписного </a:t>
            </a:r>
            <a:r>
              <a:rPr lang="ru-RU" sz="1600" b="1" dirty="0">
                <a:solidFill>
                  <a:schemeClr val="tx1"/>
                </a:solidFill>
              </a:rPr>
              <a:t>бонуса </a:t>
            </a:r>
            <a:r>
              <a:rPr lang="ru-RU" sz="1600" b="1" dirty="0" smtClean="0">
                <a:solidFill>
                  <a:schemeClr val="tx1"/>
                </a:solidFill>
              </a:rPr>
              <a:t>(отмена бонуса </a:t>
            </a:r>
            <a:r>
              <a:rPr lang="ru-RU" sz="1600" b="1" dirty="0">
                <a:solidFill>
                  <a:schemeClr val="tx1"/>
                </a:solidFill>
              </a:rPr>
              <a:t>коммерческого обнаружения)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8948" y="3340547"/>
            <a:ext cx="7920644" cy="68478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</a:rPr>
              <a:t>Введение </a:t>
            </a:r>
            <a:r>
              <a:rPr lang="ru-RU" sz="1600" b="1" dirty="0" smtClean="0">
                <a:solidFill>
                  <a:schemeClr val="tx1"/>
                </a:solidFill>
              </a:rPr>
              <a:t>арендных </a:t>
            </a:r>
            <a:r>
              <a:rPr lang="ru-RU" sz="1600" b="1" dirty="0">
                <a:solidFill>
                  <a:schemeClr val="tx1"/>
                </a:solidFill>
              </a:rPr>
              <a:t>платежей – стимулирование сокращения сроков геологоразведки</a:t>
            </a:r>
          </a:p>
        </p:txBody>
      </p:sp>
      <p:sp>
        <p:nvSpPr>
          <p:cNvPr id="8" name="Овал 7"/>
          <p:cNvSpPr/>
          <p:nvPr/>
        </p:nvSpPr>
        <p:spPr>
          <a:xfrm>
            <a:off x="333631" y="111791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51828" y="2606352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23362" y="1849438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34843" y="2529942"/>
            <a:ext cx="7944410" cy="58082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</a:rPr>
              <a:t>Замена ряда налогов на единый платеж по выбору налогоплательщика (</a:t>
            </a:r>
            <a:r>
              <a:rPr lang="ru-RU" sz="1600" b="1" dirty="0" smtClean="0">
                <a:solidFill>
                  <a:schemeClr val="tx1"/>
                </a:solidFill>
              </a:rPr>
              <a:t>новые </a:t>
            </a:r>
            <a:r>
              <a:rPr lang="ru-RU" sz="1600" b="1" dirty="0">
                <a:solidFill>
                  <a:schemeClr val="tx1"/>
                </a:solidFill>
              </a:rPr>
              <a:t>морские и сверхглубокие месторождения)</a:t>
            </a:r>
          </a:p>
        </p:txBody>
      </p:sp>
      <p:sp>
        <p:nvSpPr>
          <p:cNvPr id="13" name="Овал 12"/>
          <p:cNvSpPr/>
          <p:nvPr/>
        </p:nvSpPr>
        <p:spPr>
          <a:xfrm>
            <a:off x="333631" y="3468937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  <a:endCxn id="20" idx="1"/>
          </p:cNvCxnSpPr>
          <p:nvPr/>
        </p:nvCxnSpPr>
        <p:spPr>
          <a:xfrm>
            <a:off x="899688" y="1331918"/>
            <a:ext cx="435155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99688" y="2047161"/>
            <a:ext cx="439259" cy="2902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>
            <a:stCxn id="9" idx="6"/>
            <a:endCxn id="12" idx="1"/>
          </p:cNvCxnSpPr>
          <p:nvPr/>
        </p:nvCxnSpPr>
        <p:spPr>
          <a:xfrm>
            <a:off x="917885" y="2820355"/>
            <a:ext cx="41695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>
            <a:stCxn id="13" idx="6"/>
            <a:endCxn id="6" idx="1"/>
          </p:cNvCxnSpPr>
          <p:nvPr/>
        </p:nvCxnSpPr>
        <p:spPr>
          <a:xfrm>
            <a:off x="899688" y="3682940"/>
            <a:ext cx="43926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34843" y="1075027"/>
            <a:ext cx="7928852" cy="51378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Самостоятельное </a:t>
            </a:r>
            <a:r>
              <a:rPr lang="ru-RU" sz="1600" b="1" dirty="0">
                <a:solidFill>
                  <a:schemeClr val="tx1"/>
                </a:solidFill>
              </a:rPr>
              <a:t>применение пониженных ставок НДПИ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34843" y="4312269"/>
            <a:ext cx="7958500" cy="58082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Дополнительный критерий </a:t>
            </a:r>
            <a:r>
              <a:rPr lang="ru-RU" sz="1600" b="1" dirty="0">
                <a:solidFill>
                  <a:schemeClr val="tx1"/>
                </a:solidFill>
              </a:rPr>
              <a:t>по глубине месторождений для снижения ставок НДПИ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76536" y="4597271"/>
            <a:ext cx="562412" cy="541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2" name="Овал 21"/>
          <p:cNvSpPr/>
          <p:nvPr/>
        </p:nvSpPr>
        <p:spPr>
          <a:xfrm>
            <a:off x="333631" y="4383268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  <p:sp>
        <p:nvSpPr>
          <p:cNvPr id="24" name="Овал 23"/>
          <p:cNvSpPr/>
          <p:nvPr/>
        </p:nvSpPr>
        <p:spPr>
          <a:xfrm>
            <a:off x="316125" y="5193016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6</a:t>
            </a:r>
            <a:endParaRPr lang="ru-RU" sz="1600" b="1" dirty="0"/>
          </a:p>
        </p:txBody>
      </p:sp>
      <p:sp>
        <p:nvSpPr>
          <p:cNvPr id="31" name="Овал 30"/>
          <p:cNvSpPr/>
          <p:nvPr/>
        </p:nvSpPr>
        <p:spPr>
          <a:xfrm>
            <a:off x="333631" y="5969972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7</a:t>
            </a:r>
            <a:endParaRPr lang="ru-RU" sz="1600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338948" y="5154811"/>
            <a:ext cx="7920644" cy="50441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Понижающий коэффициент НДПИ для глубоких месторождений ТПИ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>
            <a:stCxn id="24" idx="6"/>
            <a:endCxn id="37" idx="1"/>
          </p:cNvCxnSpPr>
          <p:nvPr/>
        </p:nvCxnSpPr>
        <p:spPr>
          <a:xfrm>
            <a:off x="882182" y="5407019"/>
            <a:ext cx="45676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1334843" y="5893563"/>
            <a:ext cx="7924749" cy="58082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Расчет рентабельности по фактическим расходам без привязки к прошлому году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43" name="Прямая соединительная линия 42"/>
          <p:cNvCxnSpPr>
            <a:endCxn id="42" idx="1"/>
          </p:cNvCxnSpPr>
          <p:nvPr/>
        </p:nvCxnSpPr>
        <p:spPr>
          <a:xfrm>
            <a:off x="915933" y="6183976"/>
            <a:ext cx="41891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38629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907300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>
                <a:latin typeface="Arial" charset="0"/>
                <a:cs typeface="Arial" charset="0"/>
              </a:rPr>
              <a:t>7. </a:t>
            </a:r>
            <a:r>
              <a:rPr lang="ru-RU" sz="1800" dirty="0" smtClean="0">
                <a:latin typeface="Arial" charset="0"/>
                <a:cs typeface="Arial" charset="0"/>
              </a:rPr>
              <a:t>Р</a:t>
            </a:r>
            <a:r>
              <a:rPr lang="kk-KZ" sz="1800" dirty="0" smtClean="0"/>
              <a:t>ежим </a:t>
            </a:r>
            <a:r>
              <a:rPr lang="kk-KZ" sz="1800" dirty="0"/>
              <a:t>роста для МСБ и </a:t>
            </a:r>
            <a:r>
              <a:rPr lang="kk-KZ" sz="1800" dirty="0" smtClean="0"/>
              <a:t>АПК</a:t>
            </a:r>
            <a:endParaRPr lang="ru-RU" sz="1800" dirty="0">
              <a:latin typeface="Arial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0640" y="1590395"/>
            <a:ext cx="1938064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Патент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5913" y="2454491"/>
            <a:ext cx="1938064" cy="974509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Упрощенная декларация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0640" y="5949280"/>
            <a:ext cx="1938064" cy="504056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Общеустанов</a:t>
            </a:r>
            <a:r>
              <a:rPr lang="ru-RU" b="1" dirty="0" smtClean="0"/>
              <a:t>-ленный режим</a:t>
            </a:r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0640" y="1052736"/>
            <a:ext cx="1938064" cy="36004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Текущие режимы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20752" y="1052736"/>
            <a:ext cx="6768752" cy="36004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Предлагаемые режимы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41778" y="1590395"/>
            <a:ext cx="1923189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Патент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15071" y="2454491"/>
            <a:ext cx="1949896" cy="974509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Упрощенная декларация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715071" y="3573016"/>
            <a:ext cx="1959091" cy="2232248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Режим фиксированного вычета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(режим роста)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15072" y="5949280"/>
            <a:ext cx="1949896" cy="50054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Общеустанов</a:t>
            </a:r>
            <a:r>
              <a:rPr lang="ru-RU" b="1" dirty="0" smtClean="0"/>
              <a:t>-ленный режим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97016" y="1590395"/>
            <a:ext cx="4392488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Снижение </a:t>
            </a:r>
            <a:r>
              <a:rPr lang="ru-RU" dirty="0"/>
              <a:t>ставки с 2% до 1% (отмена социального налога)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Ограничение видов деятельности с 2020 года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097016" y="2454491"/>
            <a:ext cx="4392488" cy="97451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Установление единого  размера доходов и численности работников для ЮЛ и ИП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097016" y="3573017"/>
            <a:ext cx="4392488" cy="2876803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/>
              <a:t>Переход на определение налоговой базы как разницы между доходами и расходами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Право выбора режима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Повышенный верхний порог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Фиксированный </a:t>
            </a:r>
            <a:r>
              <a:rPr lang="ru-RU" dirty="0"/>
              <a:t>вычет </a:t>
            </a:r>
            <a:r>
              <a:rPr lang="ru-RU" dirty="0" smtClean="0"/>
              <a:t>на 3 года при </a:t>
            </a:r>
            <a:r>
              <a:rPr lang="ru-RU" dirty="0"/>
              <a:t>отсутствии документального </a:t>
            </a:r>
            <a:r>
              <a:rPr lang="ru-RU" dirty="0" smtClean="0"/>
              <a:t>подтверждения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Вычет в размере 50% от ФОТ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Премия за подтвержденные расходы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Дополнительный </a:t>
            </a:r>
            <a:r>
              <a:rPr lang="ru-RU" dirty="0"/>
              <a:t>вычет на заработную плату </a:t>
            </a:r>
            <a:r>
              <a:rPr lang="ru-RU" dirty="0" smtClean="0"/>
              <a:t>бухгалтера</a:t>
            </a:r>
            <a:endParaRPr lang="ru-RU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Ускоренная амортизация 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Упрощенный </a:t>
            </a:r>
            <a:r>
              <a:rPr lang="ru-RU" dirty="0"/>
              <a:t>стандарт налогового </a:t>
            </a:r>
            <a:r>
              <a:rPr lang="ru-RU" dirty="0" smtClean="0"/>
              <a:t>учета</a:t>
            </a:r>
          </a:p>
          <a:p>
            <a:pPr algn="just"/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4754554" y="1806419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782207" y="2905741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754554" y="4653136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504728" y="1052736"/>
            <a:ext cx="0" cy="5397084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50640" y="3565511"/>
            <a:ext cx="1938064" cy="2247258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отсутствует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712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25808</TotalTime>
  <Words>918</Words>
  <Application>Microsoft Office PowerPoint</Application>
  <PresentationFormat>Лист A4 (210x297 мм)</PresentationFormat>
  <Paragraphs>182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4_Оформление по умолчанию</vt:lpstr>
      <vt:lpstr>6_Оформление по умолчанию</vt:lpstr>
      <vt:lpstr>Проект нового Налогового кодекса Республики Казахстан</vt:lpstr>
      <vt:lpstr>Отличия проекта нового Налогового кодекса от действующего</vt:lpstr>
      <vt:lpstr>1. Структура Налогового кодекса</vt:lpstr>
      <vt:lpstr>2. Идеология </vt:lpstr>
      <vt:lpstr>3. Вординг (легкий язык текста)</vt:lpstr>
      <vt:lpstr>4. Меры по теневой экономике</vt:lpstr>
      <vt:lpstr>5. Льготы</vt:lpstr>
      <vt:lpstr>6. Недропользование</vt:lpstr>
      <vt:lpstr>7. Режим роста для МСБ и АПК</vt:lpstr>
      <vt:lpstr>7. Режим роста для АПК</vt:lpstr>
      <vt:lpstr>Работа по разработке проекта нового Налогового кодекса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Нурлыбек Шаймаханов</cp:lastModifiedBy>
  <cp:revision>4214</cp:revision>
  <cp:lastPrinted>2017-05-24T12:49:49Z</cp:lastPrinted>
  <dcterms:created xsi:type="dcterms:W3CDTF">2008-11-13T12:29:55Z</dcterms:created>
  <dcterms:modified xsi:type="dcterms:W3CDTF">2017-05-25T10:13:26Z</dcterms:modified>
</cp:coreProperties>
</file>