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09" r:id="rId1"/>
    <p:sldMasterId id="2147483921" r:id="rId2"/>
  </p:sldMasterIdLst>
  <p:notesMasterIdLst>
    <p:notesMasterId r:id="rId14"/>
  </p:notesMasterIdLst>
  <p:handoutMasterIdLst>
    <p:handoutMasterId r:id="rId15"/>
  </p:handoutMasterIdLst>
  <p:sldIdLst>
    <p:sldId id="614" r:id="rId3"/>
    <p:sldId id="782" r:id="rId4"/>
    <p:sldId id="781" r:id="rId5"/>
    <p:sldId id="721" r:id="rId6"/>
    <p:sldId id="783" r:id="rId7"/>
    <p:sldId id="784" r:id="rId8"/>
    <p:sldId id="789" r:id="rId9"/>
    <p:sldId id="792" r:id="rId10"/>
    <p:sldId id="790" r:id="rId11"/>
    <p:sldId id="732" r:id="rId12"/>
    <p:sldId id="791" r:id="rId13"/>
  </p:sldIdLst>
  <p:sldSz cx="9906000" cy="6858000" type="A4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02">
          <p15:clr>
            <a:srgbClr val="A4A3A4"/>
          </p15:clr>
        </p15:guide>
        <p15:guide id="2" pos="368">
          <p15:clr>
            <a:srgbClr val="A4A3A4"/>
          </p15:clr>
        </p15:guide>
        <p15:guide id="3" pos="3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  <p15:guide id="3" orient="horz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6600"/>
    <a:srgbClr val="336699"/>
    <a:srgbClr val="1E7457"/>
    <a:srgbClr val="009242"/>
    <a:srgbClr val="FF9966"/>
    <a:srgbClr val="0000FF"/>
    <a:srgbClr val="FF6600"/>
    <a:srgbClr val="C0D5EA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9" autoAdjust="0"/>
    <p:restoredTop sz="94307" autoAdjust="0"/>
  </p:normalViewPr>
  <p:slideViewPr>
    <p:cSldViewPr>
      <p:cViewPr varScale="1">
        <p:scale>
          <a:sx n="88" d="100"/>
          <a:sy n="88" d="100"/>
        </p:scale>
        <p:origin x="-1518" y="-108"/>
      </p:cViewPr>
      <p:guideLst>
        <p:guide orient="horz" pos="3702"/>
        <p:guide pos="368"/>
        <p:guide pos="398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938" y="-114"/>
      </p:cViewPr>
      <p:guideLst>
        <p:guide orient="horz" pos="311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A7C653-F4D1-47BF-8272-466B709C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04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7210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87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4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E67EB5-DF7E-42EF-ACAB-8A1D44FAA0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3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956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2548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50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5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53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0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0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2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0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0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2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1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8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24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1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8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6165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gif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4851" y="2133600"/>
            <a:ext cx="8496622" cy="1443038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Республикасының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жаңа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Салық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кодексінің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жобасы</a:t>
            </a:r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6146" name="Subtitle 3"/>
          <p:cNvSpPr>
            <a:spLocks noGrp="1"/>
          </p:cNvSpPr>
          <p:nvPr>
            <p:ph type="subTitle" idx="1"/>
          </p:nvPr>
        </p:nvSpPr>
        <p:spPr>
          <a:xfrm>
            <a:off x="928688" y="6261100"/>
            <a:ext cx="8345487" cy="407988"/>
          </a:xfrm>
          <a:noFill/>
        </p:spPr>
        <p:txBody>
          <a:bodyPr anchor="ctr"/>
          <a:lstStyle/>
          <a:p>
            <a:pPr algn="ctr"/>
            <a:r>
              <a:rPr lang="kk-KZ"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2017 жыл</a:t>
            </a:r>
            <a:endParaRPr lang="en-US" sz="1600" b="1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532769" y="203997"/>
            <a:ext cx="884078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kk-KZ" sz="1600" b="1" kern="0" dirty="0" smtClean="0">
                <a:solidFill>
                  <a:srgbClr val="003366"/>
                </a:solidFill>
                <a:cs typeface="Arial" pitchFamily="34" charset="0"/>
              </a:rPr>
              <a:t>Қазақстан Республикасы Ұлттық экономика министрлігі</a:t>
            </a:r>
            <a:endParaRPr lang="en-US" sz="1600" b="1" kern="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>
                <a:latin typeface="Arial" charset="0"/>
                <a:cs typeface="Arial" charset="0"/>
              </a:rPr>
              <a:t>7. </a:t>
            </a:r>
            <a:r>
              <a:rPr lang="kk-KZ" sz="1800" dirty="0" smtClean="0"/>
              <a:t>Агроөнеркәсіп кешені үшін өсу режимі</a:t>
            </a:r>
            <a:endParaRPr lang="ru-RU" sz="1800" dirty="0">
              <a:latin typeface="Arial" charset="0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4023" y="1052736"/>
            <a:ext cx="2054571" cy="27333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Бірыңғай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жер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endParaRPr lang="ru-RU" sz="2000" b="1" dirty="0" smtClean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663" y="4077072"/>
            <a:ext cx="2023246" cy="23042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Ауыл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шаруашылығы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тауарларын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өндірушілер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</a:rPr>
              <a:t>үшін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> режим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08784" y="4077072"/>
            <a:ext cx="6332118" cy="230425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Дүниежүзілік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сауда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ұйымының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талаптарына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қайшы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келетін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қосылған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құн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бойынша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жеңілдіктерді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алып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тастау</a:t>
            </a:r>
            <a:endParaRPr lang="ru-RU" sz="20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Аффилирленген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тұлғалар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үшін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шектеуді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алып</a:t>
            </a:r>
            <a:r>
              <a:rPr lang="ru-RU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 Narrow" pitchFamily="34" charset="0"/>
              </a:rPr>
              <a:t>тастау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kk-KZ" sz="2000" dirty="0" smtClean="0">
                <a:latin typeface="Arial Narrow" pitchFamily="34" charset="0"/>
              </a:rPr>
              <a:t>Ауыл шаруашылығы тауарларын өндірушілер және ауылшаруашылығы шикізатын өңдеушілер үшін қосылған құн салығының төмендетілген мөлшерлемесін енгізу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08784" y="980728"/>
            <a:ext cx="6318854" cy="28053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kk-KZ" sz="2000" dirty="0" smtClean="0">
                <a:solidFill>
                  <a:schemeClr val="tx1"/>
                </a:solidFill>
                <a:latin typeface="Arial Narrow" pitchFamily="34" charset="0"/>
              </a:rPr>
              <a:t>Шаруа және фермер қожалықтарының басшысы, мүшелері және жұмысшылары үшін әлеуметтік салықты алып тастау</a:t>
            </a:r>
            <a:endParaRPr lang="kk-KZ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kk-KZ" sz="2000" dirty="0" smtClean="0">
                <a:solidFill>
                  <a:schemeClr val="tx1"/>
                </a:solidFill>
                <a:latin typeface="Arial Narrow" pitchFamily="34" charset="0"/>
              </a:rPr>
              <a:t>Қосылған құн салығын төлеушілер үшін арнаулы салық режимін қолдану бойынша шектеуді алып тастау</a:t>
            </a:r>
            <a:endParaRPr lang="kk-KZ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kk-KZ" sz="2000" dirty="0" smtClean="0">
                <a:solidFill>
                  <a:schemeClr val="tx1"/>
                </a:solidFill>
                <a:latin typeface="Arial Narrow" pitchFamily="34" charset="0"/>
              </a:rPr>
              <a:t>Бөлек есеп жүргізе отырып басқа да қызмет түрлерімен айналысуға рұқсат беру</a:t>
            </a:r>
            <a:endParaRPr lang="ru-RU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537626" y="3876130"/>
            <a:ext cx="8803614" cy="15082"/>
          </a:xfrm>
          <a:prstGeom prst="line">
            <a:avLst/>
          </a:prstGeom>
          <a:ln w="12700">
            <a:solidFill>
              <a:schemeClr val="tx2"/>
            </a:solidFill>
            <a:prstDash val="lg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Стрелка вправо 24"/>
          <p:cNvSpPr/>
          <p:nvPr/>
        </p:nvSpPr>
        <p:spPr>
          <a:xfrm>
            <a:off x="2585763" y="1897561"/>
            <a:ext cx="360040" cy="1171399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578595" y="4572981"/>
            <a:ext cx="360040" cy="1171399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16496" y="260648"/>
            <a:ext cx="8928992" cy="576064"/>
          </a:xfrm>
        </p:spPr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ru-RU" altLang="zh-CN" dirty="0" err="1" smtClean="0">
                <a:latin typeface="+mj-lt"/>
                <a:cs typeface="+mj-cs"/>
              </a:rPr>
              <a:t>Жа</a:t>
            </a:r>
            <a:r>
              <a:rPr lang="kk-KZ" altLang="zh-CN" dirty="0" smtClean="0">
                <a:latin typeface="+mj-lt"/>
                <a:cs typeface="+mj-cs"/>
              </a:rPr>
              <a:t>ңа Салық кодексінің жобасын әзірлеу бойынша жұмыс</a:t>
            </a:r>
            <a:endParaRPr lang="ru-RU" dirty="0">
              <a:latin typeface="+mj-lt"/>
              <a:cs typeface="+mj-cs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704528" y="1547798"/>
            <a:ext cx="8280920" cy="501317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6496" y="1331774"/>
            <a:ext cx="8928992" cy="544522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>
                <a:gd name="adj" fmla="val 10627126"/>
              </a:avLst>
            </a:prstTxWarp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Жұмыс тобы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232" y="1699286"/>
            <a:ext cx="1608950" cy="123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&amp;Kcy;&amp;acy;&amp;rcy;&amp;tcy;&amp;icy;&amp;ncy;&amp;kcy;&amp;icy; &amp;pcy;&amp;ocy; &amp;zcy;&amp;acy;&amp;pcy;&amp;rcy;&amp;ocy;&amp;scy;&amp;ucy; &amp;acy;&amp;gcy;&amp;mcy;&amp;pcy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816" y="4340790"/>
            <a:ext cx="1061732" cy="67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989" y="2316457"/>
            <a:ext cx="1296077" cy="1296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 descr="&amp;Kcy;&amp;acy;&amp;rcy;&amp;tcy;&amp;icy;&amp;ncy;&amp;kcy;&amp;icy; &amp;pcy;&amp;ocy; &amp;zcy;&amp;acy;&amp;pcy;&amp;rcy;&amp;ocy;&amp;scy;&amp;ucy; &amp;acy;&amp;scy;&amp;scy;&amp;ocy;&amp;tscy;&amp;icy;&amp;acy;&amp;tscy;&amp;icy;&amp;yacy; &amp;fcy;&amp;icy;&amp;ncy;&amp;acy;&amp;ncy;&amp;scy;&amp;icy;&amp;scy;&amp;tcy;&amp;ocy;&amp;vcy; &amp;kcy;&amp;acy;&amp;zcy;&amp;acy;&amp;khcy;&amp;scy;&amp;tcy;&amp;acy;&amp;ncy;&amp;acy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860" y="3874739"/>
            <a:ext cx="1126827" cy="108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&amp;Kcy;&amp;acy;&amp;rcy;&amp;tcy;&amp;icy;&amp;ncy;&amp;kcy;&amp;icy; &amp;pcy;&amp;ocy; &amp;zcy;&amp;acy;&amp;pcy;&amp;rcy;&amp;ocy;&amp;scy;&amp;ucy; &amp;kcy;&amp;acy;&amp;zcy;&amp;ecy;&amp;ncy;&amp;iecy;&amp;rcy;&amp;dcy;&amp;zhcy;&amp;icy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844" y="4273537"/>
            <a:ext cx="1264263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304" y="3188991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76" y="5381806"/>
            <a:ext cx="792089" cy="979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883" y="5454950"/>
            <a:ext cx="1366839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88" y="5061519"/>
            <a:ext cx="962670" cy="96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 descr="&amp;Kcy;&amp;acy;&amp;rcy;&amp;tcy;&amp;icy;&amp;ncy;&amp;kcy;&amp;icy; &amp;pcy;&amp;ocy; &amp;zcy;&amp;acy;&amp;pcy;&amp;rcy;&amp;ocy;&amp;scy;&amp;ucy; &amp;mcy;&amp;yacy;&amp;scy;&amp;ncy;&amp;ocy;&amp;jcy; &amp;scy;&amp;ocy;&amp;yucy;&amp;zcy; &amp;kcy;&amp;acy;&amp;zcy;&amp;acy;&amp;khcy;&amp;scy;&amp;tcy;&amp;acy;&amp;ncy;&amp;acy;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360" y="4263588"/>
            <a:ext cx="1254351" cy="94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458" y="4141491"/>
            <a:ext cx="1120899" cy="822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430" y="5015379"/>
            <a:ext cx="1142693" cy="645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3" name="Picture 39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816" y="1867438"/>
            <a:ext cx="1178486" cy="117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534" y="2512524"/>
            <a:ext cx="10715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вал 2"/>
          <p:cNvSpPr/>
          <p:nvPr/>
        </p:nvSpPr>
        <p:spPr>
          <a:xfrm>
            <a:off x="4239739" y="2697227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ИДМ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5277137" y="2776946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ЭМ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3310694" y="2933627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АШМ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5168783" y="3561115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ДСМ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6136352" y="3630446"/>
            <a:ext cx="1192912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ЕХӘҚМ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2482637" y="3372326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БҒМ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3851578" y="3612534"/>
            <a:ext cx="929045" cy="6973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МСМ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65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dirty="0" err="1" smtClean="0">
                <a:latin typeface="Arial" charset="0"/>
                <a:cs typeface="Arial" charset="0"/>
              </a:rPr>
              <a:t>Жаңа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Салық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кодексі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жобасының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қолданыстағыдан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айырмашылығы</a:t>
            </a:r>
            <a:endParaRPr lang="ru-RU" dirty="0">
              <a:latin typeface="Arial" charset="0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20158451"/>
              </p:ext>
            </p:extLst>
          </p:nvPr>
        </p:nvGraphicFramePr>
        <p:xfrm>
          <a:off x="416496" y="1268761"/>
          <a:ext cx="8712968" cy="41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845"/>
                <a:gridCol w="8049123"/>
              </a:tblGrid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chemeClr val="tx1"/>
                          </a:solidFill>
                        </a:rPr>
                        <a:t>Құрылым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cs typeface="Arial" charset="0"/>
                        </a:rPr>
                        <a:t>Идеология </a:t>
                      </a:r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/>
                        <a:t>3.</a:t>
                      </a:r>
                      <a:endParaRPr lang="ru-RU" sz="2000" b="1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/>
                        <a:t>Вординг</a:t>
                      </a:r>
                      <a:r>
                        <a:rPr lang="ru-RU" sz="2000" b="1" dirty="0" smtClean="0"/>
                        <a:t> (</a:t>
                      </a:r>
                      <a:r>
                        <a:rPr lang="ru-RU" sz="2000" b="1" dirty="0" err="1" smtClean="0"/>
                        <a:t>мәтіннің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жеңіл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тілі</a:t>
                      </a:r>
                      <a:r>
                        <a:rPr lang="ru-RU" sz="2000" b="1" dirty="0" smtClean="0"/>
                        <a:t>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Көлеңкелі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экономика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шаралар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Жеңілдіктер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/>
                        <a:t>Жер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қойнауын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пайдалану</a:t>
                      </a:r>
                      <a:endParaRPr lang="ru-RU" sz="2000" b="1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/>
                        <a:t>Шағын және орта бизнес және агроөнеркәсіп</a:t>
                      </a:r>
                      <a:r>
                        <a:rPr lang="kk-KZ" sz="2000" b="1" baseline="0" dirty="0" smtClean="0"/>
                        <a:t> кешені үшін өсу режимі</a:t>
                      </a:r>
                      <a:endParaRPr lang="kk-KZ" sz="2000" b="1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1</a:t>
            </a:r>
            <a:r>
              <a:rPr lang="kk-KZ" sz="1800" dirty="0" smtClean="0">
                <a:latin typeface="Arial" charset="0"/>
                <a:cs typeface="Arial" charset="0"/>
              </a:rPr>
              <a:t>. </a:t>
            </a:r>
            <a:r>
              <a:rPr lang="ru-RU" sz="1800" dirty="0" err="1" smtClean="0">
                <a:latin typeface="Arial" charset="0"/>
                <a:cs typeface="Arial" charset="0"/>
              </a:rPr>
              <a:t>Салық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кодексінің</a:t>
            </a:r>
            <a:r>
              <a:rPr lang="ru-RU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құрылымы</a:t>
            </a:r>
            <a:endParaRPr lang="ru-RU" sz="1800" dirty="0" smtClean="0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6745" y="936875"/>
            <a:ext cx="3444127" cy="42576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0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Қолданыстағы құрылым</a:t>
            </a:r>
            <a:endParaRPr lang="ru-RU" sz="2000" b="1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745" y="1556792"/>
            <a:ext cx="3444127" cy="511256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1. ЖАЛПЫ БӨЛІМ</a:t>
            </a:r>
            <a:b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Жалпы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ережелер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міндеттемесі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2. ЕРЕКШЕ БӨЛІМ</a:t>
            </a:r>
            <a:b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3-БӨЛІМ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Негізгі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ережелер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4-БӨЛІМ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Корпоративтік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табыс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5-БӨЛІМ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Арнайы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экономикалық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аймақтардың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аумағында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қызметін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жүзеге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асыратын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ұйымдарға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басым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инвестициялық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жобаны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іске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асыратын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ұйымға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салу</a:t>
            </a: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6-БӨЛІМ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Жеке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табыс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7-БӨЛІМ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Халықаралық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салудың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ерекшеліктері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8-БӨЛІМ.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Қосылған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құн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9-БӨЛІМ.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Акциздер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10-БӨЛІМ.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Экспортқа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рента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11-БӨЛІМ.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Жер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қойнауын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ru-RU" sz="11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dirty="0" err="1" smtClean="0">
                <a:solidFill>
                  <a:schemeClr val="tx1"/>
                </a:solidFill>
                <a:latin typeface="Arial Narrow" pitchFamily="34" charset="0"/>
              </a:rPr>
              <a:t>пайдаланушыларға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салу</a:t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12-БӨЛІМ.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Әлеуметтік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13-БӨЛІМ.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Көлік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құралы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14-БӨЛІМ.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Жер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15-БӨЛІМ.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Мүлік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16-БӨЛІМ.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Ойын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бизнесі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17-БӨЛІМ.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Тіркелген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18-БӨЛІМ.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Арнаулы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режимдері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19-БӨЛІМ.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Басқа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міндетті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төлемдер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3. САЛЫҚ ӘКІМШІЛІГІН ЖҮРГІЗУ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20-БӨЛІМ.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Салықтық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бақылау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әкімшілігін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жүргізудің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өзге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де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нысандары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21-БӨЛІМ.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Тексеру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нәтижелеріне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және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органдары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лауазымды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адамдарының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әрекетіне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(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әрекетсіздігіне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) </a:t>
            </a:r>
          </a:p>
          <a:p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шағым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жасау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1152" y="936875"/>
            <a:ext cx="3112481" cy="42576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Ұсынылатын</a:t>
            </a:r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rPr>
              <a:t>құрылым</a:t>
            </a:r>
            <a:endParaRPr lang="ru-RU" sz="2000" b="1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21152" y="1520038"/>
            <a:ext cx="3384376" cy="50060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1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Arial Narrow" pitchFamily="34" charset="0"/>
              </a:rPr>
              <a:t>1</a:t>
            </a: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. ЖАЛПЫ БӨЛІМ</a:t>
            </a:r>
            <a:b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Жалпы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ережелер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міндеттемесі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3-БӨЛІМ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Салы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қтардың, бюджетке төленетін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басқа да  міндетті төлемдердің түрлері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4-БӨЛІМ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 Салық есебі, салық нысандары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5-БӨЛІМ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Салық әкімшілігін жүргізу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2. ЕРЕКШЕ БӨЛІМ</a:t>
            </a:r>
            <a:b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1-параграф.</a:t>
            </a:r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 Салық салудың жалпыға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бірдей белгіленген тәртібі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6-БӨЛІМ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. Заңды тұлғаларға арналған жалпыға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бірдей белгіленген салық режимі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7-БӨЛІМ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. Жеке тұлғаларға арналған жалпыға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бірдей белгіленген салық режимі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8-БӨЛІМ.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 Дара кәсіпкер жеке тұлғаларға және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жеке практикамен айналысатын тұлғаларға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арналған жалпыға бірдей белгіленген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салық режимі</a:t>
            </a:r>
            <a:br>
              <a:rPr lang="kk-KZ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2-параграф. Арнайы ережелер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9-БӨЛІМ.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  Жер қойнауын пайдаланушыларға салық салу </a:t>
            </a:r>
            <a:br>
              <a:rPr lang="kk-KZ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10-БӨЛІМ.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Экспортқа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рента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салығы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11-БӨЛІМ.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Арнаулы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салық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режимдері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ru-RU" sz="1100" b="1" dirty="0">
                <a:solidFill>
                  <a:schemeClr val="tx1"/>
                </a:solidFill>
                <a:latin typeface="Arial Narrow" pitchFamily="34" charset="0"/>
              </a:rPr>
              <a:t>12-БӨЛІМ.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Арнайы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экономикалық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Arial Narrow" pitchFamily="34" charset="0"/>
              </a:rPr>
              <a:t>аймақтардың</a:t>
            </a:r>
            <a:r>
              <a:rPr lang="ru-RU" sz="11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аумағында қызметін жүзеге асыратын ұйымдарға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және басым инвестициялық жобаны іске 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асыратын ұйымға салық салу</a:t>
            </a:r>
            <a:br>
              <a:rPr lang="kk-KZ" sz="11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13-БӨЛІМ. 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Жекелеген</a:t>
            </a:r>
            <a:r>
              <a:rPr lang="kk-KZ" sz="11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Салықтар мен бюджетке төленетін </a:t>
            </a:r>
            <a:r>
              <a:rPr lang="kk-KZ" sz="1100" dirty="0" smtClean="0">
                <a:solidFill>
                  <a:schemeClr val="tx1"/>
                </a:solidFill>
                <a:latin typeface="Arial Narrow" pitchFamily="34" charset="0"/>
              </a:rPr>
              <a:t>басқа </a:t>
            </a:r>
            <a:r>
              <a:rPr lang="kk-KZ" sz="1100" dirty="0">
                <a:solidFill>
                  <a:schemeClr val="tx1"/>
                </a:solidFill>
                <a:latin typeface="Arial Narrow" pitchFamily="34" charset="0"/>
              </a:rPr>
              <a:t>да  міндетті төлемдерді есептеудің тәртібі</a:t>
            </a:r>
            <a:endParaRPr lang="ru-RU" sz="1100" dirty="0">
              <a:solidFill>
                <a:schemeClr val="tx1"/>
              </a:solidFill>
              <a:latin typeface="Arial Narrow" pitchFamily="34" charset="0"/>
            </a:endParaRPr>
          </a:p>
          <a:p>
            <a:pPr marL="0" lvl="1"/>
            <a:endParaRPr lang="ru-RU" sz="1100" dirty="0">
              <a:solidFill>
                <a:schemeClr val="tx1"/>
              </a:solidFill>
              <a:latin typeface="Arial Narrow" pitchFamily="34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>
            <a:stCxn id="10" idx="3"/>
          </p:cNvCxnSpPr>
          <p:nvPr/>
        </p:nvCxnSpPr>
        <p:spPr>
          <a:xfrm>
            <a:off x="5421086" y="3465004"/>
            <a:ext cx="972074" cy="3240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3"/>
          </p:cNvCxnSpPr>
          <p:nvPr/>
        </p:nvCxnSpPr>
        <p:spPr>
          <a:xfrm>
            <a:off x="5421086" y="3465004"/>
            <a:ext cx="972074" cy="756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2" idx="3"/>
          </p:cNvCxnSpPr>
          <p:nvPr/>
        </p:nvCxnSpPr>
        <p:spPr>
          <a:xfrm flipV="1">
            <a:off x="5529064" y="4932033"/>
            <a:ext cx="864096" cy="3511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2" idx="3"/>
          </p:cNvCxnSpPr>
          <p:nvPr/>
        </p:nvCxnSpPr>
        <p:spPr>
          <a:xfrm>
            <a:off x="5398114" y="1952836"/>
            <a:ext cx="923038" cy="151216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stCxn id="2" idx="3"/>
          </p:cNvCxnSpPr>
          <p:nvPr/>
        </p:nvCxnSpPr>
        <p:spPr>
          <a:xfrm flipV="1">
            <a:off x="5398114" y="1777890"/>
            <a:ext cx="995046" cy="1749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stCxn id="12" idx="3"/>
          </p:cNvCxnSpPr>
          <p:nvPr/>
        </p:nvCxnSpPr>
        <p:spPr>
          <a:xfrm flipV="1">
            <a:off x="5529064" y="1928766"/>
            <a:ext cx="792088" cy="335439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142" name="Скругленная соединительная линия 5141"/>
          <p:cNvCxnSpPr>
            <a:stCxn id="10" idx="1"/>
          </p:cNvCxnSpPr>
          <p:nvPr/>
        </p:nvCxnSpPr>
        <p:spPr>
          <a:xfrm rot="10800000">
            <a:off x="2144693" y="1615870"/>
            <a:ext cx="2550431" cy="1849134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кругленная соединительная линия 97"/>
          <p:cNvCxnSpPr/>
          <p:nvPr/>
        </p:nvCxnSpPr>
        <p:spPr>
          <a:xfrm rot="10800000" flipV="1">
            <a:off x="2576737" y="1932059"/>
            <a:ext cx="2109845" cy="4888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Скругленная соединительная линия 99"/>
          <p:cNvCxnSpPr/>
          <p:nvPr/>
        </p:nvCxnSpPr>
        <p:spPr>
          <a:xfrm rot="10800000">
            <a:off x="2144694" y="3250111"/>
            <a:ext cx="2533340" cy="227826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кругленная соединительная линия 103"/>
          <p:cNvCxnSpPr>
            <a:stCxn id="2" idx="1"/>
          </p:cNvCxnSpPr>
          <p:nvPr/>
        </p:nvCxnSpPr>
        <p:spPr>
          <a:xfrm rot="10800000" flipV="1">
            <a:off x="2297088" y="1952836"/>
            <a:ext cx="2380947" cy="1692190"/>
          </a:xfrm>
          <a:prstGeom prst="curvedConnector3">
            <a:avLst>
              <a:gd name="adj1" fmla="val 748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кругленная соединительная линия 106"/>
          <p:cNvCxnSpPr>
            <a:stCxn id="10" idx="1"/>
          </p:cNvCxnSpPr>
          <p:nvPr/>
        </p:nvCxnSpPr>
        <p:spPr>
          <a:xfrm rot="10800000" flipV="1">
            <a:off x="2144689" y="3465004"/>
            <a:ext cx="2550434" cy="972108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Скругленная соединительная линия 110"/>
          <p:cNvCxnSpPr>
            <a:stCxn id="10" idx="1"/>
          </p:cNvCxnSpPr>
          <p:nvPr/>
        </p:nvCxnSpPr>
        <p:spPr>
          <a:xfrm rot="10800000" flipV="1">
            <a:off x="3008791" y="3465004"/>
            <a:ext cx="1686333" cy="1116124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Скругленная соединительная линия 115"/>
          <p:cNvCxnSpPr/>
          <p:nvPr/>
        </p:nvCxnSpPr>
        <p:spPr>
          <a:xfrm rot="10800000" flipV="1">
            <a:off x="1928665" y="3465003"/>
            <a:ext cx="2766461" cy="1296045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кругленная соединительная линия 122"/>
          <p:cNvCxnSpPr>
            <a:stCxn id="10" idx="1"/>
          </p:cNvCxnSpPr>
          <p:nvPr/>
        </p:nvCxnSpPr>
        <p:spPr>
          <a:xfrm rot="10800000" flipV="1">
            <a:off x="2078807" y="3465004"/>
            <a:ext cx="2616316" cy="1492930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Скругленная соединительная линия 125"/>
          <p:cNvCxnSpPr/>
          <p:nvPr/>
        </p:nvCxnSpPr>
        <p:spPr>
          <a:xfrm rot="5400000">
            <a:off x="2673004" y="3800234"/>
            <a:ext cx="2340815" cy="1669249"/>
          </a:xfrm>
          <a:prstGeom prst="curvedConnector3">
            <a:avLst>
              <a:gd name="adj1" fmla="val 58836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Скругленная соединительная линия 143"/>
          <p:cNvCxnSpPr>
            <a:endCxn id="5" idx="0"/>
          </p:cNvCxnSpPr>
          <p:nvPr/>
        </p:nvCxnSpPr>
        <p:spPr>
          <a:xfrm rot="16200000" flipV="1">
            <a:off x="1623379" y="2012222"/>
            <a:ext cx="3518632" cy="2607772"/>
          </a:xfrm>
          <a:prstGeom prst="curvedConnector3">
            <a:avLst>
              <a:gd name="adj1" fmla="val 100619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Скругленная соединительная линия 70"/>
          <p:cNvCxnSpPr/>
          <p:nvPr/>
        </p:nvCxnSpPr>
        <p:spPr>
          <a:xfrm rot="10800000">
            <a:off x="2078806" y="4135269"/>
            <a:ext cx="2599231" cy="949814"/>
          </a:xfrm>
          <a:prstGeom prst="curvedConnector3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кругленная соединительная линия 73"/>
          <p:cNvCxnSpPr>
            <a:stCxn id="12" idx="1"/>
          </p:cNvCxnSpPr>
          <p:nvPr/>
        </p:nvCxnSpPr>
        <p:spPr>
          <a:xfrm rot="10800000" flipV="1">
            <a:off x="3152804" y="5283156"/>
            <a:ext cx="1542318" cy="522108"/>
          </a:xfrm>
          <a:prstGeom prst="curvedConnector3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Скругленная соединительная линия 159"/>
          <p:cNvCxnSpPr/>
          <p:nvPr/>
        </p:nvCxnSpPr>
        <p:spPr>
          <a:xfrm rot="16200000" flipV="1">
            <a:off x="2568698" y="2570918"/>
            <a:ext cx="2340159" cy="2040099"/>
          </a:xfrm>
          <a:prstGeom prst="curvedConnector3">
            <a:avLst>
              <a:gd name="adj1" fmla="val 97447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Скругленная соединительная линия 172"/>
          <p:cNvCxnSpPr/>
          <p:nvPr/>
        </p:nvCxnSpPr>
        <p:spPr>
          <a:xfrm rot="10800000">
            <a:off x="2078806" y="4984268"/>
            <a:ext cx="2599234" cy="244934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Скругленная соединительная линия 176"/>
          <p:cNvCxnSpPr/>
          <p:nvPr/>
        </p:nvCxnSpPr>
        <p:spPr>
          <a:xfrm rot="10800000">
            <a:off x="2078808" y="4365104"/>
            <a:ext cx="2599226" cy="864098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Скругленная соединительная линия 179"/>
          <p:cNvCxnSpPr/>
          <p:nvPr/>
        </p:nvCxnSpPr>
        <p:spPr>
          <a:xfrm rot="10800000">
            <a:off x="2297088" y="4634859"/>
            <a:ext cx="2380949" cy="594348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Скругленная соединительная линия 182"/>
          <p:cNvCxnSpPr/>
          <p:nvPr/>
        </p:nvCxnSpPr>
        <p:spPr>
          <a:xfrm rot="10800000">
            <a:off x="2297088" y="4761048"/>
            <a:ext cx="2380948" cy="520395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Скругленная соединительная линия 184"/>
          <p:cNvCxnSpPr/>
          <p:nvPr/>
        </p:nvCxnSpPr>
        <p:spPr>
          <a:xfrm rot="10800000">
            <a:off x="2449490" y="3645028"/>
            <a:ext cx="2211881" cy="1584177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Скругленная соединительная линия 187"/>
          <p:cNvCxnSpPr/>
          <p:nvPr/>
        </p:nvCxnSpPr>
        <p:spPr>
          <a:xfrm rot="10800000">
            <a:off x="2449490" y="3250112"/>
            <a:ext cx="2309333" cy="1510937"/>
          </a:xfrm>
          <a:prstGeom prst="curved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>
            <a:stCxn id="10" idx="3"/>
          </p:cNvCxnSpPr>
          <p:nvPr/>
        </p:nvCxnSpPr>
        <p:spPr>
          <a:xfrm flipV="1">
            <a:off x="5421086" y="1777892"/>
            <a:ext cx="900066" cy="1687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7" name="Скругленная соединительная линия 126"/>
          <p:cNvCxnSpPr>
            <a:stCxn id="2" idx="1"/>
          </p:cNvCxnSpPr>
          <p:nvPr/>
        </p:nvCxnSpPr>
        <p:spPr>
          <a:xfrm rot="10800000">
            <a:off x="1496616" y="1556794"/>
            <a:ext cx="3181418" cy="396043"/>
          </a:xfrm>
          <a:prstGeom prst="curvedConnector3">
            <a:avLst>
              <a:gd name="adj1" fmla="val 790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Скругленная соединительная линия 134"/>
          <p:cNvCxnSpPr>
            <a:stCxn id="2" idx="1"/>
          </p:cNvCxnSpPr>
          <p:nvPr/>
        </p:nvCxnSpPr>
        <p:spPr>
          <a:xfrm rot="10800000" flipV="1">
            <a:off x="2144694" y="1952835"/>
            <a:ext cx="2533341" cy="136327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Скругленная соединительная линия 141"/>
          <p:cNvCxnSpPr>
            <a:stCxn id="2" idx="1"/>
          </p:cNvCxnSpPr>
          <p:nvPr/>
        </p:nvCxnSpPr>
        <p:spPr>
          <a:xfrm rot="10800000" flipV="1">
            <a:off x="2078808" y="1952836"/>
            <a:ext cx="2599227" cy="24842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Скругленная соединительная линия 145"/>
          <p:cNvCxnSpPr/>
          <p:nvPr/>
        </p:nvCxnSpPr>
        <p:spPr>
          <a:xfrm rot="10800000" flipV="1">
            <a:off x="1784649" y="2276872"/>
            <a:ext cx="2876721" cy="252866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Скругленная соединительная линия 222"/>
          <p:cNvCxnSpPr/>
          <p:nvPr/>
        </p:nvCxnSpPr>
        <p:spPr>
          <a:xfrm rot="5400000">
            <a:off x="2088856" y="2073594"/>
            <a:ext cx="2769496" cy="2353034"/>
          </a:xfrm>
          <a:prstGeom prst="curvedConnector3">
            <a:avLst>
              <a:gd name="adj1" fmla="val 9873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Скругленная соединительная линия 224"/>
          <p:cNvCxnSpPr/>
          <p:nvPr/>
        </p:nvCxnSpPr>
        <p:spPr>
          <a:xfrm rot="5400000">
            <a:off x="1792468" y="2089034"/>
            <a:ext cx="3005098" cy="273270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Скругленная соединительная линия 158"/>
          <p:cNvCxnSpPr/>
          <p:nvPr/>
        </p:nvCxnSpPr>
        <p:spPr>
          <a:xfrm rot="5400000">
            <a:off x="2118483" y="3245714"/>
            <a:ext cx="3528395" cy="1590709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695122" y="4761046"/>
            <a:ext cx="833942" cy="1044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С/Т  </a:t>
            </a:r>
            <a:r>
              <a:rPr lang="ru-RU" sz="1000" b="1" dirty="0" smtClean="0"/>
              <a:t>(</a:t>
            </a:r>
            <a:r>
              <a:rPr lang="ru-RU" sz="1000" b="1" dirty="0" err="1" smtClean="0"/>
              <a:t>жер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қойнауын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пайдаланушы</a:t>
            </a:r>
            <a:r>
              <a:rPr lang="ru-RU" sz="1000" dirty="0" smtClean="0"/>
              <a:t>)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95123" y="3140968"/>
            <a:ext cx="725963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С/Т </a:t>
            </a:r>
            <a:r>
              <a:rPr lang="ru-RU" b="1" dirty="0" smtClean="0"/>
              <a:t>(ЖТ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78034" y="1628800"/>
            <a:ext cx="72008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С/Т  </a:t>
            </a:r>
            <a:r>
              <a:rPr lang="ru-RU" b="1" dirty="0" smtClean="0"/>
              <a:t>(ЗТ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 smtClean="0">
                <a:latin typeface="Arial" charset="0"/>
                <a:cs typeface="Arial" charset="0"/>
              </a:rPr>
              <a:t>2. Идеология </a:t>
            </a:r>
            <a:endParaRPr lang="ru-RU" sz="1800" dirty="0">
              <a:latin typeface="Arial" charset="0"/>
              <a:cs typeface="Arial" charset="0"/>
            </a:endParaRPr>
          </a:p>
        </p:txBody>
      </p:sp>
      <p:cxnSp>
        <p:nvCxnSpPr>
          <p:cNvPr id="4" name="Прямая соединительная линия 3"/>
          <p:cNvCxnSpPr>
            <a:stCxn id="8" idx="4"/>
          </p:cNvCxnSpPr>
          <p:nvPr/>
        </p:nvCxnSpPr>
        <p:spPr>
          <a:xfrm>
            <a:off x="642092" y="1710536"/>
            <a:ext cx="0" cy="401603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Егер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органдары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кодексін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дұрыс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емес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түсіндіретін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болса</a:t>
            </a:r>
            <a:r>
              <a:rPr lang="ru-RU" sz="1600" b="1" dirty="0" smtClean="0">
                <a:solidFill>
                  <a:schemeClr val="tx1"/>
                </a:solidFill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</a:rPr>
              <a:t>айыппұл</a:t>
            </a:r>
            <a:r>
              <a:rPr lang="ru-RU" sz="1600" b="1" dirty="0" smtClean="0">
                <a:solidFill>
                  <a:schemeClr val="tx1"/>
                </a:solidFill>
              </a:rPr>
              <a:t> мен </a:t>
            </a:r>
            <a:r>
              <a:rPr lang="ru-RU" sz="1600" b="1" dirty="0" err="1" smtClean="0">
                <a:solidFill>
                  <a:schemeClr val="tx1"/>
                </a:solidFill>
              </a:rPr>
              <a:t>өсімақыны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алып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тастау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кодексіне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өзгерістерді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зерделеу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үшін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бизнеске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көбірек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уақыт</a:t>
            </a:r>
            <a:r>
              <a:rPr lang="ru-RU" sz="1600" b="1" dirty="0" smtClean="0">
                <a:solidFill>
                  <a:schemeClr val="tx1"/>
                </a:solidFill>
              </a:rPr>
              <a:t> беру (</a:t>
            </a:r>
            <a:r>
              <a:rPr lang="ru-RU" sz="1600" b="1" dirty="0" err="1" smtClean="0">
                <a:solidFill>
                  <a:schemeClr val="tx1"/>
                </a:solidFill>
              </a:rPr>
              <a:t>түзетулер</a:t>
            </a:r>
            <a:r>
              <a:rPr lang="ru-RU" sz="1600" b="1" dirty="0" smtClean="0">
                <a:solidFill>
                  <a:schemeClr val="tx1"/>
                </a:solidFill>
              </a:rPr>
              <a:t> 1 </a:t>
            </a:r>
            <a:r>
              <a:rPr lang="ru-RU" sz="1600" b="1" dirty="0" err="1" smtClean="0">
                <a:solidFill>
                  <a:schemeClr val="tx1"/>
                </a:solidFill>
              </a:rPr>
              <a:t>шілдеге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дейін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қабылданады</a:t>
            </a:r>
            <a:r>
              <a:rPr lang="ru-RU" sz="1600" b="1" dirty="0" smtClean="0">
                <a:solidFill>
                  <a:schemeClr val="tx1"/>
                </a:solidFill>
              </a:rPr>
              <a:t>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14980" y="5145741"/>
            <a:ext cx="795850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Есепсіз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көп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түзетулерді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болдырмау</a:t>
            </a:r>
            <a:r>
              <a:rPr lang="ru-RU" sz="1600" b="1" dirty="0" smtClean="0">
                <a:solidFill>
                  <a:schemeClr val="tx1"/>
                </a:solidFill>
              </a:rPr>
              <a:t> (</a:t>
            </a:r>
            <a:r>
              <a:rPr lang="ru-RU" sz="1600" b="1" dirty="0" err="1" smtClean="0">
                <a:solidFill>
                  <a:schemeClr val="tx1"/>
                </a:solidFill>
              </a:rPr>
              <a:t>ілеспе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заңдармен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өзгерістер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енгізуге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тыйым</a:t>
            </a:r>
            <a:r>
              <a:rPr lang="ru-RU" sz="1600" b="1" dirty="0" smtClean="0">
                <a:solidFill>
                  <a:schemeClr val="tx1"/>
                </a:solidFill>
              </a:rPr>
              <a:t> салу)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Қосымша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есептеудің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негіздемесіне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талапты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күшейту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34998" y="551256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9" name="Овал 18"/>
          <p:cNvSpPr/>
          <p:nvPr/>
        </p:nvSpPr>
        <p:spPr>
          <a:xfrm>
            <a:off x="359063" y="529856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Барлық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түсініксіздіктер</a:t>
            </a:r>
            <a:r>
              <a:rPr lang="ru-RU" sz="1600" b="1" dirty="0" smtClean="0">
                <a:solidFill>
                  <a:schemeClr val="tx1"/>
                </a:solidFill>
              </a:rPr>
              <a:t> мен </a:t>
            </a:r>
            <a:r>
              <a:rPr lang="ru-RU" sz="1600" b="1" dirty="0" err="1" smtClean="0">
                <a:solidFill>
                  <a:schemeClr val="tx1"/>
                </a:solidFill>
              </a:rPr>
              <a:t>дәлсіздіктер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төлеушінің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пайдасына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талқыланады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/>
              <a:t>3. </a:t>
            </a:r>
            <a:r>
              <a:rPr lang="ru-RU" sz="1800" dirty="0" err="1" smtClean="0"/>
              <a:t>Вординг</a:t>
            </a:r>
            <a:r>
              <a:rPr lang="ru-RU" sz="1800" dirty="0" smtClean="0"/>
              <a:t> (</a:t>
            </a:r>
            <a:r>
              <a:rPr lang="ru-RU" sz="1800" dirty="0" err="1" smtClean="0"/>
              <a:t>мәтіннің</a:t>
            </a:r>
            <a:r>
              <a:rPr lang="ru-RU" sz="1800" dirty="0" smtClean="0"/>
              <a:t> </a:t>
            </a:r>
            <a:r>
              <a:rPr lang="ru-RU" sz="1800" dirty="0" err="1" smtClean="0"/>
              <a:t>жеңіл</a:t>
            </a:r>
            <a:r>
              <a:rPr lang="ru-RU" sz="1800" dirty="0" smtClean="0"/>
              <a:t> </a:t>
            </a:r>
            <a:r>
              <a:rPr lang="ru-RU" sz="1800" dirty="0" err="1" smtClean="0"/>
              <a:t>тілі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cxnSp>
        <p:nvCxnSpPr>
          <p:cNvPr id="4" name="Прямая соединительная линия 3"/>
          <p:cNvCxnSpPr>
            <a:stCxn id="8" idx="4"/>
            <a:endCxn id="13" idx="0"/>
          </p:cNvCxnSpPr>
          <p:nvPr/>
        </p:nvCxnSpPr>
        <p:spPr>
          <a:xfrm>
            <a:off x="642092" y="1710536"/>
            <a:ext cx="0" cy="262442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Кросс-</a:t>
            </a:r>
            <a:r>
              <a:rPr lang="ru-RU" sz="1600" b="1" dirty="0" err="1" smtClean="0">
                <a:solidFill>
                  <a:schemeClr val="tx1"/>
                </a:solidFill>
              </a:rPr>
              <a:t>сілтемелерді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қысқарту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Жазудың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бірыңғай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стилі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Заңға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бағынысты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актілермен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қосарлануды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болдырмау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Жеңіл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тіл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39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/>
              <a:t>4. </a:t>
            </a:r>
            <a:r>
              <a:rPr lang="ru-RU" sz="1800" dirty="0" err="1" smtClean="0"/>
              <a:t>Көлеңкелі</a:t>
            </a:r>
            <a:r>
              <a:rPr lang="ru-RU" sz="1800" dirty="0" smtClean="0"/>
              <a:t> экономика </a:t>
            </a:r>
            <a:r>
              <a:rPr lang="ru-RU" sz="1800" dirty="0" err="1" smtClean="0"/>
              <a:t>бойынша</a:t>
            </a:r>
            <a:r>
              <a:rPr lang="ru-RU" sz="1800" dirty="0" smtClean="0"/>
              <a:t> </a:t>
            </a:r>
            <a:r>
              <a:rPr lang="ru-RU" sz="1800" dirty="0" err="1" smtClean="0"/>
              <a:t>шаралар</a:t>
            </a:r>
            <a:endParaRPr lang="ru-RU" sz="1800" dirty="0"/>
          </a:p>
        </p:txBody>
      </p:sp>
      <p:cxnSp>
        <p:nvCxnSpPr>
          <p:cNvPr id="4" name="Прямая соединительная линия 3"/>
          <p:cNvCxnSpPr>
            <a:stCxn id="8" idx="4"/>
            <a:endCxn id="22" idx="0"/>
          </p:cNvCxnSpPr>
          <p:nvPr/>
        </p:nvCxnSpPr>
        <p:spPr>
          <a:xfrm>
            <a:off x="642092" y="1710536"/>
            <a:ext cx="0" cy="3588024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29070" y="2158826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Электронды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шот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фактуралар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4981" y="4143154"/>
            <a:ext cx="7958499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Капиталды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жылыстатуға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қарсы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BEPS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ұсынымдарын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қолдану</a:t>
            </a:r>
            <a:r>
              <a:rPr lang="ru-RU" sz="1600" b="1" dirty="0" smtClean="0">
                <a:solidFill>
                  <a:schemeClr val="tx1"/>
                </a:solidFill>
              </a:rPr>
              <a:t> (</a:t>
            </a:r>
            <a:r>
              <a:rPr lang="ru-RU" sz="1600" b="1" dirty="0" err="1" smtClean="0">
                <a:solidFill>
                  <a:schemeClr val="tx1"/>
                </a:solidFill>
              </a:rPr>
              <a:t>трансұлттық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пайда</a:t>
            </a:r>
            <a:r>
              <a:rPr lang="ru-RU" sz="1600" b="1" dirty="0" smtClean="0">
                <a:solidFill>
                  <a:schemeClr val="tx1"/>
                </a:solidFill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</a:rPr>
              <a:t>пайыздар</a:t>
            </a:r>
            <a:r>
              <a:rPr lang="ru-RU" sz="1600" b="1" dirty="0" smtClean="0">
                <a:solidFill>
                  <a:schemeClr val="tx1"/>
                </a:solidFill>
              </a:rPr>
              <a:t>)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9063" y="128253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33631" y="32905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44974" y="231164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29070" y="3112355"/>
            <a:ext cx="794441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режимдері</a:t>
            </a:r>
            <a:r>
              <a:rPr lang="ru-RU" sz="1600" b="1" dirty="0" smtClean="0">
                <a:solidFill>
                  <a:schemeClr val="tx1"/>
                </a:solidFill>
              </a:rPr>
              <a:t> мен </a:t>
            </a:r>
            <a:r>
              <a:rPr lang="ru-RU" sz="1600" b="1" dirty="0" err="1" smtClean="0">
                <a:solidFill>
                  <a:schemeClr val="tx1"/>
                </a:solidFill>
              </a:rPr>
              <a:t>жалпыға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бірдей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декларациялауды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байланыстыру</a:t>
            </a:r>
            <a:r>
              <a:rPr lang="ru-RU" sz="1600" b="1" dirty="0" smtClean="0">
                <a:solidFill>
                  <a:schemeClr val="tx1"/>
                </a:solidFill>
              </a:rPr>
              <a:t> (</a:t>
            </a:r>
            <a:r>
              <a:rPr lang="ru-RU" sz="1600" b="1" dirty="0" err="1" smtClean="0">
                <a:solidFill>
                  <a:schemeClr val="tx1"/>
                </a:solidFill>
              </a:rPr>
              <a:t>кірістер</a:t>
            </a:r>
            <a:r>
              <a:rPr lang="ru-RU" sz="1600" b="1" dirty="0" smtClean="0">
                <a:solidFill>
                  <a:schemeClr val="tx1"/>
                </a:solidFill>
              </a:rPr>
              <a:t> мен </a:t>
            </a:r>
            <a:r>
              <a:rPr lang="ru-RU" sz="1600" b="1" dirty="0" err="1" smtClean="0">
                <a:solidFill>
                  <a:schemeClr val="tx1"/>
                </a:solidFill>
              </a:rPr>
              <a:t>шығыстардың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жеңілдетілген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есебі</a:t>
            </a:r>
            <a:r>
              <a:rPr lang="ru-RU" sz="1600" b="1" dirty="0" smtClean="0">
                <a:solidFill>
                  <a:schemeClr val="tx1"/>
                </a:solidFill>
              </a:rPr>
              <a:t>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9063" y="4334959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</p:cNvCxnSpPr>
          <p:nvPr/>
        </p:nvCxnSpPr>
        <p:spPr>
          <a:xfrm>
            <a:off x="925120" y="1496533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5120" y="255577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688" y="3499835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11031" y="4560481"/>
            <a:ext cx="403950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44628" y="1196752"/>
            <a:ext cx="7928852" cy="57606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Ерекше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салаларда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және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жекелеген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жағдайларда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жүктемесін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төмендету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14980" y="5145741"/>
            <a:ext cx="7958500" cy="73364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Қосарланған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салықтан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босатуды</a:t>
            </a:r>
            <a:r>
              <a:rPr lang="ru-RU" sz="1600" b="1" dirty="0" smtClean="0">
                <a:solidFill>
                  <a:schemeClr val="tx1"/>
                </a:solidFill>
              </a:rPr>
              <a:t>  </a:t>
            </a:r>
            <a:r>
              <a:rPr lang="ru-RU" sz="1600" b="1" dirty="0" err="1" smtClean="0">
                <a:solidFill>
                  <a:schemeClr val="tx1"/>
                </a:solidFill>
              </a:rPr>
              <a:t>жою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21" name="Прямая соединительная линия 20"/>
          <p:cNvCxnSpPr>
            <a:endCxn id="19" idx="1"/>
          </p:cNvCxnSpPr>
          <p:nvPr/>
        </p:nvCxnSpPr>
        <p:spPr>
          <a:xfrm>
            <a:off x="934998" y="5512563"/>
            <a:ext cx="379982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2" name="Овал 21"/>
          <p:cNvSpPr/>
          <p:nvPr/>
        </p:nvSpPr>
        <p:spPr>
          <a:xfrm>
            <a:off x="359063" y="5298560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19719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496" y="338438"/>
            <a:ext cx="9073008" cy="403707"/>
          </a:xfrm>
        </p:spPr>
        <p:txBody>
          <a:bodyPr/>
          <a:lstStyle/>
          <a:p>
            <a:r>
              <a:rPr lang="ru-RU" sz="1800" dirty="0" smtClean="0">
                <a:latin typeface="+mj-lt"/>
                <a:cs typeface="+mj-cs"/>
              </a:rPr>
              <a:t>5. </a:t>
            </a:r>
            <a:r>
              <a:rPr lang="ru-RU" sz="1800" dirty="0" err="1" smtClean="0">
                <a:latin typeface="+mj-lt"/>
                <a:cs typeface="+mj-cs"/>
              </a:rPr>
              <a:t>Жеңілдіктер</a:t>
            </a:r>
            <a:endParaRPr lang="ru-RU" sz="1600" dirty="0">
              <a:solidFill>
                <a:srgbClr val="0066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871053" y="1114725"/>
            <a:ext cx="72008" cy="547260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16496" y="960582"/>
            <a:ext cx="4236215" cy="63563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0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ҚҚС бойынша тиімсіз жеңілдіктерді алып тастау</a:t>
            </a:r>
            <a:endParaRPr lang="ru-RU" sz="2000" b="1" dirty="0">
              <a:solidFill>
                <a:srgbClr val="FF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8132" y="957770"/>
            <a:ext cx="4341372" cy="63844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Жеңілдіктерді</a:t>
            </a:r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жаңғырту</a:t>
            </a:r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 3.0</a:t>
            </a:r>
            <a:endParaRPr lang="ru-RU" sz="2000" b="1" dirty="0">
              <a:solidFill>
                <a:srgbClr val="FF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4187" y="2377327"/>
            <a:ext cx="4174145" cy="37648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Лотореялық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билеттер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465" y="3521818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Почталық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төлем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белгілері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4188" y="4150325"/>
            <a:ext cx="4174145" cy="40581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Алтын мен </a:t>
            </a:r>
            <a:r>
              <a:rPr lang="ru-RU" sz="1600" b="1" dirty="0" err="1" smtClean="0">
                <a:solidFill>
                  <a:schemeClr val="tx1"/>
                </a:solidFill>
              </a:rPr>
              <a:t>платинаны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өткізу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7168" y="2935548"/>
            <a:ext cx="4174145" cy="34569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Нотариустердің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қызметі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6496" y="1787384"/>
            <a:ext cx="4174146" cy="38015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ДСҰ-</a:t>
            </a:r>
            <a:r>
              <a:rPr lang="ru-RU" sz="1600" b="1" dirty="0" err="1" smtClean="0">
                <a:solidFill>
                  <a:schemeClr val="tx1"/>
                </a:solidFill>
              </a:rPr>
              <a:t>ға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қайшы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келетін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нормалар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04188" y="4736399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Тұрғын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үйді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жалға</a:t>
            </a:r>
            <a:r>
              <a:rPr lang="ru-RU" sz="1600" b="1" dirty="0" smtClean="0">
                <a:solidFill>
                  <a:schemeClr val="tx1"/>
                </a:solidFill>
              </a:rPr>
              <a:t> беру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04188" y="5919179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Ойын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жолдары</a:t>
            </a:r>
            <a:r>
              <a:rPr lang="ru-RU" sz="1600" b="1" dirty="0" smtClean="0">
                <a:solidFill>
                  <a:schemeClr val="tx1"/>
                </a:solidFill>
              </a:rPr>
              <a:t>, картинг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414465" y="5331426"/>
            <a:ext cx="4174144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Ойын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автоматтары</a:t>
            </a:r>
            <a:r>
              <a:rPr lang="ru-RU" sz="1600" b="1" dirty="0" smtClean="0">
                <a:solidFill>
                  <a:schemeClr val="tx1"/>
                </a:solidFill>
              </a:rPr>
              <a:t>, бильярд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149291" y="2358706"/>
            <a:ext cx="4340213" cy="54939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>
                <a:solidFill>
                  <a:schemeClr val="tx1"/>
                </a:solidFill>
              </a:rPr>
              <a:t>Болды</a:t>
            </a:r>
            <a:r>
              <a:rPr lang="ru-RU" sz="1200" b="1" dirty="0">
                <a:solidFill>
                  <a:schemeClr val="tx1"/>
                </a:solidFill>
              </a:rPr>
              <a:t> : </a:t>
            </a:r>
            <a:r>
              <a:rPr lang="ru-RU" sz="1200" b="1" dirty="0" err="1" smtClean="0">
                <a:solidFill>
                  <a:schemeClr val="tx1"/>
                </a:solidFill>
              </a:rPr>
              <a:t>жер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және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мүлік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салықтары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бойынша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жеңілдік</a:t>
            </a:r>
            <a:r>
              <a:rPr lang="ru-RU" sz="1200" b="1" dirty="0" smtClean="0">
                <a:solidFill>
                  <a:schemeClr val="tx1"/>
                </a:solidFill>
              </a:rPr>
              <a:t> – </a:t>
            </a:r>
            <a:r>
              <a:rPr lang="ru-RU" sz="1200" b="1" dirty="0" err="1" smtClean="0">
                <a:solidFill>
                  <a:schemeClr val="tx1"/>
                </a:solidFill>
              </a:rPr>
              <a:t>табыстарға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байланыстыру</a:t>
            </a:r>
            <a:r>
              <a:rPr lang="ru-RU" sz="1200" b="1" dirty="0" smtClean="0">
                <a:solidFill>
                  <a:schemeClr val="tx1"/>
                </a:solidFill>
              </a:rPr>
              <a:t>. </a:t>
            </a:r>
            <a:r>
              <a:rPr lang="ru-RU" sz="1200" b="1" dirty="0" err="1" smtClean="0">
                <a:solidFill>
                  <a:schemeClr val="tx1"/>
                </a:solidFill>
              </a:rPr>
              <a:t>Болады</a:t>
            </a:r>
            <a:r>
              <a:rPr lang="ru-RU" sz="1200" b="1" dirty="0" smtClean="0">
                <a:solidFill>
                  <a:schemeClr val="tx1"/>
                </a:solidFill>
              </a:rPr>
              <a:t>: </a:t>
            </a:r>
            <a:r>
              <a:rPr lang="ru-RU" sz="1200" b="1" dirty="0" err="1" smtClean="0">
                <a:solidFill>
                  <a:schemeClr val="tx1"/>
                </a:solidFill>
              </a:rPr>
              <a:t>тіркеу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сәтінен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бастап</a:t>
            </a:r>
            <a:r>
              <a:rPr lang="ru-RU" sz="1200" b="1" dirty="0" smtClean="0">
                <a:solidFill>
                  <a:schemeClr val="tx1"/>
                </a:solidFill>
              </a:rPr>
              <a:t> (АЭА)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148132" y="3567848"/>
            <a:ext cx="4341372" cy="43335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Әлеуметтік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бойынша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жеңілдік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үшін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шекті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төмендету</a:t>
            </a:r>
            <a:r>
              <a:rPr lang="ru-RU" sz="1200" b="1" dirty="0" smtClean="0">
                <a:solidFill>
                  <a:schemeClr val="tx1"/>
                </a:solidFill>
              </a:rPr>
              <a:t> (АЭА</a:t>
            </a:r>
            <a:r>
              <a:rPr lang="ru-RU" sz="12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148132" y="4128985"/>
            <a:ext cx="4341372" cy="40581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Қор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нарығы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үшін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корпоративтік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табыс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салығының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төмендетілген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мөлшерлемесі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148132" y="3021609"/>
            <a:ext cx="4341372" cy="42155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Эксаумақтық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режимін</a:t>
            </a:r>
            <a:r>
              <a:rPr lang="ru-RU" sz="1200" b="1" dirty="0" smtClean="0">
                <a:solidFill>
                  <a:schemeClr val="tx1"/>
                </a:solidFill>
              </a:rPr>
              <a:t> 2028 </a:t>
            </a:r>
            <a:r>
              <a:rPr lang="ru-RU" sz="1200" b="1" dirty="0" err="1" smtClean="0">
                <a:solidFill>
                  <a:schemeClr val="tx1"/>
                </a:solidFill>
              </a:rPr>
              <a:t>жылға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дейін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ұзарту</a:t>
            </a:r>
            <a:r>
              <a:rPr lang="ru-RU" sz="1200" b="1" dirty="0" smtClean="0">
                <a:solidFill>
                  <a:schemeClr val="tx1"/>
                </a:solidFill>
              </a:rPr>
              <a:t> (АЭА</a:t>
            </a:r>
            <a:r>
              <a:rPr lang="ru-RU" sz="1000" b="1" dirty="0" smtClean="0">
                <a:solidFill>
                  <a:schemeClr val="tx1"/>
                </a:solidFill>
              </a:rPr>
              <a:t>) 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943" y="1787384"/>
            <a:ext cx="4340561" cy="44354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Болды</a:t>
            </a:r>
            <a:r>
              <a:rPr lang="ru-RU" sz="1200" b="1" dirty="0" smtClean="0">
                <a:solidFill>
                  <a:schemeClr val="tx1"/>
                </a:solidFill>
              </a:rPr>
              <a:t>: </a:t>
            </a:r>
            <a:r>
              <a:rPr lang="ru-RU" sz="1200" b="1" dirty="0" err="1" smtClean="0">
                <a:solidFill>
                  <a:schemeClr val="tx1"/>
                </a:solidFill>
              </a:rPr>
              <a:t>негізгі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және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негізгі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емес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табыстардың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араласуы</a:t>
            </a:r>
            <a:r>
              <a:rPr lang="ru-RU" sz="1200" b="1" dirty="0" smtClean="0">
                <a:solidFill>
                  <a:schemeClr val="tx1"/>
                </a:solidFill>
              </a:rPr>
              <a:t>. </a:t>
            </a:r>
            <a:r>
              <a:rPr lang="ru-RU" sz="1200" b="1" dirty="0" err="1" smtClean="0">
                <a:solidFill>
                  <a:schemeClr val="tx1"/>
                </a:solidFill>
              </a:rPr>
              <a:t>Болады</a:t>
            </a:r>
            <a:r>
              <a:rPr lang="ru-RU" sz="1200" b="1" dirty="0" smtClean="0">
                <a:solidFill>
                  <a:schemeClr val="tx1"/>
                </a:solidFill>
              </a:rPr>
              <a:t>: </a:t>
            </a:r>
            <a:r>
              <a:rPr lang="ru-RU" sz="1200" b="1" dirty="0" err="1" smtClean="0">
                <a:solidFill>
                  <a:schemeClr val="tx1"/>
                </a:solidFill>
              </a:rPr>
              <a:t>бөлек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есеп</a:t>
            </a:r>
            <a:r>
              <a:rPr lang="ru-RU" sz="1200" b="1" dirty="0" smtClean="0">
                <a:solidFill>
                  <a:schemeClr val="tx1"/>
                </a:solidFill>
              </a:rPr>
              <a:t> (АЭА</a:t>
            </a:r>
            <a:r>
              <a:rPr lang="ru-RU" sz="1000" b="1" dirty="0" smtClean="0">
                <a:solidFill>
                  <a:schemeClr val="tx1"/>
                </a:solidFill>
              </a:rPr>
              <a:t>)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148132" y="4662582"/>
            <a:ext cx="4341372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Қайта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табыстау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кезінде</a:t>
            </a:r>
            <a:r>
              <a:rPr lang="ru-RU" sz="1200" b="1" dirty="0" smtClean="0">
                <a:solidFill>
                  <a:schemeClr val="tx1"/>
                </a:solidFill>
              </a:rPr>
              <a:t> «</a:t>
            </a:r>
            <a:r>
              <a:rPr lang="ru-RU" sz="1200" b="1" dirty="0" err="1" smtClean="0">
                <a:solidFill>
                  <a:schemeClr val="tx1"/>
                </a:solidFill>
              </a:rPr>
              <a:t>ауаға</a:t>
            </a:r>
            <a:r>
              <a:rPr lang="ru-RU" sz="1200" b="1" dirty="0" smtClean="0">
                <a:solidFill>
                  <a:schemeClr val="tx1"/>
                </a:solidFill>
              </a:rPr>
              <a:t>» </a:t>
            </a:r>
            <a:r>
              <a:rPr lang="ru-RU" sz="1200" b="1" dirty="0" err="1" smtClean="0">
                <a:solidFill>
                  <a:schemeClr val="tx1"/>
                </a:solidFill>
              </a:rPr>
              <a:t>салық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салуды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алып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тастау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148132" y="5780409"/>
            <a:ext cx="4341372" cy="60513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Шағын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бизнестің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белсенділігін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ынталандыру</a:t>
            </a:r>
            <a:r>
              <a:rPr lang="ru-RU" sz="1200" b="1" dirty="0" smtClean="0">
                <a:solidFill>
                  <a:schemeClr val="tx1"/>
                </a:solidFill>
              </a:rPr>
              <a:t>: </a:t>
            </a:r>
            <a:r>
              <a:rPr lang="ru-RU" sz="1200" b="1" dirty="0" err="1" smtClean="0">
                <a:solidFill>
                  <a:schemeClr val="tx1"/>
                </a:solidFill>
              </a:rPr>
              <a:t>қалалардың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санатына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байланысты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лицензиялық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алымның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мөлшерлемесін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төмендету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5148132" y="5220863"/>
            <a:ext cx="4341372" cy="41477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tx1"/>
                </a:solidFill>
              </a:rPr>
              <a:t>Аукциондардан</a:t>
            </a:r>
            <a:r>
              <a:rPr lang="ru-RU" sz="1200" b="1" dirty="0" smtClean="0">
                <a:solidFill>
                  <a:schemeClr val="tx1"/>
                </a:solidFill>
              </a:rPr>
              <a:t> алым мен </a:t>
            </a:r>
            <a:r>
              <a:rPr lang="ru-RU" sz="1200" b="1" dirty="0" err="1" smtClean="0">
                <a:solidFill>
                  <a:schemeClr val="tx1"/>
                </a:solidFill>
              </a:rPr>
              <a:t>кеме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жүретін</a:t>
            </a:r>
            <a:r>
              <a:rPr lang="ru-RU" sz="1200" b="1" dirty="0" smtClean="0">
                <a:solidFill>
                  <a:schemeClr val="tx1"/>
                </a:solidFill>
              </a:rPr>
              <a:t> су </a:t>
            </a:r>
            <a:r>
              <a:rPr lang="ru-RU" sz="1200" b="1" dirty="0" err="1" smtClean="0">
                <a:solidFill>
                  <a:schemeClr val="tx1"/>
                </a:solidFill>
              </a:rPr>
              <a:t>жолдарын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пайдаланғаны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үшін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төлемді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алып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тастау</a:t>
            </a:r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8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8930878" cy="57606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/>
              <a:t>6. </a:t>
            </a:r>
            <a:r>
              <a:rPr lang="ru-RU" sz="1800" dirty="0" err="1"/>
              <a:t>Жер</a:t>
            </a:r>
            <a:r>
              <a:rPr lang="ru-RU" sz="1800" dirty="0"/>
              <a:t> </a:t>
            </a:r>
            <a:r>
              <a:rPr lang="ru-RU" sz="1800" dirty="0" err="1"/>
              <a:t>қойнауын</a:t>
            </a:r>
            <a:r>
              <a:rPr lang="ru-RU" sz="1800" dirty="0"/>
              <a:t> </a:t>
            </a:r>
            <a:r>
              <a:rPr lang="ru-RU" sz="1800" dirty="0" err="1"/>
              <a:t>пайдалану</a:t>
            </a:r>
            <a:endParaRPr lang="ru-RU" sz="1800" dirty="0"/>
          </a:p>
        </p:txBody>
      </p:sp>
      <p:cxnSp>
        <p:nvCxnSpPr>
          <p:cNvPr id="4" name="Прямая соединительная линия 3"/>
          <p:cNvCxnSpPr>
            <a:stCxn id="8" idx="4"/>
            <a:endCxn id="31" idx="0"/>
          </p:cNvCxnSpPr>
          <p:nvPr/>
        </p:nvCxnSpPr>
        <p:spPr>
          <a:xfrm>
            <a:off x="616660" y="1545921"/>
            <a:ext cx="0" cy="442405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334843" y="1777715"/>
            <a:ext cx="7920645" cy="571451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600" b="1" dirty="0">
                <a:solidFill>
                  <a:schemeClr val="tx1"/>
                </a:solidFill>
              </a:rPr>
              <a:t>Қ</a:t>
            </a:r>
            <a:r>
              <a:rPr lang="ru-RU" sz="1600" b="1" dirty="0" err="1">
                <a:solidFill>
                  <a:schemeClr val="tx1"/>
                </a:solidFill>
              </a:rPr>
              <a:t>ол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қойылатын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бонусты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төмендету</a:t>
            </a:r>
            <a:r>
              <a:rPr lang="ru-RU" sz="1600" b="1" dirty="0">
                <a:solidFill>
                  <a:schemeClr val="tx1"/>
                </a:solidFill>
              </a:rPr>
              <a:t> (</a:t>
            </a:r>
            <a:r>
              <a:rPr lang="ru-RU" sz="1600" b="1" dirty="0" err="1">
                <a:solidFill>
                  <a:schemeClr val="tx1"/>
                </a:solidFill>
              </a:rPr>
              <a:t>коммерциялық</a:t>
            </a:r>
            <a:r>
              <a:rPr lang="ru-RU" sz="1600" b="1" dirty="0">
                <a:solidFill>
                  <a:schemeClr val="tx1"/>
                </a:solidFill>
              </a:rPr>
              <a:t> табу </a:t>
            </a:r>
            <a:r>
              <a:rPr lang="ru-RU" sz="1600" b="1" dirty="0" err="1">
                <a:solidFill>
                  <a:schemeClr val="tx1"/>
                </a:solidFill>
              </a:rPr>
              <a:t>бонусын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алып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тастау</a:t>
            </a:r>
            <a:r>
              <a:rPr lang="ru-RU" sz="16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8948" y="3340547"/>
            <a:ext cx="7920644" cy="68478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</a:rPr>
              <a:t>Жалдау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төлемдерін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енгізу</a:t>
            </a:r>
            <a:r>
              <a:rPr lang="ru-RU" sz="1600" b="1" dirty="0">
                <a:solidFill>
                  <a:schemeClr val="tx1"/>
                </a:solidFill>
              </a:rPr>
              <a:t> – </a:t>
            </a:r>
            <a:r>
              <a:rPr lang="ru-RU" sz="1600" b="1" dirty="0" err="1">
                <a:solidFill>
                  <a:schemeClr val="tx1"/>
                </a:solidFill>
              </a:rPr>
              <a:t>геологиялық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барлау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мерзімдерін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қысқартуды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ынталандыру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33631" y="1117915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9" name="Овал 8"/>
          <p:cNvSpPr/>
          <p:nvPr/>
        </p:nvSpPr>
        <p:spPr>
          <a:xfrm>
            <a:off x="351828" y="2606352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Овал 9"/>
          <p:cNvSpPr/>
          <p:nvPr/>
        </p:nvSpPr>
        <p:spPr>
          <a:xfrm>
            <a:off x="323362" y="1849438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34843" y="2529942"/>
            <a:ext cx="7944410" cy="58082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</a:rPr>
              <a:t>Салық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төлеушінің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таңдауы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бойынша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бірқатар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салықтарды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бірыңғай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төлемге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алмастыру</a:t>
            </a:r>
            <a:r>
              <a:rPr lang="ru-RU" sz="1600" b="1" dirty="0">
                <a:solidFill>
                  <a:schemeClr val="tx1"/>
                </a:solidFill>
              </a:rPr>
              <a:t> (</a:t>
            </a:r>
            <a:r>
              <a:rPr lang="ru-RU" sz="1600" b="1" dirty="0" err="1">
                <a:solidFill>
                  <a:schemeClr val="tx1"/>
                </a:solidFill>
              </a:rPr>
              <a:t>теңіздегі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және</a:t>
            </a:r>
            <a:r>
              <a:rPr lang="ru-RU" sz="1600" b="1" dirty="0">
                <a:solidFill>
                  <a:schemeClr val="tx1"/>
                </a:solidFill>
              </a:rPr>
              <a:t> аса </a:t>
            </a:r>
            <a:r>
              <a:rPr lang="ru-RU" sz="1600" b="1" dirty="0" err="1">
                <a:solidFill>
                  <a:schemeClr val="tx1"/>
                </a:solidFill>
              </a:rPr>
              <a:t>терең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жаңа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кен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орындары</a:t>
            </a:r>
            <a:r>
              <a:rPr lang="ru-RU" sz="16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3" name="Овал 12"/>
          <p:cNvSpPr/>
          <p:nvPr/>
        </p:nvSpPr>
        <p:spPr>
          <a:xfrm>
            <a:off x="333631" y="3468937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8" idx="6"/>
            <a:endCxn id="20" idx="1"/>
          </p:cNvCxnSpPr>
          <p:nvPr/>
        </p:nvCxnSpPr>
        <p:spPr>
          <a:xfrm>
            <a:off x="899688" y="1331918"/>
            <a:ext cx="435155" cy="1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99688" y="2047161"/>
            <a:ext cx="439259" cy="2902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7" name="Прямая соединительная линия 16"/>
          <p:cNvCxnSpPr>
            <a:stCxn id="9" idx="6"/>
            <a:endCxn id="12" idx="1"/>
          </p:cNvCxnSpPr>
          <p:nvPr/>
        </p:nvCxnSpPr>
        <p:spPr>
          <a:xfrm>
            <a:off x="917885" y="2820355"/>
            <a:ext cx="41695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единительная линия 17"/>
          <p:cNvCxnSpPr>
            <a:stCxn id="13" idx="6"/>
            <a:endCxn id="6" idx="1"/>
          </p:cNvCxnSpPr>
          <p:nvPr/>
        </p:nvCxnSpPr>
        <p:spPr>
          <a:xfrm>
            <a:off x="899688" y="3682940"/>
            <a:ext cx="43926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334843" y="1075027"/>
            <a:ext cx="7928852" cy="51378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</a:rPr>
              <a:t>Пайдалы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қазбаларды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өндіру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салығының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төмендетілген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мөлшерлемелерін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өз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бетінше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қолдану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34843" y="4312269"/>
            <a:ext cx="7958500" cy="58082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</a:rPr>
              <a:t>Пайдалы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қазбаларды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өндіру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салығының</a:t>
            </a:r>
            <a:r>
              <a:rPr lang="ru-RU" sz="1600" b="1" dirty="0">
                <a:solidFill>
                  <a:schemeClr val="tx1"/>
                </a:solidFill>
              </a:rPr>
              <a:t>  </a:t>
            </a:r>
            <a:r>
              <a:rPr lang="ru-RU" sz="1600" b="1" dirty="0" err="1">
                <a:solidFill>
                  <a:schemeClr val="tx1"/>
                </a:solidFill>
              </a:rPr>
              <a:t>мөлшерлемелерін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төмендету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үшін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кен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орындарының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тереңдігі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бойынша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қосымша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шарт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76536" y="4597271"/>
            <a:ext cx="562412" cy="541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2" name="Овал 21"/>
          <p:cNvSpPr/>
          <p:nvPr/>
        </p:nvSpPr>
        <p:spPr>
          <a:xfrm>
            <a:off x="333631" y="4383268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</a:t>
            </a:r>
            <a:endParaRPr lang="ru-RU" sz="1600" b="1" dirty="0"/>
          </a:p>
        </p:txBody>
      </p:sp>
      <p:sp>
        <p:nvSpPr>
          <p:cNvPr id="24" name="Овал 23"/>
          <p:cNvSpPr/>
          <p:nvPr/>
        </p:nvSpPr>
        <p:spPr>
          <a:xfrm>
            <a:off x="316125" y="5193016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6</a:t>
            </a:r>
            <a:endParaRPr lang="ru-RU" sz="1600" b="1" dirty="0"/>
          </a:p>
        </p:txBody>
      </p:sp>
      <p:sp>
        <p:nvSpPr>
          <p:cNvPr id="31" name="Овал 30"/>
          <p:cNvSpPr/>
          <p:nvPr/>
        </p:nvSpPr>
        <p:spPr>
          <a:xfrm>
            <a:off x="333631" y="5969972"/>
            <a:ext cx="566057" cy="428006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7</a:t>
            </a:r>
            <a:endParaRPr lang="ru-RU" sz="1600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338948" y="5154811"/>
            <a:ext cx="7920644" cy="504416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Қатты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пайдалы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қазбалардың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терең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орындары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үшін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пайдалы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қазбаларды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өндіру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салығын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төмендету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коэффициенті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>
            <a:stCxn id="24" idx="6"/>
            <a:endCxn id="37" idx="1"/>
          </p:cNvCxnSpPr>
          <p:nvPr/>
        </p:nvCxnSpPr>
        <p:spPr>
          <a:xfrm>
            <a:off x="882182" y="5407019"/>
            <a:ext cx="45676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1334843" y="5893563"/>
            <a:ext cx="7924749" cy="58082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</a:rPr>
              <a:t>Рентабельділікті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өткен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жылға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байланыссыз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іс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жүзіндегі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шығыстар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бойынша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есептеу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3" name="Прямая соединительная линия 42"/>
          <p:cNvCxnSpPr>
            <a:endCxn id="42" idx="1"/>
          </p:cNvCxnSpPr>
          <p:nvPr/>
        </p:nvCxnSpPr>
        <p:spPr>
          <a:xfrm>
            <a:off x="915933" y="6183976"/>
            <a:ext cx="41891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37938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496" y="260648"/>
            <a:ext cx="9073008" cy="5760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dirty="0">
                <a:latin typeface="Arial" charset="0"/>
                <a:cs typeface="Arial" charset="0"/>
              </a:rPr>
              <a:t>7. </a:t>
            </a:r>
            <a:r>
              <a:rPr lang="kk-KZ" sz="1800" dirty="0" smtClean="0"/>
              <a:t>Шағын және орта бизнес және агроөнеркәсіп кешені үшін өсу режимі</a:t>
            </a:r>
            <a:endParaRPr lang="ru-RU" sz="1800" dirty="0">
              <a:latin typeface="Arial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0640" y="1590395"/>
            <a:ext cx="1938064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Патент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5913" y="2454491"/>
            <a:ext cx="1938064" cy="974509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Оңайлатылған</a:t>
            </a:r>
            <a:r>
              <a:rPr lang="ru-RU" b="1" dirty="0" smtClean="0"/>
              <a:t> декларация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0640" y="5949280"/>
            <a:ext cx="1938064" cy="504056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Жалпыға</a:t>
            </a:r>
            <a:r>
              <a:rPr lang="ru-RU" b="1" dirty="0" smtClean="0"/>
              <a:t> </a:t>
            </a:r>
            <a:r>
              <a:rPr lang="ru-RU" b="1" dirty="0" err="1" smtClean="0"/>
              <a:t>бірдей</a:t>
            </a:r>
            <a:r>
              <a:rPr lang="ru-RU" b="1" dirty="0" smtClean="0"/>
              <a:t> </a:t>
            </a:r>
            <a:r>
              <a:rPr lang="ru-RU" b="1" dirty="0" err="1" smtClean="0"/>
              <a:t>белгіленген</a:t>
            </a:r>
            <a:r>
              <a:rPr lang="ru-RU" b="1" dirty="0" smtClean="0"/>
              <a:t> режим</a:t>
            </a:r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0640" y="980728"/>
            <a:ext cx="1938064" cy="432048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Ағымдағы</a:t>
            </a:r>
            <a:r>
              <a:rPr lang="ru-RU" b="1" dirty="0" smtClean="0"/>
              <a:t> </a:t>
            </a:r>
            <a:r>
              <a:rPr lang="ru-RU" b="1" dirty="0" err="1" smtClean="0"/>
              <a:t>режимдер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20752" y="980728"/>
            <a:ext cx="6624736" cy="432048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Ұсынылатын</a:t>
            </a:r>
            <a:r>
              <a:rPr lang="ru-RU" b="1" dirty="0" smtClean="0"/>
              <a:t> </a:t>
            </a:r>
            <a:r>
              <a:rPr lang="ru-RU" b="1" dirty="0" err="1" smtClean="0"/>
              <a:t>режимдер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41778" y="1590395"/>
            <a:ext cx="1923189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Патент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15071" y="2454491"/>
            <a:ext cx="1949896" cy="974509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Оңайлатылған</a:t>
            </a:r>
            <a:r>
              <a:rPr lang="ru-RU" b="1" dirty="0"/>
              <a:t> декларация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15071" y="3573016"/>
            <a:ext cx="1959091" cy="2232248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Тіркелген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шегерім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режимі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өсу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режимі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15072" y="5949280"/>
            <a:ext cx="1949896" cy="50054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Жалпыға</a:t>
            </a:r>
            <a:r>
              <a:rPr lang="ru-RU" b="1" dirty="0"/>
              <a:t> </a:t>
            </a:r>
            <a:r>
              <a:rPr lang="ru-RU" b="1" dirty="0" err="1"/>
              <a:t>бірдей</a:t>
            </a:r>
            <a:r>
              <a:rPr lang="ru-RU" b="1" dirty="0"/>
              <a:t> </a:t>
            </a:r>
            <a:r>
              <a:rPr lang="ru-RU" b="1" dirty="0" err="1"/>
              <a:t>белгіленген</a:t>
            </a:r>
            <a:r>
              <a:rPr lang="ru-RU" b="1" dirty="0"/>
              <a:t> режим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97016" y="1590395"/>
            <a:ext cx="4248472" cy="72008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Мөлшерлемені</a:t>
            </a:r>
            <a:r>
              <a:rPr lang="ru-RU" dirty="0" smtClean="0"/>
              <a:t> 2%-дан 1%-</a:t>
            </a:r>
            <a:r>
              <a:rPr lang="ru-RU" dirty="0" err="1" smtClean="0"/>
              <a:t>ға</a:t>
            </a:r>
            <a:r>
              <a:rPr lang="ru-RU" dirty="0" smtClean="0"/>
              <a:t> </a:t>
            </a:r>
            <a:r>
              <a:rPr lang="ru-RU" dirty="0" err="1" smtClean="0"/>
              <a:t>төмендету</a:t>
            </a:r>
            <a:r>
              <a:rPr lang="ru-RU" dirty="0" smtClean="0"/>
              <a:t> (</a:t>
            </a:r>
            <a:r>
              <a:rPr lang="ru-RU" dirty="0" err="1" smtClean="0"/>
              <a:t>әлеуметтік</a:t>
            </a:r>
            <a:r>
              <a:rPr lang="ru-RU" dirty="0" smtClean="0"/>
              <a:t> </a:t>
            </a:r>
            <a:r>
              <a:rPr lang="ru-RU" dirty="0" err="1" smtClean="0"/>
              <a:t>салықты</a:t>
            </a:r>
            <a:r>
              <a:rPr lang="ru-RU" dirty="0" smtClean="0"/>
              <a:t>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тастау</a:t>
            </a:r>
            <a:r>
              <a:rPr lang="ru-RU" dirty="0" smtClean="0"/>
              <a:t>)</a:t>
            </a:r>
            <a:endParaRPr lang="ru-RU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2020 </a:t>
            </a:r>
            <a:r>
              <a:rPr lang="ru-RU" dirty="0" err="1" smtClean="0"/>
              <a:t>жылдан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қызмет</a:t>
            </a:r>
            <a:r>
              <a:rPr lang="ru-RU" dirty="0" smtClean="0"/>
              <a:t> </a:t>
            </a:r>
            <a:r>
              <a:rPr lang="ru-RU" dirty="0" err="1" smtClean="0"/>
              <a:t>түрлерін</a:t>
            </a:r>
            <a:r>
              <a:rPr lang="ru-RU" dirty="0" smtClean="0"/>
              <a:t> </a:t>
            </a:r>
            <a:r>
              <a:rPr lang="ru-RU" dirty="0" err="1" smtClean="0"/>
              <a:t>шектеу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97016" y="2454491"/>
            <a:ext cx="4248472" cy="974510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Заңды</a:t>
            </a:r>
            <a:r>
              <a:rPr lang="ru-RU" dirty="0" smtClean="0"/>
              <a:t> </a:t>
            </a:r>
            <a:r>
              <a:rPr lang="ru-RU" dirty="0" err="1" smtClean="0"/>
              <a:t>тұлғалар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кәсіпкерлер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табыс</a:t>
            </a:r>
            <a:r>
              <a:rPr lang="ru-RU" dirty="0" smtClean="0"/>
              <a:t> пен </a:t>
            </a:r>
            <a:r>
              <a:rPr lang="ru-RU" dirty="0" err="1" smtClean="0"/>
              <a:t>жұмысшылар</a:t>
            </a:r>
            <a:r>
              <a:rPr lang="ru-RU" dirty="0" smtClean="0"/>
              <a:t> </a:t>
            </a:r>
            <a:r>
              <a:rPr lang="ru-RU" dirty="0" err="1" smtClean="0"/>
              <a:t>санының</a:t>
            </a:r>
            <a:r>
              <a:rPr lang="ru-RU" dirty="0"/>
              <a:t> </a:t>
            </a:r>
            <a:r>
              <a:rPr lang="ru-RU" dirty="0" err="1" smtClean="0"/>
              <a:t>бірыңғай</a:t>
            </a:r>
            <a:r>
              <a:rPr lang="ru-RU" dirty="0" smtClean="0"/>
              <a:t> </a:t>
            </a:r>
            <a:r>
              <a:rPr lang="ru-RU" dirty="0" err="1" smtClean="0"/>
              <a:t>мөлшерін</a:t>
            </a:r>
            <a:r>
              <a:rPr lang="ru-RU" dirty="0" smtClean="0"/>
              <a:t> </a:t>
            </a:r>
            <a:r>
              <a:rPr lang="ru-RU" dirty="0" err="1" smtClean="0"/>
              <a:t>белгілеу</a:t>
            </a:r>
            <a:r>
              <a:rPr lang="ru-RU" dirty="0" smtClean="0"/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097016" y="3573017"/>
            <a:ext cx="4248472" cy="2876803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базасын</a:t>
            </a:r>
            <a:r>
              <a:rPr lang="ru-RU" dirty="0" smtClean="0"/>
              <a:t> </a:t>
            </a:r>
            <a:r>
              <a:rPr lang="ru-RU" dirty="0" err="1" smtClean="0"/>
              <a:t>кірістер</a:t>
            </a:r>
            <a:r>
              <a:rPr lang="ru-RU" dirty="0" smtClean="0"/>
              <a:t> мен </a:t>
            </a:r>
            <a:r>
              <a:rPr lang="ru-RU" dirty="0" err="1" smtClean="0"/>
              <a:t>шығыстардың</a:t>
            </a:r>
            <a:r>
              <a:rPr lang="ru-RU" dirty="0" smtClean="0"/>
              <a:t> </a:t>
            </a:r>
            <a:r>
              <a:rPr lang="ru-RU" dirty="0" err="1" smtClean="0"/>
              <a:t>айырмасы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айқындауға</a:t>
            </a:r>
            <a:r>
              <a:rPr lang="ru-RU" dirty="0" smtClean="0"/>
              <a:t> </a:t>
            </a:r>
            <a:r>
              <a:rPr lang="ru-RU" dirty="0" err="1" smtClean="0"/>
              <a:t>көшу</a:t>
            </a:r>
            <a:endParaRPr lang="ru-RU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Режимді</a:t>
            </a:r>
            <a:r>
              <a:rPr lang="ru-RU" dirty="0" smtClean="0"/>
              <a:t> </a:t>
            </a:r>
            <a:r>
              <a:rPr lang="ru-RU" dirty="0" err="1" smtClean="0"/>
              <a:t>таңдау</a:t>
            </a:r>
            <a:r>
              <a:rPr lang="ru-RU" dirty="0" smtClean="0"/>
              <a:t> </a:t>
            </a:r>
            <a:r>
              <a:rPr lang="ru-RU" dirty="0" err="1" smtClean="0"/>
              <a:t>құқығы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Ұлғайтылған</a:t>
            </a:r>
            <a:r>
              <a:rPr lang="ru-RU" dirty="0" smtClean="0"/>
              <a:t> </a:t>
            </a:r>
            <a:r>
              <a:rPr lang="ru-RU" dirty="0" err="1" smtClean="0"/>
              <a:t>жоғарғы</a:t>
            </a:r>
            <a:r>
              <a:rPr lang="ru-RU" dirty="0" smtClean="0"/>
              <a:t> </a:t>
            </a:r>
            <a:r>
              <a:rPr lang="ru-RU" dirty="0" err="1" smtClean="0"/>
              <a:t>шек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Құжаттамалық</a:t>
            </a:r>
            <a:r>
              <a:rPr lang="ru-RU" dirty="0" smtClean="0"/>
              <a:t> </a:t>
            </a:r>
            <a:r>
              <a:rPr lang="ru-RU" dirty="0" err="1" smtClean="0"/>
              <a:t>растау</a:t>
            </a:r>
            <a:r>
              <a:rPr lang="ru-RU" dirty="0" smtClean="0"/>
              <a:t> </a:t>
            </a:r>
            <a:r>
              <a:rPr lang="ru-RU" dirty="0" err="1" smtClean="0"/>
              <a:t>болмаған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3 </a:t>
            </a:r>
            <a:r>
              <a:rPr lang="ru-RU" dirty="0" err="1" smtClean="0"/>
              <a:t>жылға</a:t>
            </a:r>
            <a:r>
              <a:rPr lang="ru-RU" dirty="0" smtClean="0"/>
              <a:t> </a:t>
            </a:r>
            <a:r>
              <a:rPr lang="ru-RU" dirty="0" err="1" smtClean="0"/>
              <a:t>тіркелген</a:t>
            </a:r>
            <a:r>
              <a:rPr lang="ru-RU" dirty="0" smtClean="0"/>
              <a:t> </a:t>
            </a:r>
            <a:r>
              <a:rPr lang="ru-RU" dirty="0" err="1" smtClean="0"/>
              <a:t>шегерім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Еңбекақы</a:t>
            </a:r>
            <a:r>
              <a:rPr lang="ru-RU" dirty="0" smtClean="0"/>
              <a:t> </a:t>
            </a:r>
            <a:r>
              <a:rPr lang="ru-RU" dirty="0" err="1" smtClean="0"/>
              <a:t>төлеу</a:t>
            </a:r>
            <a:r>
              <a:rPr lang="ru-RU" dirty="0" smtClean="0"/>
              <a:t> </a:t>
            </a:r>
            <a:r>
              <a:rPr lang="ru-RU" dirty="0" err="1" smtClean="0"/>
              <a:t>қорының</a:t>
            </a:r>
            <a:r>
              <a:rPr lang="ru-RU" dirty="0"/>
              <a:t> </a:t>
            </a:r>
            <a:r>
              <a:rPr lang="ru-RU" dirty="0" smtClean="0"/>
              <a:t>50% </a:t>
            </a:r>
            <a:r>
              <a:rPr lang="ru-RU" dirty="0" err="1" smtClean="0"/>
              <a:t>мөлшерінде</a:t>
            </a:r>
            <a:r>
              <a:rPr lang="ru-RU" dirty="0" smtClean="0"/>
              <a:t> </a:t>
            </a:r>
            <a:r>
              <a:rPr lang="ru-RU" dirty="0" err="1" smtClean="0"/>
              <a:t>шегерім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Расталған</a:t>
            </a:r>
            <a:r>
              <a:rPr lang="ru-RU" dirty="0" smtClean="0"/>
              <a:t> </a:t>
            </a:r>
            <a:r>
              <a:rPr lang="ru-RU" dirty="0" err="1" smtClean="0"/>
              <a:t>шығыстар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сыйақы</a:t>
            </a:r>
            <a:endParaRPr lang="ru-RU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Бухгалтердің</a:t>
            </a:r>
            <a:r>
              <a:rPr lang="ru-RU" dirty="0" smtClean="0"/>
              <a:t> </a:t>
            </a:r>
            <a:r>
              <a:rPr lang="ru-RU" dirty="0" err="1" smtClean="0"/>
              <a:t>еңбекақысына</a:t>
            </a:r>
            <a:r>
              <a:rPr lang="ru-RU" dirty="0" smtClean="0"/>
              <a:t> </a:t>
            </a:r>
            <a:r>
              <a:rPr lang="ru-RU" dirty="0" err="1" smtClean="0"/>
              <a:t>қосымша</a:t>
            </a:r>
            <a:r>
              <a:rPr lang="ru-RU" dirty="0" smtClean="0"/>
              <a:t> </a:t>
            </a:r>
            <a:r>
              <a:rPr lang="ru-RU" dirty="0" err="1" smtClean="0"/>
              <a:t>шегерім</a:t>
            </a:r>
            <a:endParaRPr lang="ru-RU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Жеделдетілген</a:t>
            </a:r>
            <a:r>
              <a:rPr lang="ru-RU" dirty="0" smtClean="0"/>
              <a:t> амортизация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есебінің</a:t>
            </a:r>
            <a:r>
              <a:rPr lang="ru-RU" dirty="0" smtClean="0"/>
              <a:t> </a:t>
            </a:r>
            <a:r>
              <a:rPr lang="ru-RU" dirty="0" err="1" smtClean="0"/>
              <a:t>оңайлатылған</a:t>
            </a:r>
            <a:r>
              <a:rPr lang="ru-RU" dirty="0" smtClean="0"/>
              <a:t> стандарты</a:t>
            </a:r>
          </a:p>
          <a:p>
            <a:pPr algn="just"/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4754554" y="1806419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782207" y="2905741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754554" y="4653136"/>
            <a:ext cx="206830" cy="288032"/>
          </a:xfrm>
          <a:prstGeom prst="rightArrow">
            <a:avLst/>
          </a:prstGeom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504728" y="1052736"/>
            <a:ext cx="0" cy="5397084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50640" y="3565511"/>
            <a:ext cx="1938064" cy="2247258"/>
          </a:xfrm>
          <a:prstGeom prst="rect">
            <a:avLst/>
          </a:prstGeom>
          <a:ln>
            <a:solidFill>
              <a:srgbClr val="0033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жоқ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712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25615</TotalTime>
  <Words>690</Words>
  <Application>Microsoft Office PowerPoint</Application>
  <PresentationFormat>Лист A4 (210x297 мм)</PresentationFormat>
  <Paragraphs>176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4_Оформление по умолчанию</vt:lpstr>
      <vt:lpstr>6_Оформление по умолчанию</vt:lpstr>
      <vt:lpstr>Қазақстан Республикасының жаңа Салық кодексінің жобасы</vt:lpstr>
      <vt:lpstr>Жаңа Салық кодексі жобасының қолданыстағыдан айырмашылығы</vt:lpstr>
      <vt:lpstr>1. Салық кодексінің құрылымы</vt:lpstr>
      <vt:lpstr>2. Идеология </vt:lpstr>
      <vt:lpstr>3. Вординг (мәтіннің жеңіл тілі)</vt:lpstr>
      <vt:lpstr>4. Көлеңкелі экономика бойынша шаралар</vt:lpstr>
      <vt:lpstr>5. Жеңілдіктер</vt:lpstr>
      <vt:lpstr>6. Жер қойнауын пайдалану</vt:lpstr>
      <vt:lpstr>7. Шағын және орта бизнес және агроөнеркәсіп кешені үшін өсу режимі</vt:lpstr>
      <vt:lpstr>7. Агроөнеркәсіп кешені үшін өсу режимі</vt:lpstr>
      <vt:lpstr>Жаңа Салық кодексінің жобасын әзірлеу бойынша жұмыс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Нурлыбек Шаймаханов</cp:lastModifiedBy>
  <cp:revision>4216</cp:revision>
  <cp:lastPrinted>2017-04-29T05:04:20Z</cp:lastPrinted>
  <dcterms:created xsi:type="dcterms:W3CDTF">2008-11-13T12:29:55Z</dcterms:created>
  <dcterms:modified xsi:type="dcterms:W3CDTF">2017-05-25T12:34:01Z</dcterms:modified>
</cp:coreProperties>
</file>