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slideLayouts/slideLayout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09" r:id="rId1"/>
    <p:sldMasterId id="2147483921" r:id="rId2"/>
    <p:sldMasterId id="2147483924" r:id="rId3"/>
    <p:sldMasterId id="2147483927" r:id="rId4"/>
  </p:sldMasterIdLst>
  <p:notesMasterIdLst>
    <p:notesMasterId r:id="rId10"/>
  </p:notesMasterIdLst>
  <p:handoutMasterIdLst>
    <p:handoutMasterId r:id="rId11"/>
  </p:handoutMasterIdLst>
  <p:sldIdLst>
    <p:sldId id="614" r:id="rId5"/>
    <p:sldId id="721" r:id="rId6"/>
    <p:sldId id="730" r:id="rId7"/>
    <p:sldId id="732" r:id="rId8"/>
    <p:sldId id="731" r:id="rId9"/>
  </p:sldIdLst>
  <p:sldSz cx="9906000" cy="6858000" type="A4"/>
  <p:notesSz cx="6797675" cy="987425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+mn-ea"/>
        <a:cs typeface="Tahoma" pitchFamily="34" charset="0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+mn-ea"/>
        <a:cs typeface="Tahoma" pitchFamily="34" charset="0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+mn-ea"/>
        <a:cs typeface="Tahoma" pitchFamily="34" charset="0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+mn-ea"/>
        <a:cs typeface="Tahoma" pitchFamily="34" charset="0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+mn-ea"/>
        <a:cs typeface="Tahoma" pitchFamily="34" charset="0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pitchFamily="34" charset="0"/>
        <a:ea typeface="+mn-ea"/>
        <a:cs typeface="Tahoma" pitchFamily="34" charset="0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pitchFamily="34" charset="0"/>
        <a:ea typeface="+mn-ea"/>
        <a:cs typeface="Tahoma" pitchFamily="34" charset="0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pitchFamily="34" charset="0"/>
        <a:ea typeface="+mn-ea"/>
        <a:cs typeface="Tahoma" pitchFamily="34" charset="0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pitchFamily="34" charset="0"/>
        <a:ea typeface="+mn-ea"/>
        <a:cs typeface="Tahoma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702">
          <p15:clr>
            <a:srgbClr val="A4A3A4"/>
          </p15:clr>
        </p15:guide>
        <p15:guide id="2" pos="368">
          <p15:clr>
            <a:srgbClr val="A4A3A4"/>
          </p15:clr>
        </p15:guide>
        <p15:guide id="3" pos="39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10" userDrawn="1">
          <p15:clr>
            <a:srgbClr val="A4A3A4"/>
          </p15:clr>
        </p15:guide>
        <p15:guide id="2" pos="2142" userDrawn="1">
          <p15:clr>
            <a:srgbClr val="A4A3A4"/>
          </p15:clr>
        </p15:guide>
        <p15:guide id="3" orient="horz" pos="312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7457"/>
    <a:srgbClr val="009242"/>
    <a:srgbClr val="FF9966"/>
    <a:srgbClr val="0000FF"/>
    <a:srgbClr val="FF6600"/>
    <a:srgbClr val="C0D5EA"/>
    <a:srgbClr val="003366"/>
    <a:srgbClr val="6699FF"/>
    <a:srgbClr val="0066FF"/>
    <a:srgbClr val="9ABC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399" autoAdjust="0"/>
    <p:restoredTop sz="94307" autoAdjust="0"/>
  </p:normalViewPr>
  <p:slideViewPr>
    <p:cSldViewPr>
      <p:cViewPr varScale="1">
        <p:scale>
          <a:sx n="113" d="100"/>
          <a:sy n="113" d="100"/>
        </p:scale>
        <p:origin x="-1614" y="-108"/>
      </p:cViewPr>
      <p:guideLst>
        <p:guide orient="horz" pos="3702"/>
        <p:guide pos="368"/>
        <p:guide pos="398"/>
      </p:guideLst>
    </p:cSldViewPr>
  </p:slideViewPr>
  <p:outlineViewPr>
    <p:cViewPr>
      <p:scale>
        <a:sx n="33" d="100"/>
        <a:sy n="33" d="100"/>
      </p:scale>
      <p:origin x="3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7" d="100"/>
          <a:sy n="47" d="100"/>
        </p:scale>
        <p:origin x="-1938" y="-114"/>
      </p:cViewPr>
      <p:guideLst>
        <p:guide orient="horz" pos="3093"/>
        <p:guide orient="horz" pos="3110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5"/>
            <a:ext cx="2946400" cy="492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18" tIns="47758" rIns="95518" bIns="47758" numCol="1" anchor="t" anchorCtr="0" compatLnSpc="1">
            <a:prstTxWarp prst="textNoShape">
              <a:avLst/>
            </a:prstTxWarp>
          </a:bodyPr>
          <a:lstStyle>
            <a:lvl1pPr>
              <a:defRPr sz="13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91" y="5"/>
            <a:ext cx="2946400" cy="492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18" tIns="47758" rIns="95518" bIns="47758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80069"/>
            <a:ext cx="2946400" cy="492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18" tIns="47758" rIns="95518" bIns="47758" numCol="1" anchor="b" anchorCtr="0" compatLnSpc="1">
            <a:prstTxWarp prst="textNoShape">
              <a:avLst/>
            </a:prstTxWarp>
          </a:bodyPr>
          <a:lstStyle>
            <a:lvl1pPr>
              <a:defRPr sz="13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91" y="9380069"/>
            <a:ext cx="2946400" cy="492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18" tIns="47758" rIns="95518" bIns="47758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3BA7C653-F4D1-47BF-8272-466B709CA0E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330466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5"/>
            <a:ext cx="2946400" cy="492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18" tIns="47758" rIns="95518" bIns="47758" numCol="1" anchor="t" anchorCtr="0" compatLnSpc="1">
            <a:prstTxWarp prst="textNoShape">
              <a:avLst/>
            </a:prstTxWarp>
          </a:bodyPr>
          <a:lstStyle>
            <a:lvl1pPr>
              <a:defRPr sz="13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91" y="5"/>
            <a:ext cx="2946400" cy="492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18" tIns="47758" rIns="95518" bIns="47758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25488" y="741363"/>
            <a:ext cx="5346700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6" y="4689258"/>
            <a:ext cx="5438775" cy="44429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18" tIns="47758" rIns="95518" bIns="4775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80069"/>
            <a:ext cx="2946400" cy="492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18" tIns="47758" rIns="95518" bIns="47758" numCol="1" anchor="b" anchorCtr="0" compatLnSpc="1">
            <a:prstTxWarp prst="textNoShape">
              <a:avLst/>
            </a:prstTxWarp>
          </a:bodyPr>
          <a:lstStyle>
            <a:lvl1pPr>
              <a:defRPr sz="13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91" y="9380069"/>
            <a:ext cx="2946400" cy="492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18" tIns="47758" rIns="95518" bIns="47758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08E67EB5-DF7E-42EF-ACAB-8A1D44FAA02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31337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725488" y="741363"/>
            <a:ext cx="5346700" cy="3702050"/>
          </a:xfrm>
          <a:ln/>
        </p:spPr>
      </p:sp>
      <p:sp>
        <p:nvSpPr>
          <p:cNvPr id="7170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D0D8F09-ABBA-4423-B0CE-602DCFCC7E5E}" type="slidenum">
              <a:rPr lang="ru-RU" smtClean="0"/>
              <a:pPr>
                <a:defRPr/>
              </a:pPr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19566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25488" y="741363"/>
            <a:ext cx="5346700" cy="37020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4D358A4-7FD3-45AF-B372-B212F1B0087F}" type="slidenum">
              <a:rPr lang="en-GB" smtClean="0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82387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7"/>
          <p:cNvSpPr>
            <a:spLocks noChangeShapeType="1"/>
          </p:cNvSpPr>
          <p:nvPr/>
        </p:nvSpPr>
        <p:spPr bwMode="auto">
          <a:xfrm flipH="1">
            <a:off x="741363" y="3573463"/>
            <a:ext cx="8424862" cy="0"/>
          </a:xfrm>
          <a:prstGeom prst="line">
            <a:avLst/>
          </a:prstGeom>
          <a:noFill/>
          <a:ln w="57150" cmpd="thickThin">
            <a:solidFill>
              <a:srgbClr val="003366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 sz="1800" dirty="0">
              <a:solidFill>
                <a:srgbClr val="000000"/>
              </a:solidFill>
              <a:cs typeface="+mn-cs"/>
            </a:endParaRPr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 flipH="1">
            <a:off x="739778" y="2133600"/>
            <a:ext cx="8424863" cy="0"/>
          </a:xfrm>
          <a:prstGeom prst="line">
            <a:avLst/>
          </a:prstGeom>
          <a:noFill/>
          <a:ln w="38100">
            <a:solidFill>
              <a:srgbClr val="003366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 sz="1800" dirty="0">
              <a:solidFill>
                <a:srgbClr val="000000"/>
              </a:solidFill>
              <a:cs typeface="+mn-cs"/>
            </a:endParaRP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42950" y="2130457"/>
            <a:ext cx="8420100" cy="1470025"/>
          </a:xfrm>
        </p:spPr>
        <p:txBody>
          <a:bodyPr/>
          <a:lstStyle>
            <a:lvl1pPr algn="r">
              <a:defRPr sz="24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19153" y="3886213"/>
            <a:ext cx="8345488" cy="400049"/>
          </a:xfrm>
        </p:spPr>
        <p:txBody>
          <a:bodyPr/>
          <a:lstStyle>
            <a:lvl1pPr marL="0" indent="0" algn="r">
              <a:buFontTx/>
              <a:buNone/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/>
              <a:t>Образец подзаголовка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7"/>
          <p:cNvSpPr>
            <a:spLocks noChangeShapeType="1"/>
          </p:cNvSpPr>
          <p:nvPr/>
        </p:nvSpPr>
        <p:spPr bwMode="auto">
          <a:xfrm flipH="1">
            <a:off x="741363" y="3573463"/>
            <a:ext cx="8424862" cy="0"/>
          </a:xfrm>
          <a:prstGeom prst="line">
            <a:avLst/>
          </a:prstGeom>
          <a:noFill/>
          <a:ln w="57150" cmpd="thickThin">
            <a:solidFill>
              <a:srgbClr val="003366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 sz="1800" dirty="0">
              <a:solidFill>
                <a:srgbClr val="000000"/>
              </a:solidFill>
              <a:cs typeface="Arial"/>
            </a:endParaRPr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 flipH="1">
            <a:off x="739778" y="2133600"/>
            <a:ext cx="8424863" cy="0"/>
          </a:xfrm>
          <a:prstGeom prst="line">
            <a:avLst/>
          </a:prstGeom>
          <a:noFill/>
          <a:ln w="38100">
            <a:solidFill>
              <a:srgbClr val="003366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 sz="1800" dirty="0">
              <a:solidFill>
                <a:srgbClr val="000000"/>
              </a:solidFill>
              <a:cs typeface="Arial"/>
            </a:endParaRP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42950" y="2130457"/>
            <a:ext cx="8420100" cy="1470025"/>
          </a:xfrm>
        </p:spPr>
        <p:txBody>
          <a:bodyPr/>
          <a:lstStyle>
            <a:lvl1pPr algn="r">
              <a:defRPr sz="24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19153" y="3886213"/>
            <a:ext cx="8345488" cy="400049"/>
          </a:xfrm>
        </p:spPr>
        <p:txBody>
          <a:bodyPr/>
          <a:lstStyle>
            <a:lvl1pPr marL="0" indent="0" algn="r">
              <a:buFontTx/>
              <a:buNone/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/>
              <a:t>Образец подзаголовка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15339109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7"/>
          <p:cNvSpPr>
            <a:spLocks noChangeShapeType="1"/>
          </p:cNvSpPr>
          <p:nvPr/>
        </p:nvSpPr>
        <p:spPr bwMode="auto">
          <a:xfrm flipH="1">
            <a:off x="428632" y="836613"/>
            <a:ext cx="8893175" cy="0"/>
          </a:xfrm>
          <a:prstGeom prst="line">
            <a:avLst/>
          </a:prstGeom>
          <a:noFill/>
          <a:ln w="57150" cmpd="thickThin">
            <a:solidFill>
              <a:srgbClr val="003366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 sz="1800" dirty="0">
              <a:solidFill>
                <a:srgbClr val="000000"/>
              </a:solidFill>
              <a:cs typeface="Arial"/>
            </a:endParaRPr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 flipH="1">
            <a:off x="428632" y="260350"/>
            <a:ext cx="8893175" cy="0"/>
          </a:xfrm>
          <a:prstGeom prst="line">
            <a:avLst/>
          </a:prstGeom>
          <a:noFill/>
          <a:ln w="38100">
            <a:solidFill>
              <a:srgbClr val="003366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 sz="1800" dirty="0">
              <a:solidFill>
                <a:srgbClr val="000000"/>
              </a:solidFill>
              <a:cs typeface="Arial"/>
            </a:endParaRPr>
          </a:p>
        </p:txBody>
      </p:sp>
      <p:sp>
        <p:nvSpPr>
          <p:cNvPr id="6" name="Rectangle 9"/>
          <p:cNvSpPr>
            <a:spLocks noChangeArrowheads="1"/>
          </p:cNvSpPr>
          <p:nvPr userDrawn="1"/>
        </p:nvSpPr>
        <p:spPr bwMode="auto">
          <a:xfrm>
            <a:off x="9302750" y="6348413"/>
            <a:ext cx="595313" cy="500062"/>
          </a:xfrm>
          <a:prstGeom prst="rect">
            <a:avLst/>
          </a:prstGeom>
          <a:solidFill>
            <a:schemeClr val="bg1"/>
          </a:soli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fld id="{AEDDD606-71DE-45A8-8C51-A7FCEBA928E1}" type="slidenum">
              <a:rPr lang="en-US" b="1">
                <a:solidFill>
                  <a:prstClr val="black"/>
                </a:solidFill>
                <a:latin typeface="Arial" charset="0"/>
                <a:cs typeface="Arial" charset="0"/>
              </a:rPr>
              <a:pPr algn="ctr">
                <a:defRPr/>
              </a:pPr>
              <a:t>‹#›</a:t>
            </a:fld>
            <a:endParaRPr lang="en-US" b="1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300">
                <a:latin typeface="Arial" pitchFamily="34" charset="0"/>
                <a:cs typeface="Arial" pitchFamily="34" charset="0"/>
              </a:defRPr>
            </a:lvl1pPr>
            <a:lvl2pPr>
              <a:defRPr sz="1300">
                <a:latin typeface="Arial" pitchFamily="34" charset="0"/>
                <a:cs typeface="Arial" pitchFamily="34" charset="0"/>
              </a:defRPr>
            </a:lvl2pPr>
            <a:lvl3pPr>
              <a:defRPr sz="1300">
                <a:latin typeface="Arial" pitchFamily="34" charset="0"/>
                <a:cs typeface="Arial" pitchFamily="34" charset="0"/>
              </a:defRPr>
            </a:lvl3pPr>
            <a:lvl4pPr>
              <a:defRPr sz="1300">
                <a:latin typeface="Arial" pitchFamily="34" charset="0"/>
                <a:cs typeface="Arial" pitchFamily="34" charset="0"/>
              </a:defRPr>
            </a:lvl4pPr>
            <a:lvl5pPr>
              <a:defRPr sz="13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0928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7"/>
          <p:cNvSpPr>
            <a:spLocks noChangeShapeType="1"/>
          </p:cNvSpPr>
          <p:nvPr/>
        </p:nvSpPr>
        <p:spPr bwMode="auto">
          <a:xfrm flipH="1">
            <a:off x="428637" y="836613"/>
            <a:ext cx="8893175" cy="0"/>
          </a:xfrm>
          <a:prstGeom prst="line">
            <a:avLst/>
          </a:prstGeom>
          <a:noFill/>
          <a:ln w="57150" cmpd="thickThin">
            <a:solidFill>
              <a:srgbClr val="003366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 sz="18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 flipH="1">
            <a:off x="428637" y="260350"/>
            <a:ext cx="8893175" cy="0"/>
          </a:xfrm>
          <a:prstGeom prst="line">
            <a:avLst/>
          </a:prstGeom>
          <a:noFill/>
          <a:ln w="38100">
            <a:solidFill>
              <a:srgbClr val="003366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 sz="18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6" name="Rectangle 9"/>
          <p:cNvSpPr>
            <a:spLocks noChangeArrowheads="1"/>
          </p:cNvSpPr>
          <p:nvPr userDrawn="1"/>
        </p:nvSpPr>
        <p:spPr bwMode="auto">
          <a:xfrm>
            <a:off x="9302750" y="6348413"/>
            <a:ext cx="595313" cy="500062"/>
          </a:xfrm>
          <a:prstGeom prst="rect">
            <a:avLst/>
          </a:prstGeom>
          <a:solidFill>
            <a:schemeClr val="bg1"/>
          </a:soli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fld id="{AEDDD606-71DE-45A8-8C51-A7FCEBA928E1}" type="slidenum">
              <a:rPr lang="en-US" b="1">
                <a:solidFill>
                  <a:prstClr val="black"/>
                </a:solidFill>
                <a:latin typeface="Arial"/>
                <a:cs typeface="Arial"/>
              </a:rPr>
              <a:pPr algn="ctr">
                <a:defRPr/>
              </a:pPr>
              <a:t>‹#›</a:t>
            </a:fld>
            <a:endParaRPr lang="en-US" b="1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300">
                <a:latin typeface="Arial" pitchFamily="34" charset="0"/>
                <a:cs typeface="Arial" pitchFamily="34" charset="0"/>
              </a:defRPr>
            </a:lvl1pPr>
            <a:lvl2pPr>
              <a:defRPr sz="1300">
                <a:latin typeface="Arial" pitchFamily="34" charset="0"/>
                <a:cs typeface="Arial" pitchFamily="34" charset="0"/>
              </a:defRPr>
            </a:lvl2pPr>
            <a:lvl3pPr>
              <a:defRPr sz="1300">
                <a:latin typeface="Arial" pitchFamily="34" charset="0"/>
                <a:cs typeface="Arial" pitchFamily="34" charset="0"/>
              </a:defRPr>
            </a:lvl3pPr>
            <a:lvl4pPr>
              <a:defRPr sz="1300">
                <a:latin typeface="Arial" pitchFamily="34" charset="0"/>
                <a:cs typeface="Arial" pitchFamily="34" charset="0"/>
              </a:defRPr>
            </a:lvl4pPr>
            <a:lvl5pPr>
              <a:defRPr sz="13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9145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7"/>
          <p:cNvSpPr>
            <a:spLocks noChangeShapeType="1"/>
          </p:cNvSpPr>
          <p:nvPr/>
        </p:nvSpPr>
        <p:spPr bwMode="auto">
          <a:xfrm flipH="1">
            <a:off x="741363" y="3573463"/>
            <a:ext cx="8424862" cy="0"/>
          </a:xfrm>
          <a:prstGeom prst="line">
            <a:avLst/>
          </a:prstGeom>
          <a:noFill/>
          <a:ln w="57150" cmpd="thickThin">
            <a:solidFill>
              <a:srgbClr val="003366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 sz="18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 flipH="1">
            <a:off x="739776" y="2133600"/>
            <a:ext cx="8424863" cy="0"/>
          </a:xfrm>
          <a:prstGeom prst="line">
            <a:avLst/>
          </a:prstGeom>
          <a:noFill/>
          <a:ln w="38100">
            <a:solidFill>
              <a:srgbClr val="003366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 sz="18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42950" y="2130461"/>
            <a:ext cx="8420100" cy="1470025"/>
          </a:xfrm>
        </p:spPr>
        <p:txBody>
          <a:bodyPr/>
          <a:lstStyle>
            <a:lvl1pPr algn="r">
              <a:defRPr sz="24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19153" y="3886213"/>
            <a:ext cx="8345488" cy="400049"/>
          </a:xfrm>
        </p:spPr>
        <p:txBody>
          <a:bodyPr/>
          <a:lstStyle>
            <a:lvl1pPr marL="0" indent="0" algn="r">
              <a:buFontTx/>
              <a:buNone/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/>
              <a:t>Образец подзаголовка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2838352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7"/>
          <p:cNvSpPr>
            <a:spLocks noChangeShapeType="1"/>
          </p:cNvSpPr>
          <p:nvPr/>
        </p:nvSpPr>
        <p:spPr bwMode="auto">
          <a:xfrm flipH="1">
            <a:off x="428625" y="836613"/>
            <a:ext cx="8893175" cy="0"/>
          </a:xfrm>
          <a:prstGeom prst="line">
            <a:avLst/>
          </a:prstGeom>
          <a:noFill/>
          <a:ln w="57150" cmpd="thickThin">
            <a:solidFill>
              <a:srgbClr val="003366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 sz="1800" dirty="0">
              <a:solidFill>
                <a:srgbClr val="000000"/>
              </a:solidFill>
              <a:cs typeface="Arial"/>
            </a:endParaRPr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 flipH="1">
            <a:off x="428625" y="260350"/>
            <a:ext cx="8893175" cy="0"/>
          </a:xfrm>
          <a:prstGeom prst="line">
            <a:avLst/>
          </a:prstGeom>
          <a:noFill/>
          <a:ln w="38100">
            <a:solidFill>
              <a:srgbClr val="003366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 sz="1800" dirty="0">
              <a:solidFill>
                <a:srgbClr val="000000"/>
              </a:solidFill>
              <a:cs typeface="Arial"/>
            </a:endParaRPr>
          </a:p>
        </p:txBody>
      </p:sp>
      <p:sp>
        <p:nvSpPr>
          <p:cNvPr id="6" name="Rectangle 9"/>
          <p:cNvSpPr>
            <a:spLocks noChangeArrowheads="1"/>
          </p:cNvSpPr>
          <p:nvPr userDrawn="1"/>
        </p:nvSpPr>
        <p:spPr bwMode="auto">
          <a:xfrm>
            <a:off x="9302750" y="6348413"/>
            <a:ext cx="595313" cy="500062"/>
          </a:xfrm>
          <a:prstGeom prst="rect">
            <a:avLst/>
          </a:prstGeom>
          <a:solidFill>
            <a:schemeClr val="bg1"/>
          </a:soli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fld id="{8F28FE49-AF9D-4543-ACB7-268CD9324488}" type="slidenum">
              <a:rPr lang="en-US" b="1">
                <a:solidFill>
                  <a:prstClr val="black"/>
                </a:solidFill>
                <a:latin typeface="Arial" charset="0"/>
                <a:cs typeface="Arial" charset="0"/>
              </a:rPr>
              <a:pPr algn="ctr">
                <a:defRPr/>
              </a:pPr>
              <a:t>‹#›</a:t>
            </a:fld>
            <a:endParaRPr lang="en-US" b="1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300">
                <a:latin typeface="Arial" pitchFamily="34" charset="0"/>
                <a:cs typeface="Arial" pitchFamily="34" charset="0"/>
              </a:defRPr>
            </a:lvl1pPr>
            <a:lvl2pPr>
              <a:defRPr sz="1300">
                <a:latin typeface="Arial" pitchFamily="34" charset="0"/>
                <a:cs typeface="Arial" pitchFamily="34" charset="0"/>
              </a:defRPr>
            </a:lvl2pPr>
            <a:lvl3pPr>
              <a:defRPr sz="1300">
                <a:latin typeface="Arial" pitchFamily="34" charset="0"/>
                <a:cs typeface="Arial" pitchFamily="34" charset="0"/>
              </a:defRPr>
            </a:lvl3pPr>
            <a:lvl4pPr>
              <a:defRPr sz="1300">
                <a:latin typeface="Arial" pitchFamily="34" charset="0"/>
                <a:cs typeface="Arial" pitchFamily="34" charset="0"/>
              </a:defRPr>
            </a:lvl4pPr>
            <a:lvl5pPr>
              <a:defRPr sz="13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2463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45"/>
            <a:ext cx="8767763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28625" y="1279529"/>
            <a:ext cx="70993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7" r:id="rId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lang="ru-RU" sz="2000" b="1" dirty="0">
          <a:solidFill>
            <a:srgbClr val="0033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003366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003366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003366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003366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>
          <a:solidFill>
            <a:srgbClr val="003366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>
          <a:solidFill>
            <a:srgbClr val="003366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>
          <a:solidFill>
            <a:srgbClr val="003366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>
          <a:solidFill>
            <a:srgbClr val="003366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lang="ru-RU" sz="1300" dirty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lang="ru-RU" sz="1300" dirty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lang="ru-RU" sz="1300" dirty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lang="ru-RU" sz="1300" dirty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lang="ru-RU" sz="1300" dirty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45"/>
            <a:ext cx="8767763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28625" y="1279529"/>
            <a:ext cx="70993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4061653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2" r:id="rId1"/>
    <p:sldLayoutId id="2147483923" r:id="rId2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lang="ru-RU" sz="2000" b="1" dirty="0">
          <a:solidFill>
            <a:srgbClr val="0033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003366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003366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003366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003366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>
          <a:solidFill>
            <a:srgbClr val="003366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>
          <a:solidFill>
            <a:srgbClr val="003366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>
          <a:solidFill>
            <a:srgbClr val="003366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>
          <a:solidFill>
            <a:srgbClr val="003366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lang="ru-RU" sz="1300" dirty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lang="ru-RU" sz="1300" dirty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lang="ru-RU" sz="1300" dirty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lang="ru-RU" sz="1300" dirty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lang="ru-RU" sz="1300" dirty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42"/>
            <a:ext cx="8767763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28625" y="1279529"/>
            <a:ext cx="70993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018405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lang="ru-RU" sz="2000" b="1" dirty="0">
          <a:solidFill>
            <a:srgbClr val="0033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003366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003366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003366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003366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>
          <a:solidFill>
            <a:srgbClr val="003366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>
          <a:solidFill>
            <a:srgbClr val="003366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>
          <a:solidFill>
            <a:srgbClr val="003366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>
          <a:solidFill>
            <a:srgbClr val="003366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lang="ru-RU" sz="1300" dirty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lang="ru-RU" sz="1300" dirty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lang="ru-RU" sz="1300" dirty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lang="ru-RU" sz="1300" dirty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lang="ru-RU" sz="1300" dirty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38"/>
            <a:ext cx="8767763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28625" y="1279525"/>
            <a:ext cx="70993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806413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8" r:id="rId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lang="ru-RU" sz="2000" b="1" dirty="0">
          <a:solidFill>
            <a:srgbClr val="0033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003366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003366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003366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003366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>
          <a:solidFill>
            <a:srgbClr val="003366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>
          <a:solidFill>
            <a:srgbClr val="003366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>
          <a:solidFill>
            <a:srgbClr val="003366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>
          <a:solidFill>
            <a:srgbClr val="003366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lang="ru-RU" sz="1300" dirty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lang="ru-RU" sz="1300" dirty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lang="ru-RU" sz="1300" dirty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lang="ru-RU" sz="1300" dirty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lang="ru-RU" sz="1300" dirty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4"/>
          <p:cNvSpPr>
            <a:spLocks noGrp="1" noChangeArrowheads="1"/>
          </p:cNvSpPr>
          <p:nvPr>
            <p:ph type="ctrTitle"/>
          </p:nvPr>
        </p:nvSpPr>
        <p:spPr>
          <a:xfrm>
            <a:off x="704851" y="2132856"/>
            <a:ext cx="8496622" cy="1443038"/>
          </a:xfrm>
        </p:spPr>
        <p:txBody>
          <a:bodyPr/>
          <a:lstStyle/>
          <a:p>
            <a:pPr algn="ctr"/>
            <a:r>
              <a:rPr lang="ru-RU" dirty="0" smtClean="0">
                <a:latin typeface="Arial" charset="0"/>
                <a:cs typeface="Arial" charset="0"/>
              </a:rPr>
              <a:t>2017 жылға арналған әлеуметтік-экономикалық даму </a:t>
            </a:r>
            <a:r>
              <a:rPr lang="ru-RU" dirty="0" err="1" smtClean="0">
                <a:latin typeface="Arial" charset="0"/>
                <a:cs typeface="Arial" charset="0"/>
              </a:rPr>
              <a:t>болжамын</a:t>
            </a:r>
            <a:r>
              <a:rPr lang="ru-RU" dirty="0" smtClean="0">
                <a:latin typeface="Arial" charset="0"/>
                <a:cs typeface="Arial" charset="0"/>
              </a:rPr>
              <a:t> </a:t>
            </a:r>
            <a:r>
              <a:rPr lang="ru-RU" dirty="0" err="1" smtClean="0">
                <a:latin typeface="Arial" charset="0"/>
                <a:cs typeface="Arial" charset="0"/>
              </a:rPr>
              <a:t>және</a:t>
            </a:r>
            <a:r>
              <a:rPr lang="ru-RU" dirty="0" smtClean="0">
                <a:latin typeface="Arial" charset="0"/>
                <a:cs typeface="Arial" charset="0"/>
              </a:rPr>
              <a:t> </a:t>
            </a:r>
            <a:r>
              <a:rPr lang="ru-RU" dirty="0" err="1" smtClean="0">
                <a:latin typeface="Arial" charset="0"/>
                <a:cs typeface="Arial" charset="0"/>
              </a:rPr>
              <a:t>республикалық</a:t>
            </a:r>
            <a:r>
              <a:rPr lang="ru-RU" dirty="0" smtClean="0">
                <a:latin typeface="Arial" charset="0"/>
                <a:cs typeface="Arial" charset="0"/>
              </a:rPr>
              <a:t> бюджет </a:t>
            </a:r>
            <a:r>
              <a:rPr lang="ru-RU" dirty="0" err="1" smtClean="0">
                <a:latin typeface="Arial" charset="0"/>
                <a:cs typeface="Arial" charset="0"/>
              </a:rPr>
              <a:t>параметрлерін</a:t>
            </a:r>
            <a:r>
              <a:rPr lang="ru-RU" dirty="0" smtClean="0">
                <a:latin typeface="Arial" charset="0"/>
                <a:cs typeface="Arial" charset="0"/>
              </a:rPr>
              <a:t> </a:t>
            </a:r>
            <a:r>
              <a:rPr lang="ru-RU" dirty="0" err="1" smtClean="0">
                <a:latin typeface="Arial" charset="0"/>
                <a:cs typeface="Arial" charset="0"/>
              </a:rPr>
              <a:t>нақтылау</a:t>
            </a:r>
            <a:endParaRPr dirty="0"/>
          </a:p>
        </p:txBody>
      </p:sp>
      <p:sp>
        <p:nvSpPr>
          <p:cNvPr id="6146" name="Subtitle 3"/>
          <p:cNvSpPr>
            <a:spLocks noGrp="1"/>
          </p:cNvSpPr>
          <p:nvPr>
            <p:ph type="subTitle" idx="1"/>
          </p:nvPr>
        </p:nvSpPr>
        <p:spPr>
          <a:xfrm>
            <a:off x="928688" y="6261100"/>
            <a:ext cx="8345487" cy="407988"/>
          </a:xfrm>
          <a:solidFill>
            <a:schemeClr val="bg1"/>
          </a:solidFill>
        </p:spPr>
        <p:txBody>
          <a:bodyPr/>
          <a:lstStyle/>
          <a:p>
            <a:pPr algn="ctr"/>
            <a:r>
              <a:rPr lang="kk-KZ" sz="1600" b="1" dirty="0">
                <a:solidFill>
                  <a:srgbClr val="003366"/>
                </a:solidFill>
                <a:latin typeface="Arial" charset="0"/>
                <a:cs typeface="Arial" charset="0"/>
              </a:rPr>
              <a:t>2017 жылғы ақпан</a:t>
            </a:r>
            <a:endParaRPr lang="en-US" sz="1600" b="1" dirty="0">
              <a:solidFill>
                <a:srgbClr val="003366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Subtitle 3"/>
          <p:cNvSpPr txBox="1">
            <a:spLocks/>
          </p:cNvSpPr>
          <p:nvPr/>
        </p:nvSpPr>
        <p:spPr bwMode="auto">
          <a:xfrm>
            <a:off x="532769" y="204001"/>
            <a:ext cx="8840787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spcBef>
                <a:spcPct val="20000"/>
              </a:spcBef>
              <a:defRPr/>
            </a:pPr>
            <a:r>
              <a:rPr lang="ru-RU" sz="1600" b="1" kern="0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Қазақстан Республикасы Ұлттық экономика министрлігі</a:t>
            </a:r>
            <a:endParaRPr lang="en-US" sz="1600" b="1" kern="0" dirty="0">
              <a:solidFill>
                <a:srgbClr val="003366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1850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28503" y="295337"/>
            <a:ext cx="8930878" cy="519113"/>
          </a:xfrm>
        </p:spPr>
        <p:txBody>
          <a:bodyPr/>
          <a:lstStyle/>
          <a:p>
            <a:pPr algn="ctr">
              <a:spcAft>
                <a:spcPts val="0"/>
              </a:spcAft>
              <a:defRPr/>
            </a:pPr>
            <a:r>
              <a:rPr lang="ru-RU" sz="1800" dirty="0" smtClean="0">
                <a:latin typeface="Arial" charset="0"/>
                <a:cs typeface="Arial" charset="0"/>
              </a:rPr>
              <a:t>Әлеуметтік-экономикалық </a:t>
            </a:r>
            <a:r>
              <a:rPr lang="ru-RU" sz="1800" dirty="0">
                <a:latin typeface="Arial" charset="0"/>
                <a:cs typeface="Arial" charset="0"/>
              </a:rPr>
              <a:t>даму </a:t>
            </a:r>
            <a:r>
              <a:rPr lang="ru-RU" sz="1800" dirty="0" err="1">
                <a:latin typeface="Arial" charset="0"/>
                <a:cs typeface="Arial" charset="0"/>
              </a:rPr>
              <a:t>болжамын</a:t>
            </a:r>
            <a:r>
              <a:rPr lang="ru-RU" sz="1800" dirty="0">
                <a:latin typeface="Arial" charset="0"/>
                <a:cs typeface="Arial" charset="0"/>
              </a:rPr>
              <a:t> </a:t>
            </a:r>
            <a:r>
              <a:rPr lang="ru-RU" sz="1800" dirty="0" err="1">
                <a:latin typeface="Arial" charset="0"/>
                <a:cs typeface="Arial" charset="0"/>
              </a:rPr>
              <a:t>нақтылаудың</a:t>
            </a:r>
            <a:r>
              <a:rPr lang="ru-RU" sz="1800" dirty="0">
                <a:latin typeface="Arial" charset="0"/>
                <a:cs typeface="Arial" charset="0"/>
              </a:rPr>
              <a:t> </a:t>
            </a:r>
            <a:r>
              <a:rPr lang="ru-RU" sz="1800" dirty="0" err="1">
                <a:latin typeface="Arial" charset="0"/>
                <a:cs typeface="Arial" charset="0"/>
              </a:rPr>
              <a:t>негізгі</a:t>
            </a:r>
            <a:r>
              <a:rPr lang="ru-RU" sz="1800" dirty="0">
                <a:latin typeface="Arial" charset="0"/>
                <a:cs typeface="Arial" charset="0"/>
              </a:rPr>
              <a:t> </a:t>
            </a:r>
            <a:r>
              <a:rPr lang="ru-RU" sz="1800" dirty="0" err="1" smtClean="0">
                <a:latin typeface="Arial" charset="0"/>
                <a:cs typeface="Arial" charset="0"/>
              </a:rPr>
              <a:t>факторлары</a:t>
            </a:r>
            <a:endParaRPr lang="ru-RU" sz="1800" dirty="0">
              <a:latin typeface="Arial" charset="0"/>
              <a:cs typeface="Arial" charset="0"/>
            </a:endParaRPr>
          </a:p>
        </p:txBody>
      </p:sp>
      <p:sp>
        <p:nvSpPr>
          <p:cNvPr id="11" name="Объект 2"/>
          <p:cNvSpPr txBox="1">
            <a:spLocks/>
          </p:cNvSpPr>
          <p:nvPr/>
        </p:nvSpPr>
        <p:spPr bwMode="auto">
          <a:xfrm>
            <a:off x="416497" y="1268760"/>
            <a:ext cx="8928992" cy="4968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lnSpc>
                <a:spcPct val="114000"/>
              </a:lnSpc>
              <a:spcAft>
                <a:spcPts val="1800"/>
              </a:spcAft>
            </a:pPr>
            <a:r>
              <a:rPr lang="kk-KZ" sz="1700" dirty="0" smtClean="0">
                <a:solidFill>
                  <a:srgbClr val="000000"/>
                </a:solidFill>
              </a:rPr>
              <a:t>2017 жылға арналған әлеуметтік-экономикалық даму болжамы мыналар негізінде нақтыланды:</a:t>
            </a:r>
          </a:p>
          <a:p>
            <a:pPr marL="342900" indent="-342900" algn="just">
              <a:lnSpc>
                <a:spcPct val="114000"/>
              </a:lnSpc>
              <a:spcAft>
                <a:spcPts val="0"/>
              </a:spcAft>
              <a:buFont typeface="+mj-lt"/>
              <a:buAutoNum type="arabicPeriod"/>
            </a:pPr>
            <a:r>
              <a:rPr lang="kk-KZ" sz="1700" dirty="0" smtClean="0">
                <a:solidFill>
                  <a:srgbClr val="000000"/>
                </a:solidFill>
              </a:rPr>
              <a:t>2016 жылғы </a:t>
            </a:r>
            <a:r>
              <a:rPr lang="kk-KZ" sz="1700" b="1" dirty="0" smtClean="0">
                <a:solidFill>
                  <a:srgbClr val="002060"/>
                </a:solidFill>
              </a:rPr>
              <a:t>экономика салалары дамуының алдын-ала деректерін </a:t>
            </a:r>
            <a:r>
              <a:rPr lang="kk-KZ" sz="1700" dirty="0" smtClean="0">
                <a:solidFill>
                  <a:srgbClr val="000000"/>
                </a:solidFill>
              </a:rPr>
              <a:t>ескере отырып, 2016 жылға </a:t>
            </a:r>
            <a:r>
              <a:rPr lang="kk-KZ" sz="1700" b="1" dirty="0" smtClean="0">
                <a:solidFill>
                  <a:srgbClr val="002060"/>
                </a:solidFill>
              </a:rPr>
              <a:t>ЖІӨ-нің номиналды көлемінің қайта есептелуі</a:t>
            </a:r>
            <a:endParaRPr lang="kk-KZ" sz="1700" dirty="0" smtClean="0">
              <a:solidFill>
                <a:srgbClr val="000000"/>
              </a:solidFill>
            </a:endParaRPr>
          </a:p>
          <a:p>
            <a:pPr marL="630238" indent="-274638" algn="just">
              <a:lnSpc>
                <a:spcPct val="114000"/>
              </a:lnSpc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k-KZ" sz="1500" dirty="0" smtClean="0">
                <a:solidFill>
                  <a:srgbClr val="000000"/>
                </a:solidFill>
              </a:rPr>
              <a:t>2016 жылы </a:t>
            </a:r>
            <a:r>
              <a:rPr lang="kk-KZ" sz="1500" b="1" dirty="0" smtClean="0">
                <a:solidFill>
                  <a:srgbClr val="003366"/>
                </a:solidFill>
              </a:rPr>
              <a:t>ЖІӨ-нің номиналды көлемі </a:t>
            </a:r>
            <a:r>
              <a:rPr lang="kk-KZ" sz="1500" dirty="0" smtClean="0">
                <a:solidFill>
                  <a:srgbClr val="000000"/>
                </a:solidFill>
              </a:rPr>
              <a:t>бағалау бойынша </a:t>
            </a:r>
            <a:r>
              <a:rPr lang="kk-KZ" sz="1500" b="1" dirty="0" smtClean="0">
                <a:solidFill>
                  <a:srgbClr val="002060"/>
                </a:solidFill>
              </a:rPr>
              <a:t>45 473,8 млрд. теңгені құрады, </a:t>
            </a:r>
            <a:r>
              <a:rPr lang="kk-KZ" sz="1500" dirty="0" smtClean="0">
                <a:solidFill>
                  <a:prstClr val="black"/>
                </a:solidFill>
              </a:rPr>
              <a:t>бұл 2 кезеңдегі бағалаудан (2016 ж. тамыз)</a:t>
            </a:r>
            <a:r>
              <a:rPr lang="kk-KZ" sz="1500" b="1" dirty="0" smtClean="0">
                <a:solidFill>
                  <a:srgbClr val="002060"/>
                </a:solidFill>
              </a:rPr>
              <a:t> </a:t>
            </a:r>
            <a:r>
              <a:rPr lang="kk-KZ" sz="1500" b="1" dirty="0" smtClean="0">
                <a:solidFill>
                  <a:srgbClr val="003366"/>
                </a:solidFill>
              </a:rPr>
              <a:t>1 119,8 млрд. теңгеге </a:t>
            </a:r>
            <a:r>
              <a:rPr lang="kk-KZ" sz="1500" dirty="0" smtClean="0">
                <a:solidFill>
                  <a:prstClr val="black"/>
                </a:solidFill>
              </a:rPr>
              <a:t>жоғары,</a:t>
            </a:r>
            <a:r>
              <a:rPr lang="kk-KZ" sz="1500" b="1" dirty="0" smtClean="0">
                <a:solidFill>
                  <a:srgbClr val="003366"/>
                </a:solidFill>
              </a:rPr>
              <a:t> </a:t>
            </a:r>
            <a:r>
              <a:rPr lang="kk-KZ" sz="1500" dirty="0" smtClean="0">
                <a:solidFill>
                  <a:prstClr val="black"/>
                </a:solidFill>
              </a:rPr>
              <a:t>бұл ретте</a:t>
            </a:r>
            <a:r>
              <a:rPr lang="kk-KZ" sz="1500" b="1" dirty="0" smtClean="0">
                <a:solidFill>
                  <a:srgbClr val="003366"/>
                </a:solidFill>
              </a:rPr>
              <a:t> </a:t>
            </a:r>
            <a:r>
              <a:rPr lang="kk-KZ" sz="1500" b="1" dirty="0" smtClean="0">
                <a:solidFill>
                  <a:srgbClr val="C00000"/>
                </a:solidFill>
              </a:rPr>
              <a:t>ЖІӨ өсуі </a:t>
            </a:r>
            <a:r>
              <a:rPr lang="kk-KZ" sz="1500" dirty="0" smtClean="0">
                <a:solidFill>
                  <a:prstClr val="black"/>
                </a:solidFill>
              </a:rPr>
              <a:t>бұрын болжанған </a:t>
            </a:r>
            <a:r>
              <a:rPr lang="kk-KZ" sz="1500" b="1" dirty="0" smtClean="0">
                <a:solidFill>
                  <a:srgbClr val="C00000"/>
                </a:solidFill>
              </a:rPr>
              <a:t>0,5%</a:t>
            </a:r>
            <a:r>
              <a:rPr lang="kk-KZ" sz="1500" b="1" dirty="0" smtClean="0">
                <a:solidFill>
                  <a:srgbClr val="003366"/>
                </a:solidFill>
              </a:rPr>
              <a:t> </a:t>
            </a:r>
            <a:r>
              <a:rPr lang="kk-KZ" sz="1500" dirty="0" smtClean="0">
                <a:solidFill>
                  <a:prstClr val="black"/>
                </a:solidFill>
              </a:rPr>
              <a:t>өсімінің орнына </a:t>
            </a:r>
            <a:r>
              <a:rPr lang="kk-KZ" sz="1500" b="1" dirty="0" smtClean="0">
                <a:solidFill>
                  <a:srgbClr val="C00000"/>
                </a:solidFill>
              </a:rPr>
              <a:t>1,0%-ды </a:t>
            </a:r>
            <a:r>
              <a:rPr lang="kk-KZ" sz="1500" dirty="0" smtClean="0">
                <a:solidFill>
                  <a:prstClr val="black"/>
                </a:solidFill>
              </a:rPr>
              <a:t>құрады</a:t>
            </a:r>
            <a:endParaRPr lang="kk-KZ" sz="1500" b="1" dirty="0" smtClean="0">
              <a:solidFill>
                <a:srgbClr val="C00000"/>
              </a:solidFill>
            </a:endParaRPr>
          </a:p>
          <a:p>
            <a:pPr marL="342900" indent="-342900" algn="just">
              <a:lnSpc>
                <a:spcPct val="114000"/>
              </a:lnSpc>
              <a:spcBef>
                <a:spcPts val="2400"/>
              </a:spcBef>
              <a:spcAft>
                <a:spcPts val="0"/>
              </a:spcAft>
              <a:buFont typeface="+mj-lt"/>
              <a:buAutoNum type="arabicPeriod" startAt="2"/>
            </a:pPr>
            <a:r>
              <a:rPr lang="kk-KZ" sz="1700" dirty="0" smtClean="0">
                <a:solidFill>
                  <a:prstClr val="black"/>
                </a:solidFill>
              </a:rPr>
              <a:t>2017 жылы </a:t>
            </a:r>
            <a:r>
              <a:rPr lang="kk-KZ" sz="1700" b="1" dirty="0" smtClean="0">
                <a:solidFill>
                  <a:srgbClr val="C00000"/>
                </a:solidFill>
              </a:rPr>
              <a:t>АҚШ долларының есептік бағамының </a:t>
            </a:r>
            <a:r>
              <a:rPr lang="kk-KZ" sz="1700" b="1" u="sng" dirty="0" smtClean="0">
                <a:solidFill>
                  <a:srgbClr val="C00000"/>
                </a:solidFill>
              </a:rPr>
              <a:t>360</a:t>
            </a:r>
            <a:r>
              <a:rPr lang="kk-KZ" sz="1700" b="1" dirty="0" smtClean="0">
                <a:solidFill>
                  <a:srgbClr val="C00000"/>
                </a:solidFill>
              </a:rPr>
              <a:t> теңгеден </a:t>
            </a:r>
            <a:r>
              <a:rPr lang="kk-KZ" sz="1700" b="1" u="sng" dirty="0" smtClean="0">
                <a:solidFill>
                  <a:srgbClr val="C00000"/>
                </a:solidFill>
              </a:rPr>
              <a:t>330</a:t>
            </a:r>
            <a:r>
              <a:rPr lang="kk-KZ" sz="1700" b="1" dirty="0" smtClean="0">
                <a:solidFill>
                  <a:srgbClr val="C00000"/>
                </a:solidFill>
              </a:rPr>
              <a:t> теңгеге дейін өзгеруі</a:t>
            </a:r>
            <a:endParaRPr lang="kk-KZ" sz="1700" dirty="0" smtClean="0">
              <a:solidFill>
                <a:prstClr val="black"/>
              </a:solidFill>
            </a:endParaRPr>
          </a:p>
          <a:p>
            <a:pPr marL="342900" indent="-342900" algn="just">
              <a:lnSpc>
                <a:spcPct val="114000"/>
              </a:lnSpc>
              <a:spcBef>
                <a:spcPts val="2400"/>
              </a:spcBef>
              <a:spcAft>
                <a:spcPts val="600"/>
              </a:spcAft>
              <a:buFont typeface="+mj-lt"/>
              <a:buAutoNum type="arabicPeriod" startAt="3"/>
            </a:pPr>
            <a:r>
              <a:rPr lang="kk-KZ" sz="1700" dirty="0" smtClean="0">
                <a:solidFill>
                  <a:srgbClr val="000000"/>
                </a:solidFill>
              </a:rPr>
              <a:t>Әлем экономикасының өсуі бойынша </a:t>
            </a:r>
            <a:r>
              <a:rPr lang="kk-KZ" sz="1700" b="1" dirty="0" smtClean="0">
                <a:solidFill>
                  <a:srgbClr val="003366"/>
                </a:solidFill>
              </a:rPr>
              <a:t>халықаралық ұйымдардың жаңартылған болжамдары</a:t>
            </a:r>
            <a:r>
              <a:rPr lang="kk-KZ" sz="1700" dirty="0" smtClean="0">
                <a:solidFill>
                  <a:srgbClr val="000000"/>
                </a:solidFill>
              </a:rPr>
              <a:t> және әлемдік тауар нарықтарындағы ағымдағы үрдістер:</a:t>
            </a:r>
          </a:p>
          <a:p>
            <a:pPr marL="630238" indent="-274638" algn="just">
              <a:lnSpc>
                <a:spcPct val="114000"/>
              </a:lnSpc>
              <a:spcAft>
                <a:spcPts val="600"/>
              </a:spcAft>
              <a:buFont typeface="Arial" pitchFamily="34" charset="0"/>
              <a:buChar char="•"/>
            </a:pPr>
            <a:r>
              <a:rPr lang="kk-KZ" sz="1500" b="1" dirty="0" smtClean="0">
                <a:solidFill>
                  <a:srgbClr val="002060"/>
                </a:solidFill>
              </a:rPr>
              <a:t>Базалық шынайы сценарий – </a:t>
            </a:r>
            <a:r>
              <a:rPr lang="kk-KZ" sz="1500" dirty="0" smtClean="0">
                <a:solidFill>
                  <a:srgbClr val="000000"/>
                </a:solidFill>
              </a:rPr>
              <a:t>2017 жылы</a:t>
            </a:r>
            <a:r>
              <a:rPr lang="kk-KZ" sz="1500" b="1" dirty="0" smtClean="0">
                <a:solidFill>
                  <a:srgbClr val="002060"/>
                </a:solidFill>
              </a:rPr>
              <a:t> мұнай бағасы </a:t>
            </a:r>
            <a:r>
              <a:rPr lang="kk-KZ" sz="1500" b="1" u="sng" dirty="0" smtClean="0">
                <a:solidFill>
                  <a:srgbClr val="C00000"/>
                </a:solidFill>
              </a:rPr>
              <a:t>барреліне 50,0 АҚШ доллары </a:t>
            </a:r>
            <a:r>
              <a:rPr lang="kk-KZ" sz="1500" dirty="0" smtClean="0">
                <a:solidFill>
                  <a:srgbClr val="000000"/>
                </a:solidFill>
              </a:rPr>
              <a:t>көлемінде алынды</a:t>
            </a:r>
          </a:p>
        </p:txBody>
      </p:sp>
    </p:spTree>
    <p:extLst>
      <p:ext uri="{BB962C8B-B14F-4D97-AF65-F5344CB8AC3E}">
        <p14:creationId xmlns:p14="http://schemas.microsoft.com/office/powerpoint/2010/main" val="2880809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2306" y="259181"/>
            <a:ext cx="8930878" cy="556271"/>
          </a:xfrm>
        </p:spPr>
        <p:txBody>
          <a:bodyPr/>
          <a:lstStyle/>
          <a:p>
            <a:pPr algn="ctr">
              <a:spcAft>
                <a:spcPts val="1108"/>
              </a:spcAft>
              <a:defRPr/>
            </a:pPr>
            <a:r>
              <a:rPr lang="ru-RU" sz="1800" dirty="0">
                <a:latin typeface="Arial" charset="0"/>
                <a:cs typeface="Arial" charset="0"/>
              </a:rPr>
              <a:t>2017 жылға арналған </a:t>
            </a:r>
            <a:r>
              <a:rPr lang="ru-RU" sz="1800" dirty="0" err="1">
                <a:latin typeface="Arial" charset="0"/>
                <a:cs typeface="Arial" charset="0"/>
              </a:rPr>
              <a:t>макроэкономикалық</a:t>
            </a:r>
            <a:r>
              <a:rPr lang="ru-RU" sz="1800" dirty="0">
                <a:latin typeface="Arial" charset="0"/>
                <a:cs typeface="Arial" charset="0"/>
              </a:rPr>
              <a:t> </a:t>
            </a:r>
            <a:r>
              <a:rPr lang="ru-RU" sz="1800" dirty="0" err="1">
                <a:latin typeface="Arial" charset="0"/>
                <a:cs typeface="Arial" charset="0"/>
              </a:rPr>
              <a:t>көрсеткіштердің</a:t>
            </a:r>
            <a:r>
              <a:rPr lang="ru-RU" sz="1800" dirty="0">
                <a:latin typeface="Arial" charset="0"/>
                <a:cs typeface="Arial" charset="0"/>
              </a:rPr>
              <a:t> болжамы  </a:t>
            </a:r>
            <a:br>
              <a:rPr lang="ru-RU" sz="1800" dirty="0">
                <a:latin typeface="Arial" charset="0"/>
                <a:cs typeface="Arial" charset="0"/>
              </a:rPr>
            </a:br>
            <a:r>
              <a:rPr lang="ru-RU" sz="1800" dirty="0">
                <a:solidFill>
                  <a:srgbClr val="C00000"/>
                </a:solidFill>
                <a:latin typeface="Arial" charset="0"/>
                <a:cs typeface="Arial" charset="0"/>
              </a:rPr>
              <a:t>(Б</a:t>
            </a:r>
            <a:r>
              <a:rPr lang="kk-KZ" sz="1800" dirty="0">
                <a:solidFill>
                  <a:srgbClr val="C00000"/>
                </a:solidFill>
                <a:ea typeface="Times New Roman"/>
              </a:rPr>
              <a:t>азалық шынайы сценарий</a:t>
            </a:r>
            <a:r>
              <a:rPr lang="kk-KZ" sz="1800" dirty="0" smtClean="0">
                <a:solidFill>
                  <a:srgbClr val="C00000"/>
                </a:solidFill>
                <a:ea typeface="Times New Roman"/>
              </a:rPr>
              <a:t>)</a:t>
            </a:r>
            <a:endParaRPr lang="ru-RU" sz="1800" dirty="0">
              <a:solidFill>
                <a:srgbClr val="C00000"/>
              </a:solidFill>
              <a:latin typeface="Arial" charset="0"/>
              <a:cs typeface="Arial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1424185"/>
              </p:ext>
            </p:extLst>
          </p:nvPr>
        </p:nvGraphicFramePr>
        <p:xfrm>
          <a:off x="488504" y="1052736"/>
          <a:ext cx="9073012" cy="5318108"/>
        </p:xfrm>
        <a:graphic>
          <a:graphicData uri="http://schemas.openxmlformats.org/drawingml/2006/table">
            <a:tbl>
              <a:tblPr/>
              <a:tblGrid>
                <a:gridCol w="3816424"/>
                <a:gridCol w="720080"/>
                <a:gridCol w="486055"/>
                <a:gridCol w="450049"/>
                <a:gridCol w="900102"/>
                <a:gridCol w="468050"/>
                <a:gridCol w="882101"/>
                <a:gridCol w="342035"/>
                <a:gridCol w="1008116"/>
              </a:tblGrid>
              <a:tr h="262931">
                <a:tc rowSpan="2" gridSpan="2"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 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933" marR="9933" marT="916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pPr algn="ctr" rtl="0" fontAlgn="ctr"/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933" marR="9933" marT="916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2016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933" marR="9933" marT="916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933" marR="9933" marT="916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endParaRPr lang="ru-RU" dirty="0"/>
                    </a:p>
                  </a:txBody>
                  <a:tcPr marL="9933" marR="9933" marT="916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933" marR="9933" marT="916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201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7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933" marR="9933" marT="916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933" marR="9933" marT="916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933" marR="9933" marT="916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62931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algn="ctr" rtl="0" fontAlgn="ctr"/>
                      <a:endParaRPr lang="ru-RU" sz="1400" b="1" i="0" u="none" strike="noStrike" dirty="0" smtClean="0">
                        <a:solidFill>
                          <a:srgbClr val="000000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933" marR="9933" marT="916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Ба</a:t>
                      </a:r>
                      <a:r>
                        <a:rPr lang="kk-KZ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ғалау</a:t>
                      </a:r>
                      <a:endParaRPr lang="ru-RU" sz="1400" b="1" i="0" u="none" strike="noStrike" dirty="0" smtClean="0">
                        <a:solidFill>
                          <a:srgbClr val="000000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933" marR="9933" marT="916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933" marR="9933" marT="916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Бекітілген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933" marR="9933" marT="916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933" marR="9933" marT="916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Нақтыланған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933" marR="9933" marT="916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4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933" marR="9933" marT="916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i="0" u="none" strike="noStrike" kern="1200" dirty="0" err="1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Ауытқу</a:t>
                      </a:r>
                      <a:endParaRPr lang="ru-RU" sz="14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933" marR="9933" marT="916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57155">
                <a:tc gridSpan="2">
                  <a:txBody>
                    <a:bodyPr/>
                    <a:lstStyle/>
                    <a:p>
                      <a:pPr algn="l" rtl="0" fontAlgn="ctr">
                        <a:lnSpc>
                          <a:spcPct val="114000"/>
                        </a:lnSpc>
                      </a:pP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ЖІӨ, млрд. </a:t>
                      </a:r>
                      <a:r>
                        <a:rPr lang="ru-RU" sz="1200" b="1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теңге</a:t>
                      </a:r>
                      <a:endParaRPr lang="ru-RU" sz="1200" b="1" i="0" u="none" strike="noStrike" dirty="0" smtClean="0">
                        <a:solidFill>
                          <a:srgbClr val="000000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119021" marR="9933" marT="916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45 473,8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48 391,8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20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49 740,6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20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1 348,8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57155">
                <a:tc gridSpan="2">
                  <a:txBody>
                    <a:bodyPr/>
                    <a:lstStyle/>
                    <a:p>
                      <a:pPr indent="108000" algn="l" rtl="0" fontAlgn="ctr">
                        <a:lnSpc>
                          <a:spcPct val="114000"/>
                        </a:lnSpc>
                        <a:spcBef>
                          <a:spcPts val="0"/>
                        </a:spcBef>
                      </a:pP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ЖІӨ-</a:t>
                      </a:r>
                      <a:r>
                        <a:rPr lang="ru-RU" sz="1200" b="1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нің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b="1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нақты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b="1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өсуі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200" b="1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алдыңғы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 жылға </a:t>
                      </a:r>
                      <a:r>
                        <a:rPr lang="ru-RU" sz="1200" b="1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қарағанда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 %-бен</a:t>
                      </a:r>
                    </a:p>
                  </a:txBody>
                  <a:tcPr marL="119021" marR="9933" marT="916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101,0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101,9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20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102,5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20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0,6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</a:tr>
              <a:tr h="257155">
                <a:tc gridSpan="2">
                  <a:txBody>
                    <a:bodyPr/>
                    <a:lstStyle/>
                    <a:p>
                      <a:pPr indent="108000" algn="l" rtl="0" fontAlgn="ctr">
                        <a:lnSpc>
                          <a:spcPct val="114000"/>
                        </a:lnSpc>
                        <a:spcBef>
                          <a:spcPts val="0"/>
                        </a:spcBef>
                      </a:pP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ЖІӨ-</a:t>
                      </a:r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нің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номиналды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өсуі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алдыңғы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 жылға </a:t>
                      </a:r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қарағанда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 %-бен</a:t>
                      </a:r>
                    </a:p>
                  </a:txBody>
                  <a:tcPr marL="119021" marR="9933" marT="916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111,2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109,1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109,4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0,3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57155">
                <a:tc gridSpan="2">
                  <a:txBody>
                    <a:bodyPr/>
                    <a:lstStyle/>
                    <a:p>
                      <a:pPr algn="l" rtl="0" fontAlgn="ctr">
                        <a:lnSpc>
                          <a:spcPct val="114000"/>
                        </a:lnSpc>
                      </a:pP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ЖІӨ, млрд. АҚШ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 доллары</a:t>
                      </a:r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119021" marR="9933" marT="916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132,9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134,4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150,7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16,3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57155">
                <a:tc gridSpan="2">
                  <a:txBody>
                    <a:bodyPr/>
                    <a:lstStyle/>
                    <a:p>
                      <a:pPr algn="l" rtl="0" fontAlgn="ctr">
                        <a:lnSpc>
                          <a:spcPct val="114000"/>
                        </a:lnSpc>
                      </a:pPr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Халықтың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жан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басына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шаққандағы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 ЖІӨ,</a:t>
                      </a:r>
                    </a:p>
                    <a:p>
                      <a:pPr algn="l" rtl="0" fontAlgn="ctr">
                        <a:lnSpc>
                          <a:spcPct val="114000"/>
                        </a:lnSpc>
                      </a:pP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АҚШ доллары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119021" marR="9933" marT="916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7 493,6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7 483,6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8 391,5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907,9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31100">
                <a:tc gridSpan="2"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АҚШ </a:t>
                      </a:r>
                      <a:r>
                        <a:rPr lang="ru-RU" sz="1200" b="1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долларына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b="1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қатысты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b="1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теңгенің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b="1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орташа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b="1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бағамы</a:t>
                      </a:r>
                      <a:endParaRPr lang="ru-RU" sz="1200" b="1" i="0" u="none" strike="noStrike" dirty="0" smtClean="0">
                        <a:solidFill>
                          <a:srgbClr val="000000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119021" marR="9933" marT="916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342,2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360,0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20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330,0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20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-30,0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57155">
                <a:tc gridSpan="2">
                  <a:txBody>
                    <a:bodyPr/>
                    <a:lstStyle/>
                    <a:p>
                      <a:pPr algn="l" rtl="0" fontAlgn="ctr">
                        <a:lnSpc>
                          <a:spcPct val="114000"/>
                        </a:lnSpc>
                      </a:pPr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Ауыл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шаруашылығы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алдыңғы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 жылға </a:t>
                      </a:r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қарағанда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 %-бен</a:t>
                      </a:r>
                    </a:p>
                  </a:txBody>
                  <a:tcPr marL="119021" marR="9933" marT="916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105,5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102,9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102,5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-0,4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57155">
                <a:tc gridSpan="2">
                  <a:txBody>
                    <a:bodyPr/>
                    <a:lstStyle/>
                    <a:p>
                      <a:pPr algn="l" rtl="0" fontAlgn="ctr">
                        <a:lnSpc>
                          <a:spcPct val="114000"/>
                        </a:lnSpc>
                      </a:pPr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Өнеркәсіп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алдыңғы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 жылға </a:t>
                      </a:r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қарағанда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 %-бен</a:t>
                      </a:r>
                    </a:p>
                  </a:txBody>
                  <a:tcPr marL="119021" marR="9933" marT="916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98,9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102,8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103,0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0,2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57155">
                <a:tc gridSpan="2">
                  <a:txBody>
                    <a:bodyPr/>
                    <a:lstStyle/>
                    <a:p>
                      <a:pPr marL="0" marR="0" indent="108000" algn="l" defTabSz="914400" rtl="0" eaLnBrk="1" fontAlgn="ctr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Тау-</a:t>
                      </a:r>
                      <a:r>
                        <a:rPr lang="ru-RU" sz="1200" b="0" i="0" u="none" strike="noStrike" baseline="0" dirty="0" err="1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кен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b="0" i="0" u="none" strike="noStrike" baseline="0" dirty="0" err="1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өндіру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b="0" i="0" u="none" strike="noStrike" baseline="0" dirty="0" err="1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өнеркәсібі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200" b="0" i="0" u="none" strike="noStrike" baseline="0" dirty="0" err="1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алдыңғы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 жылға </a:t>
                      </a:r>
                      <a:r>
                        <a:rPr lang="ru-RU" sz="1200" b="0" i="0" u="none" strike="noStrike" baseline="0" dirty="0" err="1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қарағанда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 %-бен</a:t>
                      </a:r>
                      <a:endParaRPr lang="ru-RU" sz="1200" b="0" i="0" u="none" strike="noStrike" baseline="0" dirty="0">
                        <a:solidFill>
                          <a:srgbClr val="000000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119021" marR="9933" marT="916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97,3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104,7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103,6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-1,1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57155">
                <a:tc gridSpan="2">
                  <a:txBody>
                    <a:bodyPr/>
                    <a:lstStyle/>
                    <a:p>
                      <a:pPr algn="l" rtl="0" fontAlgn="ctr">
                        <a:lnSpc>
                          <a:spcPct val="114000"/>
                        </a:lnSpc>
                      </a:pPr>
                      <a:r>
                        <a:rPr lang="ru-RU" sz="1200" b="1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Мұнай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b="1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өндіру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b="1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көлемі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, млн. тонна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357029" marR="9933" marT="916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78,0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79,5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20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81,0</a:t>
                      </a:r>
                      <a:endParaRPr lang="ru-RU" sz="120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20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1,5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</a:tr>
              <a:tr h="257155">
                <a:tc gridSpan="2">
                  <a:txBody>
                    <a:bodyPr/>
                    <a:lstStyle/>
                    <a:p>
                      <a:pPr marL="0" marR="0" indent="108000" algn="l" defTabSz="914400" rtl="0" eaLnBrk="1" fontAlgn="ctr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baseline="0" dirty="0" err="1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Өңдеу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b="0" i="0" u="none" strike="noStrike" baseline="0" dirty="0" err="1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өнеркәсібі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200" b="0" i="0" u="none" strike="noStrike" baseline="0" dirty="0" err="1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алдыңғы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 жылға </a:t>
                      </a:r>
                      <a:r>
                        <a:rPr lang="ru-RU" sz="1200" b="0" i="0" u="none" strike="noStrike" baseline="0" dirty="0" err="1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қарағанда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 %-бен</a:t>
                      </a:r>
                    </a:p>
                  </a:txBody>
                  <a:tcPr marL="119021" marR="9933" marT="916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100,7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101,2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102,6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1,4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57155">
                <a:tc gridSpan="2">
                  <a:txBody>
                    <a:bodyPr/>
                    <a:lstStyle/>
                    <a:p>
                      <a:pPr algn="l" rtl="0" fontAlgn="ctr">
                        <a:lnSpc>
                          <a:spcPct val="114000"/>
                        </a:lnSpc>
                      </a:pPr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Құрылыс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алдыңғы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 жылға </a:t>
                      </a:r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қарағанда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 %-бен</a:t>
                      </a:r>
                    </a:p>
                  </a:txBody>
                  <a:tcPr marL="119021" marR="9933" marT="916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107,9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102,0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102,6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0,6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57155">
                <a:tc gridSpan="2">
                  <a:txBody>
                    <a:bodyPr/>
                    <a:lstStyle/>
                    <a:p>
                      <a:pPr algn="l" rtl="0" fontAlgn="ctr">
                        <a:lnSpc>
                          <a:spcPct val="114000"/>
                        </a:lnSpc>
                      </a:pPr>
                      <a:r>
                        <a:rPr lang="en-US" sz="12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  <a:cs typeface="Arial" panose="020B0604020202020204" pitchFamily="34" charset="0"/>
                        </a:rPr>
                        <a:t>Brent </a:t>
                      </a:r>
                      <a:r>
                        <a:rPr lang="ru-RU" sz="1200" b="1" i="0" u="none" strike="noStrike" dirty="0" err="1" smtClean="0">
                          <a:solidFill>
                            <a:srgbClr val="C00000"/>
                          </a:solidFill>
                          <a:latin typeface="+mn-lt"/>
                          <a:cs typeface="Arial" panose="020B0604020202020204" pitchFamily="34" charset="0"/>
                        </a:rPr>
                        <a:t>мұнайының</a:t>
                      </a:r>
                      <a:r>
                        <a:rPr lang="ru-RU" sz="12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b="1" i="0" u="none" strike="noStrike" dirty="0" err="1" smtClean="0">
                          <a:solidFill>
                            <a:srgbClr val="C00000"/>
                          </a:solidFill>
                          <a:latin typeface="+mn-lt"/>
                          <a:cs typeface="Arial" panose="020B0604020202020204" pitchFamily="34" charset="0"/>
                        </a:rPr>
                        <a:t>бағасы</a:t>
                      </a:r>
                      <a:r>
                        <a:rPr lang="ru-RU" sz="12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  <a:cs typeface="Arial" panose="020B0604020202020204" pitchFamily="34" charset="0"/>
                        </a:rPr>
                        <a:t>, АҚШ долл./</a:t>
                      </a:r>
                      <a:r>
                        <a:rPr lang="ru-RU" sz="1200" b="1" i="0" u="none" strike="noStrike" dirty="0" err="1" smtClean="0">
                          <a:solidFill>
                            <a:srgbClr val="C00000"/>
                          </a:solidFill>
                          <a:latin typeface="+mn-lt"/>
                          <a:cs typeface="Arial" panose="020B0604020202020204" pitchFamily="34" charset="0"/>
                        </a:rPr>
                        <a:t>барр</a:t>
                      </a:r>
                      <a:r>
                        <a:rPr lang="ru-RU" sz="12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marL="119021" marR="9933" marT="916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D5EA">
                        <a:alpha val="5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1" i="0" u="none" strike="noStrike" dirty="0">
                        <a:solidFill>
                          <a:srgbClr val="C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D5EA">
                        <a:alpha val="50000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44,0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D5EA">
                        <a:alpha val="5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D5EA">
                        <a:alpha val="50000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35,0</a:t>
                      </a:r>
                      <a:endParaRPr lang="ru-RU" sz="12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D5EA">
                        <a:alpha val="5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200" b="1" i="0" u="none" strike="noStrike" kern="1200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D5EA">
                        <a:alpha val="50000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1" i="0" u="none" strike="noStrike" kern="1200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50,0</a:t>
                      </a:r>
                      <a:endParaRPr lang="ru-RU" sz="1200" b="1" i="0" u="none" strike="noStrike" kern="1200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D5EA">
                        <a:alpha val="5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200" b="1" i="0" u="none" strike="noStrike" kern="1200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D5EA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15,0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D5EA">
                        <a:alpha val="50000"/>
                      </a:srgbClr>
                    </a:solidFill>
                  </a:tcPr>
                </a:tc>
              </a:tr>
              <a:tr h="257155">
                <a:tc gridSpan="2">
                  <a:txBody>
                    <a:bodyPr/>
                    <a:lstStyle/>
                    <a:p>
                      <a:pPr algn="l" rtl="0" fontAlgn="ctr">
                        <a:lnSpc>
                          <a:spcPct val="114000"/>
                        </a:lnSpc>
                      </a:pP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Инфляция, </a:t>
                      </a:r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жылдың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соңына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 %-бен</a:t>
                      </a:r>
                    </a:p>
                  </a:txBody>
                  <a:tcPr marL="119021" marR="9933" marT="916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8,5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6-8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6-8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0,0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57155">
                <a:tc gridSpan="9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Төлем</a:t>
                      </a:r>
                      <a:r>
                        <a:rPr kumimoji="0" lang="ru-RU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ru-RU" sz="12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балансының</a:t>
                      </a:r>
                      <a:r>
                        <a:rPr kumimoji="0" lang="ru-RU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ru-RU" sz="12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көрсеткіштері</a:t>
                      </a:r>
                      <a:endParaRPr kumimoji="0" lang="ru-RU" sz="12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119021" marR="9933" marT="9168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119021" marR="9933" marT="916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119021" marR="9933" marT="916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119021" marR="9933" marT="916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57155"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114000"/>
                        </a:lnSpc>
                      </a:pPr>
                      <a:r>
                        <a:rPr lang="ru-RU" sz="1200" b="0" i="0" u="none" strike="noStrike" dirty="0" err="1" smtClean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Тауарлар</a:t>
                      </a:r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 экспорты, млрд. АҚШ долл.</a:t>
                      </a:r>
                    </a:p>
                  </a:txBody>
                  <a:tcPr marL="119021" marR="9933" marT="916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45,1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4,9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57155"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114000"/>
                        </a:lnSpc>
                      </a:pPr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Тауарлар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импорты, млрд. АҚШ долл.</a:t>
                      </a:r>
                    </a:p>
                  </a:txBody>
                  <a:tcPr marL="119021" marR="9933" marT="916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27,8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32,7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3,6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57155"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114000"/>
                        </a:lnSpc>
                      </a:pPr>
                      <a:r>
                        <a:rPr lang="ru-RU" sz="1200" b="1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Сауда</a:t>
                      </a:r>
                      <a:r>
                        <a:rPr lang="ru-RU" sz="1200" b="1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b="1" i="0" u="none" strike="noStrike" baseline="0" dirty="0" err="1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балансының</a:t>
                      </a:r>
                      <a:r>
                        <a:rPr lang="ru-RU" sz="1200" b="1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b="1" i="0" u="none" strike="noStrike" baseline="0" dirty="0" err="1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сальдосы</a:t>
                      </a:r>
                      <a:r>
                        <a:rPr lang="ru-RU" sz="1200" b="1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млрд. АҚШ долл.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119021" marR="9933" marT="916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9,4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11,0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12,4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1,4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3786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Заголовок 3"/>
          <p:cNvSpPr>
            <a:spLocks noGrp="1"/>
          </p:cNvSpPr>
          <p:nvPr>
            <p:ph type="title"/>
          </p:nvPr>
        </p:nvSpPr>
        <p:spPr>
          <a:xfrm>
            <a:off x="415925" y="274638"/>
            <a:ext cx="8858250" cy="561975"/>
          </a:xfrm>
        </p:spPr>
        <p:txBody>
          <a:bodyPr/>
          <a:lstStyle/>
          <a:p>
            <a:r>
              <a:rPr altLang="ru-RU" sz="1600" dirty="0" smtClean="0">
                <a:latin typeface="Arial" charset="0"/>
                <a:cs typeface="Arial" charset="0"/>
              </a:rPr>
              <a:t>2017 </a:t>
            </a:r>
            <a:r>
              <a:rPr altLang="ru-RU" sz="1600" dirty="0" err="1" smtClean="0">
                <a:latin typeface="Arial" charset="0"/>
                <a:cs typeface="Arial" charset="0"/>
              </a:rPr>
              <a:t>жылы</a:t>
            </a:r>
            <a:r>
              <a:rPr altLang="ru-RU" sz="1600" dirty="0" smtClean="0">
                <a:latin typeface="Arial" charset="0"/>
                <a:cs typeface="Arial" charset="0"/>
              </a:rPr>
              <a:t> </a:t>
            </a:r>
            <a:r>
              <a:rPr altLang="ru-RU" sz="1600" dirty="0" err="1" smtClean="0">
                <a:latin typeface="Arial" charset="0"/>
                <a:cs typeface="Arial" charset="0"/>
              </a:rPr>
              <a:t>республикалық</a:t>
            </a:r>
            <a:r>
              <a:rPr altLang="ru-RU" sz="1600" dirty="0" smtClean="0">
                <a:latin typeface="Arial" charset="0"/>
                <a:cs typeface="Arial" charset="0"/>
              </a:rPr>
              <a:t> бюджет </a:t>
            </a:r>
            <a:r>
              <a:rPr altLang="ru-RU" sz="1600" dirty="0" err="1" smtClean="0">
                <a:latin typeface="Arial" charset="0"/>
                <a:cs typeface="Arial" charset="0"/>
              </a:rPr>
              <a:t>кірістерін</a:t>
            </a:r>
            <a:r>
              <a:rPr altLang="ru-RU" sz="1600" dirty="0" smtClean="0">
                <a:latin typeface="Arial" charset="0"/>
                <a:cs typeface="Arial" charset="0"/>
              </a:rPr>
              <a:t> </a:t>
            </a:r>
            <a:r>
              <a:rPr altLang="ru-RU" sz="1600" dirty="0" err="1" smtClean="0">
                <a:latin typeface="Arial" charset="0"/>
                <a:cs typeface="Arial" charset="0"/>
              </a:rPr>
              <a:t>қосымша</a:t>
            </a:r>
            <a:r>
              <a:rPr altLang="ru-RU" sz="1600" dirty="0" smtClean="0">
                <a:latin typeface="Arial" charset="0"/>
                <a:cs typeface="Arial" charset="0"/>
              </a:rPr>
              <a:t> </a:t>
            </a:r>
            <a:r>
              <a:rPr altLang="ru-RU" sz="1600" dirty="0" err="1" smtClean="0">
                <a:latin typeface="Arial" charset="0"/>
                <a:cs typeface="Arial" charset="0"/>
              </a:rPr>
              <a:t>бағалау</a:t>
            </a:r>
            <a:r>
              <a:rPr altLang="ru-RU" sz="1600" dirty="0" smtClean="0">
                <a:latin typeface="Arial" charset="0"/>
                <a:cs typeface="Arial" charset="0"/>
              </a:rPr>
              <a:t> </a:t>
            </a:r>
            <a:r>
              <a:rPr altLang="ru-RU" sz="1600" dirty="0" smtClean="0">
                <a:latin typeface="Arial" charset="0"/>
                <a:cs typeface="Arial" charset="0"/>
              </a:rPr>
              <a:t/>
            </a:r>
            <a:br>
              <a:rPr altLang="ru-RU" sz="1600" dirty="0" smtClean="0">
                <a:latin typeface="Arial" charset="0"/>
                <a:cs typeface="Arial" charset="0"/>
              </a:rPr>
            </a:br>
            <a:r>
              <a:rPr lang="ru-RU" altLang="ru-RU" sz="1400" dirty="0" err="1" smtClean="0">
                <a:solidFill>
                  <a:srgbClr val="C00000"/>
                </a:solidFill>
                <a:latin typeface="Arial" charset="0"/>
                <a:cs typeface="Arial" charset="0"/>
              </a:rPr>
              <a:t>мұнайдың</a:t>
            </a:r>
            <a:r>
              <a:rPr lang="ru-RU" altLang="ru-RU" sz="1400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 </a:t>
            </a:r>
            <a:r>
              <a:rPr lang="ru-RU" altLang="ru-RU" sz="1400" dirty="0" err="1" smtClean="0">
                <a:solidFill>
                  <a:srgbClr val="C00000"/>
                </a:solidFill>
                <a:latin typeface="Arial" charset="0"/>
                <a:cs typeface="Arial" charset="0"/>
              </a:rPr>
              <a:t>бағасы</a:t>
            </a:r>
            <a:r>
              <a:rPr lang="ru-RU" altLang="ru-RU" sz="1400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 </a:t>
            </a:r>
            <a:r>
              <a:rPr lang="ru-RU" altLang="ru-RU" sz="1400" dirty="0" err="1" smtClean="0">
                <a:solidFill>
                  <a:srgbClr val="C00000"/>
                </a:solidFill>
                <a:latin typeface="Arial" charset="0"/>
                <a:cs typeface="Arial" charset="0"/>
              </a:rPr>
              <a:t>барреліне</a:t>
            </a:r>
            <a:r>
              <a:rPr lang="ru-RU" altLang="ru-RU" sz="1400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 </a:t>
            </a:r>
            <a:r>
              <a:rPr altLang="ru-RU" sz="1400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50 АҚШ доллары, ЭКБ </a:t>
            </a:r>
            <a:r>
              <a:rPr altLang="ru-RU" sz="1400" dirty="0" err="1" smtClean="0">
                <a:solidFill>
                  <a:srgbClr val="C00000"/>
                </a:solidFill>
                <a:latin typeface="Arial" charset="0"/>
                <a:cs typeface="Arial" charset="0"/>
              </a:rPr>
              <a:t>тоннасына</a:t>
            </a:r>
            <a:r>
              <a:rPr altLang="ru-RU" sz="1400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 50 АҚШ доллары </a:t>
            </a:r>
            <a:r>
              <a:rPr altLang="ru-RU" sz="1400" dirty="0" err="1" smtClean="0">
                <a:solidFill>
                  <a:srgbClr val="C00000"/>
                </a:solidFill>
                <a:latin typeface="Arial" charset="0"/>
                <a:cs typeface="Arial" charset="0"/>
              </a:rPr>
              <a:t>кезінде</a:t>
            </a:r>
            <a:endParaRPr altLang="ru-RU" sz="1400" dirty="0" smtClean="0">
              <a:solidFill>
                <a:srgbClr val="C00000"/>
              </a:solidFill>
              <a:latin typeface="Arial" charset="0"/>
              <a:cs typeface="Arial" charset="0"/>
            </a:endParaRPr>
          </a:p>
        </p:txBody>
      </p:sp>
      <p:sp>
        <p:nvSpPr>
          <p:cNvPr id="5122" name="TextBox 5"/>
          <p:cNvSpPr txBox="1">
            <a:spLocks noChangeArrowheads="1"/>
          </p:cNvSpPr>
          <p:nvPr/>
        </p:nvSpPr>
        <p:spPr bwMode="auto">
          <a:xfrm>
            <a:off x="8337550" y="836613"/>
            <a:ext cx="15684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ru-RU" sz="1000" dirty="0">
                <a:solidFill>
                  <a:prstClr val="black"/>
                </a:solidFill>
                <a:latin typeface="Arial" charset="0"/>
                <a:cs typeface="Arial" charset="0"/>
              </a:rPr>
              <a:t>млрд. </a:t>
            </a:r>
            <a:r>
              <a:rPr lang="ru-RU" sz="1000" dirty="0" err="1" smtClean="0">
                <a:solidFill>
                  <a:prstClr val="black"/>
                </a:solidFill>
                <a:latin typeface="Arial" charset="0"/>
                <a:cs typeface="Arial" charset="0"/>
              </a:rPr>
              <a:t>теңге</a:t>
            </a:r>
            <a:endParaRPr lang="ru-RU" sz="1000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123" name="Rectangle 9"/>
          <p:cNvSpPr>
            <a:spLocks noChangeArrowheads="1"/>
          </p:cNvSpPr>
          <p:nvPr/>
        </p:nvSpPr>
        <p:spPr bwMode="auto">
          <a:xfrm>
            <a:off x="9310688" y="6351588"/>
            <a:ext cx="595312" cy="500062"/>
          </a:xfrm>
          <a:prstGeom prst="rect">
            <a:avLst/>
          </a:prstGeom>
          <a:solidFill>
            <a:schemeClr val="bg1"/>
          </a:soli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fld id="{20030459-3D21-4029-9478-94CA434D1B77}" type="slidenum">
              <a:rPr lang="en-US" b="1">
                <a:solidFill>
                  <a:srgbClr val="000000"/>
                </a:solidFill>
                <a:latin typeface="Arial" charset="0"/>
                <a:cs typeface="Arial" charset="0"/>
              </a:rPr>
              <a:pPr algn="ctr"/>
              <a:t>4</a:t>
            </a:fld>
            <a:endParaRPr lang="en-US" b="1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graphicFrame>
        <p:nvGraphicFramePr>
          <p:cNvPr id="13381" name="Group 6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9890416"/>
              </p:ext>
            </p:extLst>
          </p:nvPr>
        </p:nvGraphicFramePr>
        <p:xfrm>
          <a:off x="200472" y="1052737"/>
          <a:ext cx="9577064" cy="5724323"/>
        </p:xfrm>
        <a:graphic>
          <a:graphicData uri="http://schemas.openxmlformats.org/drawingml/2006/table">
            <a:tbl>
              <a:tblPr/>
              <a:tblGrid>
                <a:gridCol w="2984305"/>
                <a:gridCol w="1421098"/>
                <a:gridCol w="5171661"/>
              </a:tblGrid>
              <a:tr h="288031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L="7627" marR="7627" marT="8263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Бекітілген</a:t>
                      </a: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жоспардан</a:t>
                      </a: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ауытқу</a:t>
                      </a: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7627" marR="7627" marT="8263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Факторлар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7627" marR="7627" marT="8263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048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Кірістер</a:t>
                      </a: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(</a:t>
                      </a:r>
                      <a:r>
                        <a:rPr kumimoji="0" lang="ru-RU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трансферттер</a:t>
                      </a: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түсімдерін есепке</a:t>
                      </a: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алмағанда</a:t>
                      </a: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)</a:t>
                      </a:r>
                    </a:p>
                  </a:txBody>
                  <a:tcPr marL="7627" marR="7627" marT="8263" marB="0" anchor="ctr" horzOverflow="overflow">
                    <a:lnL>
                      <a:noFill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553,7</a:t>
                      </a:r>
                    </a:p>
                  </a:txBody>
                  <a:tcPr marL="8792" marR="8792" marT="9525" marB="0" anchor="ctr" horzOverflow="overflow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8792" marR="8792" marT="9525" marB="0" anchor="ctr" horzOverflow="overflow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</a:tr>
              <a:tr h="213934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Салықтық түсімдер</a:t>
                      </a: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7627" marR="7627" marT="8263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566,7</a:t>
                      </a:r>
                    </a:p>
                  </a:txBody>
                  <a:tcPr marL="8792" marR="8792" marT="9525" marB="0" anchor="ctr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8792" marR="8792" marT="9525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3934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оның ішінде</a:t>
                      </a:r>
                      <a:r>
                        <a:rPr kumimoji="0" lang="ru-RU" sz="1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:</a:t>
                      </a:r>
                    </a:p>
                  </a:txBody>
                  <a:tcPr marL="7627" marR="7627" marT="8263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8792" marR="8792" marT="9525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8792" marR="8792" marT="9525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4262">
                <a:tc>
                  <a:txBody>
                    <a:bodyPr/>
                    <a:lstStyle/>
                    <a:p>
                      <a:pPr marL="271463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Корпоративтік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табыс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салығы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7627" marR="7627" marT="8263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136,3</a:t>
                      </a:r>
                    </a:p>
                  </a:txBody>
                  <a:tcPr marL="8792" marR="8792" marT="9525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Мұнай емес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сектордың 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ЖҚҚ 38 154 млрд.</a:t>
                      </a: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теңгеден 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38 133 млрд.</a:t>
                      </a: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теңгеге дейін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төмендеуі 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(-1,0 млрд.</a:t>
                      </a: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теңге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), 2016 </a:t>
                      </a: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жылдың іс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жүзіндегі түсімдері бойынша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есептеулерді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нақтылау есебінен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(125,1 млрд.</a:t>
                      </a: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теңге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) </a:t>
                      </a: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және салық заңнамаларының өзгеруі есебінен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(12,1 млрд.тенге)</a:t>
                      </a:r>
                    </a:p>
                  </a:txBody>
                  <a:tcPr marL="8792" marR="8792" marT="9525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3467">
                <a:tc>
                  <a:txBody>
                    <a:bodyPr/>
                    <a:lstStyle/>
                    <a:p>
                      <a:pPr marL="271463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Қосылған құн салығы, барлығы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7627" marR="7627" marT="8263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132,5</a:t>
                      </a:r>
                    </a:p>
                  </a:txBody>
                  <a:tcPr marL="8792" marR="8792" marT="9525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8792" marR="8792" marT="9525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7982">
                <a:tc>
                  <a:txBody>
                    <a:bodyPr/>
                    <a:lstStyle/>
                    <a:p>
                      <a:pPr marL="271463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оның ішінде</a:t>
                      </a:r>
                      <a:r>
                        <a:rPr kumimoji="0" lang="ru-RU" sz="1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:                      ІӨТ ҚҚС </a:t>
                      </a:r>
                    </a:p>
                  </a:txBody>
                  <a:tcPr marL="7627" marR="7627" marT="8263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72,1</a:t>
                      </a:r>
                    </a:p>
                  </a:txBody>
                  <a:tcPr marL="8792" marR="8792" marT="9525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48 391,8 млрд.</a:t>
                      </a:r>
                      <a:r>
                        <a:rPr kumimoji="0" lang="ru-RU" sz="10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теңгеден </a:t>
                      </a:r>
                      <a:r>
                        <a:rPr kumimoji="0" lang="ru-RU" sz="1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49 740,6 млрд.</a:t>
                      </a:r>
                      <a:r>
                        <a:rPr kumimoji="0" lang="ru-RU" sz="10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теңгеге дейін</a:t>
                      </a:r>
                      <a:r>
                        <a:rPr kumimoji="0" lang="ru-RU" sz="1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ЖІӨ </a:t>
                      </a:r>
                      <a:r>
                        <a:rPr kumimoji="0" lang="ru-RU" sz="10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көлемінің өсуі  </a:t>
                      </a:r>
                      <a:r>
                        <a:rPr kumimoji="0" lang="ru-RU" sz="1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(33,2 млрд.</a:t>
                      </a:r>
                      <a:r>
                        <a:rPr kumimoji="0" lang="ru-RU" sz="10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теңге</a:t>
                      </a:r>
                      <a:r>
                        <a:rPr kumimoji="0" lang="ru-RU" sz="1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), 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2016 </a:t>
                      </a: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жылдың іс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жүзіндегі түсімдері бойынша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есептеулерді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нақтылау есебінен</a:t>
                      </a:r>
                      <a:r>
                        <a:rPr kumimoji="0" lang="ru-RU" sz="1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(38,9 млрд.</a:t>
                      </a:r>
                      <a:r>
                        <a:rPr kumimoji="0" lang="ru-RU" sz="10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теңге</a:t>
                      </a:r>
                      <a:r>
                        <a:rPr kumimoji="0" lang="ru-RU" sz="1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)</a:t>
                      </a:r>
                    </a:p>
                  </a:txBody>
                  <a:tcPr marL="8792" marR="8792" marT="9525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4906">
                <a:tc>
                  <a:txBody>
                    <a:bodyPr/>
                    <a:lstStyle/>
                    <a:p>
                      <a:pPr marL="271463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               </a:t>
                      </a:r>
                      <a:r>
                        <a:rPr kumimoji="0" lang="ru-RU" sz="12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импортқа</a:t>
                      </a:r>
                      <a:r>
                        <a:rPr kumimoji="0" lang="ru-RU" sz="1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ҚҚС</a:t>
                      </a:r>
                      <a:endParaRPr kumimoji="0" lang="ru-RU" sz="12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7627" marR="7627" marT="8263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60,4</a:t>
                      </a:r>
                    </a:p>
                  </a:txBody>
                  <a:tcPr marL="8792" marR="8792" marT="9525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Импорт </a:t>
                      </a:r>
                      <a:r>
                        <a:rPr kumimoji="0" lang="ru-RU" sz="10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көлемінің </a:t>
                      </a:r>
                      <a:r>
                        <a:rPr kumimoji="0" lang="ru-RU" sz="1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10 492,9-дан 10 785,3 млрд. </a:t>
                      </a:r>
                      <a:r>
                        <a:rPr kumimoji="0" lang="ru-RU" sz="10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теңгеге дейін</a:t>
                      </a:r>
                      <a:r>
                        <a:rPr kumimoji="0" lang="ru-RU" sz="1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(25,2 млрд.</a:t>
                      </a:r>
                      <a:r>
                        <a:rPr kumimoji="0" lang="ru-RU" sz="10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теңге</a:t>
                      </a:r>
                      <a:r>
                        <a:rPr kumimoji="0" lang="ru-RU" sz="1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) </a:t>
                      </a:r>
                      <a:r>
                        <a:rPr kumimoji="0" lang="ru-RU" sz="10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өсуі</a:t>
                      </a:r>
                      <a:r>
                        <a:rPr kumimoji="0" lang="ru-RU" sz="1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, 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2016 </a:t>
                      </a: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жылдың іс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жүзіндегі түсімдері бойынша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есептеулерді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нақтылау есебінен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(35,2 млрд.</a:t>
                      </a:r>
                      <a:r>
                        <a:rPr kumimoji="0" lang="ru-RU" sz="10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теңге</a:t>
                      </a:r>
                      <a:r>
                        <a:rPr kumimoji="0" lang="ru-RU" sz="1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)</a:t>
                      </a:r>
                    </a:p>
                  </a:txBody>
                  <a:tcPr marL="8792" marR="8792" marT="9525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7982">
                <a:tc>
                  <a:txBody>
                    <a:bodyPr/>
                    <a:lstStyle/>
                    <a:p>
                      <a:pPr marL="271463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Акциздер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7627" marR="7627" marT="8263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22,2</a:t>
                      </a:r>
                    </a:p>
                  </a:txBody>
                  <a:tcPr marL="8792" marR="8792" marT="9525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Импорт </a:t>
                      </a:r>
                      <a:r>
                        <a:rPr kumimoji="0" lang="ru-RU" sz="10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көлемінің </a:t>
                      </a:r>
                      <a:r>
                        <a:rPr kumimoji="0" lang="ru-RU" sz="1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29 146,9-тан 32 682,8  млрд. АҚШ </a:t>
                      </a:r>
                      <a:r>
                        <a:rPr kumimoji="0" lang="ru-RU" sz="10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долларына</a:t>
                      </a:r>
                      <a:r>
                        <a:rPr kumimoji="0" lang="ru-RU" sz="1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0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дейін</a:t>
                      </a:r>
                      <a:r>
                        <a:rPr kumimoji="0" lang="ru-RU" sz="1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(6,7 млрд.</a:t>
                      </a:r>
                      <a:r>
                        <a:rPr kumimoji="0" lang="ru-RU" sz="10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теңге</a:t>
                      </a:r>
                      <a:r>
                        <a:rPr kumimoji="0" lang="ru-RU" sz="1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) </a:t>
                      </a:r>
                      <a:r>
                        <a:rPr kumimoji="0" lang="ru-RU" sz="10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өсуі</a:t>
                      </a:r>
                      <a:r>
                        <a:rPr kumimoji="0" lang="ru-RU" sz="1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, 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2016 </a:t>
                      </a: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жылдың іс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жүзіндегі түсімдері бойынша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есептеулерді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нақтылау есебінен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(15,5 млрд.</a:t>
                      </a:r>
                      <a:r>
                        <a:rPr kumimoji="0" lang="ru-RU" sz="10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теңге</a:t>
                      </a:r>
                      <a:r>
                        <a:rPr kumimoji="0" lang="ru-RU" sz="1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)</a:t>
                      </a:r>
                    </a:p>
                  </a:txBody>
                  <a:tcPr marL="8792" marR="8792" marT="9525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4262">
                <a:tc>
                  <a:txBody>
                    <a:bodyPr/>
                    <a:lstStyle/>
                    <a:p>
                      <a:pPr marL="271463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kk-KZ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Табиғи және басқа да ресурстарды пайдаланғаны үшін түсімдер 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7627" marR="7627" marT="8263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67,9</a:t>
                      </a:r>
                    </a:p>
                  </a:txBody>
                  <a:tcPr marL="8792" marR="8792" marT="9525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Тау-кен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және өңдеуші өнеркәсібінің 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ЖҚҚ 5 554,6 –дан 6 470,9 млрд.</a:t>
                      </a: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теңгеге дейін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өсуі </a:t>
                      </a:r>
                      <a:r>
                        <a:rPr kumimoji="0" lang="ru-RU" sz="1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(53,0 млрд.</a:t>
                      </a:r>
                      <a:r>
                        <a:rPr kumimoji="0" lang="ru-RU" sz="10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теңге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) </a:t>
                      </a: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және 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14,8 млрд.</a:t>
                      </a: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теңге  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(11,4 млрд.</a:t>
                      </a: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теңге жерқойнауын пайдаланушылардан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түсімдер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, 3,4 млрд.</a:t>
                      </a: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теңге басқа 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да </a:t>
                      </a: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төлемдер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) 2016 </a:t>
                      </a: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жылдың іс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жүзіндегі түсімдері бойынша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есептеулерді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нақтылау есебінен</a:t>
                      </a: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8792" marR="8792" marT="9525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7652">
                <a:tc>
                  <a:txBody>
                    <a:bodyPr/>
                    <a:lstStyle/>
                    <a:p>
                      <a:pPr marL="271463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kk-KZ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Халықаралық саудаға және сыртқы операцияларға салынатын салықтар 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7627" marR="7627" marT="8263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206,3</a:t>
                      </a:r>
                    </a:p>
                  </a:txBody>
                  <a:tcPr marL="8792" marR="8792" marT="9525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8792" marR="8792" marT="9525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7982">
                <a:tc>
                  <a:txBody>
                    <a:bodyPr/>
                    <a:lstStyle/>
                    <a:p>
                      <a:pPr marL="271463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оның ішінде</a:t>
                      </a:r>
                      <a:r>
                        <a:rPr kumimoji="0" lang="ru-RU" sz="1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2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мұнайға </a:t>
                      </a:r>
                      <a:r>
                        <a:rPr kumimoji="0" lang="ru-RU" sz="1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ЭКБ</a:t>
                      </a:r>
                    </a:p>
                  </a:txBody>
                  <a:tcPr marL="7627" marR="7627" marT="8263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185,3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8792" marR="8792" marT="9525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Мұнайға </a:t>
                      </a:r>
                      <a:r>
                        <a:rPr kumimoji="0" lang="ru-RU" sz="1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ЭКБ </a:t>
                      </a:r>
                      <a:r>
                        <a:rPr kumimoji="0" lang="ru-RU" sz="10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мөлшерлемесінің тоннасына</a:t>
                      </a:r>
                      <a:r>
                        <a:rPr kumimoji="0" lang="ru-RU" sz="1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35-тен 50 </a:t>
                      </a:r>
                      <a:r>
                        <a:rPr kumimoji="0" lang="ru-RU" sz="10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долларға дейін</a:t>
                      </a:r>
                      <a:r>
                        <a:rPr kumimoji="0" lang="ru-RU" sz="1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0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ұлғаюы </a:t>
                      </a:r>
                      <a:r>
                        <a:rPr kumimoji="0" lang="ru-RU" sz="1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(257,5 млрд.тенге) </a:t>
                      </a:r>
                      <a:r>
                        <a:rPr kumimoji="0" lang="ru-RU" sz="10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және  </a:t>
                      </a:r>
                      <a:r>
                        <a:rPr kumimoji="0" lang="ru-RU" sz="1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АҚШ </a:t>
                      </a:r>
                      <a:r>
                        <a:rPr kumimoji="0" lang="ru-RU" sz="10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долларына</a:t>
                      </a:r>
                      <a:r>
                        <a:rPr kumimoji="0" lang="ru-RU" sz="1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0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теңге бағамының </a:t>
                      </a:r>
                      <a:r>
                        <a:rPr kumimoji="0" lang="ru-RU" sz="1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330 </a:t>
                      </a:r>
                      <a:r>
                        <a:rPr kumimoji="0" lang="ru-RU" sz="10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теңгеден </a:t>
                      </a:r>
                      <a:r>
                        <a:rPr kumimoji="0" lang="ru-RU" sz="1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360 </a:t>
                      </a:r>
                      <a:r>
                        <a:rPr kumimoji="0" lang="ru-RU" sz="10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теңгеге дейін</a:t>
                      </a:r>
                      <a:r>
                        <a:rPr kumimoji="0" lang="ru-RU" sz="1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0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төмендеуі есебінен</a:t>
                      </a:r>
                      <a:r>
                        <a:rPr kumimoji="0" lang="ru-RU" sz="1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(-72,1 млрд.тенге)</a:t>
                      </a:r>
                    </a:p>
                  </a:txBody>
                  <a:tcPr marL="8792" marR="8792" marT="9525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7982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Салықтық емес</a:t>
                      </a: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түсімдер</a:t>
                      </a: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7627" marR="7627" marT="8263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-11,0</a:t>
                      </a:r>
                    </a:p>
                  </a:txBody>
                  <a:tcPr marL="8792" marR="8792" marT="9525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АҚШ </a:t>
                      </a: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долларына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теңге бағамының 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330 </a:t>
                      </a: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теңгеден 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360 </a:t>
                      </a: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теңгеге дейін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өзгеруі </a:t>
                      </a:r>
                      <a:r>
                        <a:rPr kumimoji="0" lang="ru-RU" sz="1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(-4,1 млрд.</a:t>
                      </a:r>
                      <a:r>
                        <a:rPr kumimoji="0" lang="ru-RU" sz="10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теңге</a:t>
                      </a:r>
                      <a:r>
                        <a:rPr kumimoji="0" lang="ru-RU" sz="1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), 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2016 </a:t>
                      </a: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жылғы іс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жүзіндегі түсімдер бойынша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есептеулерді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нақтылау </a:t>
                      </a:r>
                      <a:r>
                        <a:rPr kumimoji="0" lang="ru-RU" sz="1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(-6,9 млрд.</a:t>
                      </a:r>
                      <a:r>
                        <a:rPr kumimoji="0" lang="ru-RU" sz="10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теңге</a:t>
                      </a:r>
                      <a:r>
                        <a:rPr kumimoji="0" lang="ru-RU" sz="1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)</a:t>
                      </a: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8792" marR="8792" marT="9525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331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Негізгі</a:t>
                      </a: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капиталдарды</a:t>
                      </a: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сатудан</a:t>
                      </a: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түсімдер</a:t>
                      </a: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7627" marR="7627" marT="8263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-2,0</a:t>
                      </a:r>
                    </a:p>
                  </a:txBody>
                  <a:tcPr marL="8792" marR="8792" marT="9525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Материалдық резертің материалдық құндылықтарын сатудан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түсімдердің төмендеуі есебінен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endParaRPr kumimoji="0" lang="ru-RU" sz="1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8792" marR="8792" marT="9525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9647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16497" y="274740"/>
            <a:ext cx="8856985" cy="561975"/>
          </a:xfrm>
        </p:spPr>
        <p:txBody>
          <a:bodyPr/>
          <a:lstStyle/>
          <a:p>
            <a:pPr algn="ctr"/>
            <a:r>
              <a:rPr lang="kk-KZ" sz="1800" dirty="0" smtClean="0"/>
              <a:t>2017жылға арналған республикалық бюджеттің нақтыланған болжамы</a:t>
            </a:r>
            <a:endParaRPr sz="1400" dirty="0" smtClean="0">
              <a:solidFill>
                <a:srgbClr val="00B05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402673" y="1052758"/>
            <a:ext cx="101438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eaLnBrk="0" fontAlgn="b" hangingPunct="0">
              <a:defRPr/>
            </a:pPr>
            <a:r>
              <a:rPr lang="ru-RU" sz="1200" dirty="0">
                <a:solidFill>
                  <a:srgbClr val="000000"/>
                </a:solidFill>
                <a:latin typeface="Arial"/>
                <a:cs typeface="Times New Roman" pitchFamily="18" charset="0"/>
              </a:rPr>
              <a:t>млрд. </a:t>
            </a:r>
            <a:r>
              <a:rPr lang="ru-RU" sz="1200" smtClean="0">
                <a:solidFill>
                  <a:srgbClr val="000000"/>
                </a:solidFill>
                <a:latin typeface="Arial"/>
                <a:cs typeface="Times New Roman" pitchFamily="18" charset="0"/>
              </a:rPr>
              <a:t>теңге</a:t>
            </a:r>
            <a:endParaRPr lang="ru-RU" sz="1200" b="1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graphicFrame>
        <p:nvGraphicFramePr>
          <p:cNvPr id="15538" name="Group 17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9407978"/>
              </p:ext>
            </p:extLst>
          </p:nvPr>
        </p:nvGraphicFramePr>
        <p:xfrm>
          <a:off x="415927" y="1313610"/>
          <a:ext cx="8929563" cy="4970940"/>
        </p:xfrm>
        <a:graphic>
          <a:graphicData uri="http://schemas.openxmlformats.org/drawingml/2006/table">
            <a:tbl>
              <a:tblPr/>
              <a:tblGrid>
                <a:gridCol w="4989058"/>
                <a:gridCol w="1492233"/>
                <a:gridCol w="1177942"/>
                <a:gridCol w="1270330"/>
              </a:tblGrid>
              <a:tr h="75548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 </a:t>
                      </a:r>
                    </a:p>
                  </a:txBody>
                  <a:tcPr marL="5112" marR="5112" marT="5112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2017 </a:t>
                      </a:r>
                      <a:r>
                        <a:rPr kumimoji="0" lang="ru-RU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жыл</a:t>
                      </a: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5112" marR="5112" marT="5112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5112" marR="5112" marT="5112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5112" marR="5112" marT="5112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904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Нақтыланған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бюджет</a:t>
                      </a:r>
                    </a:p>
                  </a:txBody>
                  <a:tcPr marL="5112" marR="5112" marT="5112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Болжам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5112" marR="5112" marT="5112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Ауытқуы 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5112" marR="5112" marT="5112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54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 </a:t>
                      </a:r>
                    </a:p>
                  </a:txBody>
                  <a:tcPr marL="153353" marR="5112" marT="5112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5112" marR="5112" marT="5112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 </a:t>
                      </a:r>
                    </a:p>
                  </a:txBody>
                  <a:tcPr marL="5112" marR="5112" marT="5112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 </a:t>
                      </a:r>
                    </a:p>
                  </a:txBody>
                  <a:tcPr marL="5112" marR="5112" marT="5112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32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Түсімдер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112" marR="5112" marT="5112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7 983,2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9 628,5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1645,3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321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ЖІӨ-</a:t>
                      </a:r>
                      <a:r>
                        <a:rPr kumimoji="0" lang="ru-RU" sz="12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ге</a:t>
                      </a:r>
                      <a:r>
                        <a:rPr kumimoji="0" lang="ru-RU" sz="1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</a:t>
                      </a:r>
                      <a:r>
                        <a:rPr kumimoji="0" lang="ru-RU" sz="12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қарағанда</a:t>
                      </a:r>
                      <a:r>
                        <a:rPr kumimoji="0" lang="ru-RU" sz="1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%</a:t>
                      </a:r>
                    </a:p>
                  </a:txBody>
                  <a:tcPr marL="230030" marR="5112" marT="5112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16,5</a:t>
                      </a:r>
                      <a:endParaRPr lang="ru-RU" sz="1200" b="0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19,4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CCE4"/>
                    </a:solidFill>
                  </a:tcPr>
                </a:tc>
              </a:tr>
              <a:tr h="77321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Кірістер</a:t>
                      </a: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(</a:t>
                      </a:r>
                      <a:r>
                        <a:rPr kumimoji="0" lang="ru-RU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трансферттерді</a:t>
                      </a: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</a:t>
                      </a:r>
                      <a:r>
                        <a:rPr kumimoji="0" lang="ru-RU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есептемегенде</a:t>
                      </a: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)</a:t>
                      </a:r>
                    </a:p>
                  </a:txBody>
                  <a:tcPr marL="6843" marR="6843" marT="6842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4 338,2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4 891,9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553,7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321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ЖІӨ-</a:t>
                      </a:r>
                      <a:r>
                        <a:rPr kumimoji="0" lang="ru-RU" sz="11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ге</a:t>
                      </a:r>
                      <a:r>
                        <a:rPr kumimoji="0" lang="ru-RU" sz="11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</a:t>
                      </a:r>
                      <a:r>
                        <a:rPr kumimoji="0" lang="ru-RU" sz="11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қарағанда</a:t>
                      </a:r>
                      <a:r>
                        <a:rPr kumimoji="0" lang="ru-RU" sz="11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%</a:t>
                      </a:r>
                    </a:p>
                  </a:txBody>
                  <a:tcPr marL="184747" marR="6843" marT="6842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9,0</a:t>
                      </a:r>
                      <a:endParaRPr lang="ru-RU" sz="1200" b="0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9,8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CCE4"/>
                    </a:solidFill>
                  </a:tcPr>
                </a:tc>
              </a:tr>
              <a:tr h="77321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Салықтық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</a:t>
                      </a:r>
                      <a:r>
                        <a:rPr kumimoji="0" lang="ru-RU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түсімдер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123165" marR="6843" marT="6842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4 221,1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4 787,8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566,7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321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Салықтық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</a:t>
                      </a:r>
                      <a:r>
                        <a:rPr kumimoji="0" lang="ru-RU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емес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</a:t>
                      </a:r>
                      <a:r>
                        <a:rPr kumimoji="0" lang="ru-RU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түсімдер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123165" marR="6843" marT="6842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113,7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102,8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-11,0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321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charset="0"/>
                        </a:rPr>
                        <a:t>Негізгі</a:t>
                      </a:r>
                      <a:r>
                        <a:rPr kumimoji="0" lang="ru-RU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charset="0"/>
                        </a:rPr>
                        <a:t> </a:t>
                      </a:r>
                      <a:r>
                        <a:rPr kumimoji="0" lang="ru-RU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charset="0"/>
                        </a:rPr>
                        <a:t>капиталды</a:t>
                      </a:r>
                      <a:r>
                        <a:rPr kumimoji="0" lang="ru-RU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charset="0"/>
                        </a:rPr>
                        <a:t> </a:t>
                      </a:r>
                      <a:r>
                        <a:rPr kumimoji="0" lang="ru-RU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charset="0"/>
                        </a:rPr>
                        <a:t>сатудан</a:t>
                      </a:r>
                      <a:r>
                        <a:rPr kumimoji="0" lang="ru-RU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charset="0"/>
                        </a:rPr>
                        <a:t> </a:t>
                      </a:r>
                      <a:r>
                        <a:rPr kumimoji="0" lang="ru-RU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charset="0"/>
                        </a:rPr>
                        <a:t>түсетін</a:t>
                      </a:r>
                      <a:r>
                        <a:rPr kumimoji="0" lang="ru-RU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charset="0"/>
                        </a:rPr>
                        <a:t> </a:t>
                      </a:r>
                      <a:r>
                        <a:rPr kumimoji="0" lang="ru-RU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charset="0"/>
                        </a:rPr>
                        <a:t>түсімдер</a:t>
                      </a:r>
                      <a:endParaRPr kumimoji="0" lang="ru-RU" sz="11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123165" marR="6843" marT="6842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-2,0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321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Трансферттер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</a:t>
                      </a:r>
                      <a:r>
                        <a:rPr kumimoji="0" lang="ru-RU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түсімдері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6843" marR="6843" marT="6842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3 558,4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4 651,4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1092,9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321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Ұлттық</a:t>
                      </a: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</a:t>
                      </a:r>
                      <a:r>
                        <a:rPr kumimoji="0" lang="ru-RU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қордан</a:t>
                      </a: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</a:t>
                      </a:r>
                      <a:r>
                        <a:rPr kumimoji="0" lang="ru-RU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кепілдендірілген</a:t>
                      </a: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трансферт </a:t>
                      </a:r>
                    </a:p>
                  </a:txBody>
                  <a:tcPr marL="123165" marR="6843" marT="6842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2 880,0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2 880,0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321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Ұлттық қордан нысаналы трансферт</a:t>
                      </a:r>
                      <a:endParaRPr kumimoji="0" lang="ru-RU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123165" marR="6843" marT="6842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441,6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1 534,6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1092,9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321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бюджеттік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алып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қоюлар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306706" marR="5112" marT="5112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236,8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236,8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321">
                <a:tc>
                  <a:txBody>
                    <a:bodyPr/>
                    <a:lstStyle/>
                    <a:p>
                      <a:pPr algn="l" fontAlgn="ctr"/>
                      <a:r>
                        <a:rPr kumimoji="0" lang="kk-KZ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Бюджеттік кредиттерді өтеу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43" marR="6843" marT="6842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83,6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82,3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-1,3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321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Мемлекеттің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</a:t>
                      </a:r>
                      <a:r>
                        <a:rPr kumimoji="0" lang="ru-RU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қаржылық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 </a:t>
                      </a:r>
                      <a:r>
                        <a:rPr kumimoji="0" lang="ru-RU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активтерін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</a:t>
                      </a:r>
                      <a:r>
                        <a:rPr kumimoji="0" lang="ru-RU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сатудан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</a:t>
                      </a:r>
                      <a:r>
                        <a:rPr kumimoji="0" lang="ru-RU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түсетін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</a:t>
                      </a:r>
                      <a:r>
                        <a:rPr kumimoji="0" lang="ru-RU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түсімдер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6843" marR="6843" marT="6842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2,9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321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Шығыстар</a:t>
                      </a:r>
                      <a:endParaRPr kumimoji="0" lang="ru-RU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6843" marR="6843" marT="6842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8 561,3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11 176,4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2615,1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321">
                <a:tc>
                  <a:txBody>
                    <a:bodyPr/>
                    <a:lstStyle/>
                    <a:p>
                      <a:pPr algn="l" fontAlgn="ctr"/>
                      <a:r>
                        <a:rPr kumimoji="0" lang="ru-RU" sz="11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ЖІӨ-</a:t>
                      </a:r>
                      <a:r>
                        <a:rPr kumimoji="0" lang="ru-RU" sz="11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ге</a:t>
                      </a:r>
                      <a:r>
                        <a:rPr kumimoji="0" lang="ru-RU" sz="11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</a:t>
                      </a:r>
                      <a:r>
                        <a:rPr kumimoji="0" lang="ru-RU" sz="11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қарағанда</a:t>
                      </a:r>
                      <a:r>
                        <a:rPr kumimoji="0" lang="ru-RU" sz="11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%</a:t>
                      </a:r>
                      <a:endParaRPr lang="ru-RU" sz="1100" b="0" i="1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4747" marR="6843" marT="6842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17,7</a:t>
                      </a:r>
                      <a:endParaRPr lang="ru-RU" sz="1200" b="0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22,5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4,8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CCE4"/>
                    </a:solidFill>
                  </a:tcPr>
                </a:tc>
              </a:tr>
              <a:tr h="77321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0488" algn="l"/>
                        </a:tabLst>
                      </a:pPr>
                      <a:r>
                        <a:rPr kumimoji="0" lang="kk-KZ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Тапшылық</a:t>
                      </a:r>
                      <a:endParaRPr kumimoji="0" lang="ru-RU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6843" marR="6843" marT="6842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-578,1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-1 547,9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-969,8</a:t>
                      </a:r>
                    </a:p>
                  </a:txBody>
                  <a:tcPr marL="9525" marR="9525" marT="9525" marB="0" anchor="b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321">
                <a:tc>
                  <a:txBody>
                    <a:bodyPr/>
                    <a:lstStyle/>
                    <a:p>
                      <a:pPr algn="l" fontAlgn="ctr"/>
                      <a:r>
                        <a:rPr kumimoji="0" lang="ru-RU" sz="11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ЖІӨ-</a:t>
                      </a:r>
                      <a:r>
                        <a:rPr kumimoji="0" lang="ru-RU" sz="11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ге</a:t>
                      </a:r>
                      <a:r>
                        <a:rPr kumimoji="0" lang="ru-RU" sz="11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</a:t>
                      </a:r>
                      <a:r>
                        <a:rPr kumimoji="0" lang="ru-RU" sz="11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қарағанда</a:t>
                      </a:r>
                      <a:r>
                        <a:rPr kumimoji="0" lang="ru-RU" sz="11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%</a:t>
                      </a:r>
                      <a:endParaRPr lang="ru-RU" sz="1100" b="0" i="1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4747" marR="6843" marT="6842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-1,2</a:t>
                      </a:r>
                      <a:endParaRPr lang="ru-RU" sz="1200" b="1" i="1" u="none" strike="noStrike" dirty="0"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 dirty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-3,1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-1,9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CCE4"/>
                    </a:solidFill>
                  </a:tcPr>
                </a:tc>
              </a:tr>
              <a:tr h="77321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Мұнай емес тапшылық </a:t>
                      </a: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(ЭКБ </a:t>
                      </a:r>
                      <a:r>
                        <a:rPr kumimoji="0" lang="ru-RU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есептемегенде</a:t>
                      </a: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)</a:t>
                      </a:r>
                    </a:p>
                  </a:txBody>
                  <a:tcPr marL="6843" marR="6843" marT="6842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-4 498,6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-6 756,1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-2257,5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321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ЖІӨ-</a:t>
                      </a:r>
                      <a:r>
                        <a:rPr kumimoji="0" lang="ru-RU" sz="11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ге</a:t>
                      </a:r>
                      <a:r>
                        <a:rPr kumimoji="0" lang="ru-RU" sz="11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</a:t>
                      </a:r>
                      <a:r>
                        <a:rPr kumimoji="0" lang="ru-RU" sz="11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қарағанда</a:t>
                      </a:r>
                      <a:r>
                        <a:rPr kumimoji="0" lang="ru-RU" sz="11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%</a:t>
                      </a:r>
                      <a:endParaRPr kumimoji="0" lang="ru-RU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184747" marR="6843" marT="6842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-9,3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 dirty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-13,6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-4,3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CCE4"/>
                    </a:solidFill>
                  </a:tcPr>
                </a:tc>
              </a:tr>
              <a:tr h="7554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5112" marR="5112" marT="5112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5112" marR="5112" marT="5112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5112" marR="5112" marT="5112" marB="0" anchor="b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5112" marR="5112" marT="5112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54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Аңықтама</a:t>
                      </a: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</a:t>
                      </a:r>
                      <a:r>
                        <a:rPr kumimoji="0" lang="ru-RU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ретінде</a:t>
                      </a: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:</a:t>
                      </a:r>
                    </a:p>
                  </a:txBody>
                  <a:tcPr marL="6843" marR="6843" marT="6842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5112" marR="5112" marT="5112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5112" marR="5112" marT="5112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5112" marR="5112" marT="5112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321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ЖІӨ, млрд. </a:t>
                      </a:r>
                      <a:r>
                        <a:rPr kumimoji="0" lang="ru-RU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теңге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6843" marR="6843" marT="6842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48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391,8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49 740,6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1 348,8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TextBox 2"/>
          <p:cNvSpPr txBox="1">
            <a:spLocks noChangeArrowheads="1"/>
          </p:cNvSpPr>
          <p:nvPr/>
        </p:nvSpPr>
        <p:spPr bwMode="auto">
          <a:xfrm>
            <a:off x="344492" y="991766"/>
            <a:ext cx="507656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altLang="kk-KZ" sz="1200" b="1" dirty="0" err="1" smtClean="0">
                <a:solidFill>
                  <a:srgbClr val="C00000"/>
                </a:solidFill>
                <a:latin typeface="Arial"/>
              </a:rPr>
              <a:t>Мұнайдың</a:t>
            </a:r>
            <a:r>
              <a:rPr lang="ru-RU" altLang="kk-KZ" sz="1200" b="1" dirty="0" smtClean="0">
                <a:solidFill>
                  <a:srgbClr val="C00000"/>
                </a:solidFill>
                <a:latin typeface="Arial"/>
              </a:rPr>
              <a:t> </a:t>
            </a:r>
            <a:r>
              <a:rPr lang="ru-RU" altLang="kk-KZ" sz="1200" b="1" dirty="0" err="1" smtClean="0">
                <a:solidFill>
                  <a:srgbClr val="C00000"/>
                </a:solidFill>
                <a:latin typeface="Arial"/>
              </a:rPr>
              <a:t>бағасы</a:t>
            </a:r>
            <a:r>
              <a:rPr lang="ru-RU" altLang="kk-KZ" sz="1200" b="1" dirty="0" smtClean="0">
                <a:solidFill>
                  <a:srgbClr val="C00000"/>
                </a:solidFill>
                <a:latin typeface="Arial"/>
              </a:rPr>
              <a:t> </a:t>
            </a:r>
            <a:r>
              <a:rPr lang="ru-RU" altLang="kk-KZ" sz="1200" b="1" dirty="0" err="1" smtClean="0">
                <a:solidFill>
                  <a:srgbClr val="C00000"/>
                </a:solidFill>
                <a:latin typeface="Arial"/>
              </a:rPr>
              <a:t>барреліне</a:t>
            </a:r>
            <a:r>
              <a:rPr lang="ru-RU" altLang="kk-KZ" sz="1200" b="1" dirty="0" smtClean="0">
                <a:solidFill>
                  <a:srgbClr val="C00000"/>
                </a:solidFill>
                <a:latin typeface="Arial"/>
              </a:rPr>
              <a:t> 50 АҚШ доллары </a:t>
            </a:r>
            <a:r>
              <a:rPr lang="ru-RU" altLang="kk-KZ" sz="1200" b="1" dirty="0" err="1" smtClean="0">
                <a:solidFill>
                  <a:srgbClr val="C00000"/>
                </a:solidFill>
                <a:latin typeface="Arial"/>
              </a:rPr>
              <a:t>кезінде</a:t>
            </a:r>
            <a:endParaRPr lang="kk-KZ" altLang="kk-KZ" sz="1200" b="1" dirty="0">
              <a:solidFill>
                <a:srgbClr val="C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59807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4_Оформление по умолчанию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4_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6_Оформление по умолчанию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4_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7_Оформление по умолчанию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4_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5_Оформление по умолчанию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4_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20274</TotalTime>
  <Words>864</Words>
  <Application>Microsoft Office PowerPoint</Application>
  <PresentationFormat>Лист A4 (210x297 мм)</PresentationFormat>
  <Paragraphs>239</Paragraphs>
  <Slides>5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4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4_Оформление по умолчанию</vt:lpstr>
      <vt:lpstr>6_Оформление по умолчанию</vt:lpstr>
      <vt:lpstr>7_Оформление по умолчанию</vt:lpstr>
      <vt:lpstr>5_Оформление по умолчанию</vt:lpstr>
      <vt:lpstr>2017 жылға арналған әлеуметтік-экономикалық даму болжамын және республикалық бюджет параметрлерін нақтылау</vt:lpstr>
      <vt:lpstr>Әлеуметтік-экономикалық даму болжамын нақтылаудың негізгі факторлары</vt:lpstr>
      <vt:lpstr>2017 жылға арналған макроэкономикалық көрсеткіштердің болжамы   (Базалық шынайы сценарий)</vt:lpstr>
      <vt:lpstr>2017 жылы республикалық бюджет кірістерін қосымша бағалау  мұнайдың бағасы барреліне 50 АҚШ доллары, ЭКБ тоннасына 50 АҚШ доллары кезінде</vt:lpstr>
      <vt:lpstr>2017жылға арналған республикалық бюджеттің нақтыланған болжамы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Айжан Токаева</cp:lastModifiedBy>
  <cp:revision>3616</cp:revision>
  <cp:lastPrinted>2017-02-09T09:17:34Z</cp:lastPrinted>
  <dcterms:created xsi:type="dcterms:W3CDTF">2008-11-13T12:29:55Z</dcterms:created>
  <dcterms:modified xsi:type="dcterms:W3CDTF">2017-02-13T07:32:52Z</dcterms:modified>
</cp:coreProperties>
</file>