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8"/>
  </p:notesMasterIdLst>
  <p:sldIdLst>
    <p:sldId id="262" r:id="rId3"/>
    <p:sldId id="269" r:id="rId4"/>
    <p:sldId id="267" r:id="rId5"/>
    <p:sldId id="268" r:id="rId6"/>
    <p:sldId id="261" r:id="rId7"/>
    <p:sldId id="265" r:id="rId8"/>
    <p:sldId id="266" r:id="rId9"/>
    <p:sldId id="282" r:id="rId10"/>
    <p:sldId id="283" r:id="rId11"/>
    <p:sldId id="281" r:id="rId12"/>
    <p:sldId id="284" r:id="rId13"/>
    <p:sldId id="285" r:id="rId14"/>
    <p:sldId id="286" r:id="rId15"/>
    <p:sldId id="279" r:id="rId16"/>
    <p:sldId id="280" r:id="rId17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E585EB-7D96-4A83-BF4E-EE556646196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B459050-9AB9-4EC7-BE3B-3AA4819A184C}">
      <dgm:prSet phldrT="[Текст]" custT="1"/>
      <dgm:spPr>
        <a:solidFill>
          <a:schemeClr val="bg1">
            <a:lumMod val="85000"/>
          </a:schemeClr>
        </a:solidFill>
        <a:ln>
          <a:solidFill>
            <a:srgbClr val="0070C0"/>
          </a:solidFill>
        </a:ln>
      </dgm:spPr>
      <dgm:t>
        <a:bodyPr/>
        <a:lstStyle/>
        <a:p>
          <a:r>
            <a:rPr lang="ru-RU" sz="1450" b="1" dirty="0" smtClean="0">
              <a:solidFill>
                <a:schemeClr val="accent3"/>
              </a:solidFill>
            </a:rPr>
            <a:t>1. Ускоренная технологическая модернизация экономики</a:t>
          </a:r>
          <a:endParaRPr lang="ru-RU" sz="1450" dirty="0">
            <a:solidFill>
              <a:schemeClr val="accent3"/>
            </a:solidFill>
          </a:endParaRPr>
        </a:p>
      </dgm:t>
    </dgm:pt>
    <dgm:pt modelId="{2957BEA0-E746-4B2F-8DBA-C71F08221E36}" type="parTrans" cxnId="{B548182B-C0FC-4A71-B5BE-29A83EA7F7EE}">
      <dgm:prSet/>
      <dgm:spPr/>
      <dgm:t>
        <a:bodyPr/>
        <a:lstStyle/>
        <a:p>
          <a:endParaRPr lang="ru-RU"/>
        </a:p>
      </dgm:t>
    </dgm:pt>
    <dgm:pt modelId="{C45F7CED-8F9C-40E8-A493-FEA407D7A08C}" type="sibTrans" cxnId="{B548182B-C0FC-4A71-B5BE-29A83EA7F7EE}">
      <dgm:prSet/>
      <dgm:spPr/>
      <dgm:t>
        <a:bodyPr/>
        <a:lstStyle/>
        <a:p>
          <a:endParaRPr lang="ru-RU"/>
        </a:p>
      </dgm:t>
    </dgm:pt>
    <dgm:pt modelId="{595A28A3-B871-43FC-BCE1-561C274B2F4C}">
      <dgm:prSet phldrT="[Текст]" custT="1"/>
      <dgm:spPr>
        <a:solidFill>
          <a:schemeClr val="bg1">
            <a:lumMod val="85000"/>
          </a:schemeClr>
        </a:solidFill>
        <a:ln>
          <a:solidFill>
            <a:srgbClr val="0070C0"/>
          </a:solidFill>
        </a:ln>
      </dgm:spPr>
      <dgm:t>
        <a:bodyPr/>
        <a:lstStyle/>
        <a:p>
          <a:r>
            <a:rPr lang="ru-RU" sz="1450" b="1" dirty="0" smtClean="0">
              <a:solidFill>
                <a:schemeClr val="accent3"/>
              </a:solidFill>
            </a:rPr>
            <a:t>2. Кардинальное улучшение и расширение бизнес-среды</a:t>
          </a:r>
          <a:endParaRPr lang="ru-RU" sz="1450" dirty="0">
            <a:solidFill>
              <a:schemeClr val="accent3"/>
            </a:solidFill>
          </a:endParaRPr>
        </a:p>
      </dgm:t>
    </dgm:pt>
    <dgm:pt modelId="{6C32D1D1-10D2-41E8-BB39-F7853D4C92B3}" type="parTrans" cxnId="{28F4BC7E-9432-4742-8B23-50FE0AD166D8}">
      <dgm:prSet/>
      <dgm:spPr/>
      <dgm:t>
        <a:bodyPr/>
        <a:lstStyle/>
        <a:p>
          <a:endParaRPr lang="ru-RU"/>
        </a:p>
      </dgm:t>
    </dgm:pt>
    <dgm:pt modelId="{894ED504-7549-4BF5-B8E4-EE0FD06C07A9}" type="sibTrans" cxnId="{28F4BC7E-9432-4742-8B23-50FE0AD166D8}">
      <dgm:prSet/>
      <dgm:spPr/>
      <dgm:t>
        <a:bodyPr/>
        <a:lstStyle/>
        <a:p>
          <a:endParaRPr lang="ru-RU"/>
        </a:p>
      </dgm:t>
    </dgm:pt>
    <dgm:pt modelId="{53597E7B-19EE-4540-9977-A04CF75C31DA}">
      <dgm:prSet phldrT="[Текст]" custT="1"/>
      <dgm:spPr>
        <a:solidFill>
          <a:schemeClr val="tx2">
            <a:lumMod val="85000"/>
          </a:schemeClr>
        </a:solidFill>
        <a:ln>
          <a:solidFill>
            <a:srgbClr val="0070C0"/>
          </a:solidFill>
        </a:ln>
      </dgm:spPr>
      <dgm:t>
        <a:bodyPr/>
        <a:lstStyle/>
        <a:p>
          <a:r>
            <a:rPr lang="ru-RU" sz="1400" b="1" dirty="0" smtClean="0">
              <a:solidFill>
                <a:schemeClr val="accent3"/>
              </a:solidFill>
            </a:rPr>
            <a:t>3. Макроэкономическая стабильность</a:t>
          </a:r>
          <a:endParaRPr lang="ru-RU" sz="1400" dirty="0">
            <a:solidFill>
              <a:schemeClr val="accent3"/>
            </a:solidFill>
          </a:endParaRPr>
        </a:p>
      </dgm:t>
    </dgm:pt>
    <dgm:pt modelId="{5C8316EA-C4BD-4AE3-8E82-985F1F2C0709}" type="parTrans" cxnId="{F575BE5B-2EBA-44EE-AF15-C62939D5DD66}">
      <dgm:prSet/>
      <dgm:spPr/>
      <dgm:t>
        <a:bodyPr/>
        <a:lstStyle/>
        <a:p>
          <a:endParaRPr lang="ru-RU"/>
        </a:p>
      </dgm:t>
    </dgm:pt>
    <dgm:pt modelId="{F546E524-EED7-44B0-990A-AF5A1B2B961E}" type="sibTrans" cxnId="{F575BE5B-2EBA-44EE-AF15-C62939D5DD66}">
      <dgm:prSet/>
      <dgm:spPr/>
      <dgm:t>
        <a:bodyPr/>
        <a:lstStyle/>
        <a:p>
          <a:endParaRPr lang="ru-RU"/>
        </a:p>
      </dgm:t>
    </dgm:pt>
    <dgm:pt modelId="{16FDC5F5-7CD8-4043-A5B1-5196432A2AB6}">
      <dgm:prSet phldrT="[Текст]" custT="1"/>
      <dgm:spPr>
        <a:solidFill>
          <a:schemeClr val="tx2">
            <a:lumMod val="85000"/>
          </a:schemeClr>
        </a:solidFill>
        <a:ln>
          <a:solidFill>
            <a:srgbClr val="0070C0"/>
          </a:solidFill>
        </a:ln>
      </dgm:spPr>
      <dgm:t>
        <a:bodyPr/>
        <a:lstStyle/>
        <a:p>
          <a:r>
            <a:rPr lang="ru-RU" sz="1450" b="1" dirty="0" smtClean="0">
              <a:solidFill>
                <a:schemeClr val="accent3"/>
              </a:solidFill>
            </a:rPr>
            <a:t>4. Улучшение качества человеческого капитала</a:t>
          </a:r>
          <a:endParaRPr lang="ru-RU" sz="1450" dirty="0">
            <a:solidFill>
              <a:schemeClr val="accent3"/>
            </a:solidFill>
          </a:endParaRPr>
        </a:p>
      </dgm:t>
    </dgm:pt>
    <dgm:pt modelId="{6353D9D0-7A40-4E98-BB79-CD4724795AB2}" type="parTrans" cxnId="{3A4EF5C5-ED84-4A8C-838B-0D7EE2742EAB}">
      <dgm:prSet/>
      <dgm:spPr/>
      <dgm:t>
        <a:bodyPr/>
        <a:lstStyle/>
        <a:p>
          <a:endParaRPr lang="ru-RU"/>
        </a:p>
      </dgm:t>
    </dgm:pt>
    <dgm:pt modelId="{F9367769-BEE4-4777-A677-C19FA290F007}" type="sibTrans" cxnId="{3A4EF5C5-ED84-4A8C-838B-0D7EE2742EAB}">
      <dgm:prSet/>
      <dgm:spPr/>
      <dgm:t>
        <a:bodyPr/>
        <a:lstStyle/>
        <a:p>
          <a:endParaRPr lang="ru-RU"/>
        </a:p>
      </dgm:t>
    </dgm:pt>
    <dgm:pt modelId="{9CBB5743-AB97-4C5D-A6C1-BDB659DB8CAD}">
      <dgm:prSet custT="1"/>
      <dgm:spPr>
        <a:solidFill>
          <a:schemeClr val="tx2">
            <a:lumMod val="85000"/>
          </a:schemeClr>
        </a:solidFill>
        <a:ln>
          <a:solidFill>
            <a:srgbClr val="0070C0"/>
          </a:solidFill>
        </a:ln>
      </dgm:spPr>
      <dgm:t>
        <a:bodyPr/>
        <a:lstStyle/>
        <a:p>
          <a:r>
            <a:rPr lang="ru-RU" sz="1400" b="1" dirty="0" smtClean="0">
              <a:solidFill>
                <a:schemeClr val="accent3"/>
              </a:solidFill>
            </a:rPr>
            <a:t>5. Институциональные преобразования, безопасность и борьба с коррупцией</a:t>
          </a:r>
          <a:endParaRPr lang="ru-RU" sz="1400" b="1" dirty="0">
            <a:solidFill>
              <a:schemeClr val="accent3"/>
            </a:solidFill>
          </a:endParaRPr>
        </a:p>
      </dgm:t>
    </dgm:pt>
    <dgm:pt modelId="{0850DC33-4771-45EA-936C-AF627D0EEDD7}" type="parTrans" cxnId="{D29138FE-5239-4A7C-A4F8-E8C19F0B525C}">
      <dgm:prSet/>
      <dgm:spPr/>
      <dgm:t>
        <a:bodyPr/>
        <a:lstStyle/>
        <a:p>
          <a:endParaRPr lang="ru-RU"/>
        </a:p>
      </dgm:t>
    </dgm:pt>
    <dgm:pt modelId="{9152EDB4-DBDF-4641-B36C-17B6DEA1D1EC}" type="sibTrans" cxnId="{D29138FE-5239-4A7C-A4F8-E8C19F0B525C}">
      <dgm:prSet/>
      <dgm:spPr/>
      <dgm:t>
        <a:bodyPr/>
        <a:lstStyle/>
        <a:p>
          <a:endParaRPr lang="ru-RU"/>
        </a:p>
      </dgm:t>
    </dgm:pt>
    <dgm:pt modelId="{58DE111C-B168-45AC-B0F0-773ECF764DB0}" type="pres">
      <dgm:prSet presAssocID="{91E585EB-7D96-4A83-BF4E-EE556646196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1F7CC6B-7CEA-411D-AD7E-C7FAA5CE5CD2}" type="pres">
      <dgm:prSet presAssocID="{FB459050-9AB9-4EC7-BE3B-3AA4819A184C}" presName="node" presStyleLbl="node1" presStyleIdx="0" presStyleCnt="5" custScaleY="702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B7C4C9-A888-44DE-BA0E-5D54E8C01FC9}" type="pres">
      <dgm:prSet presAssocID="{C45F7CED-8F9C-40E8-A493-FEA407D7A08C}" presName="sibTrans" presStyleCnt="0"/>
      <dgm:spPr/>
    </dgm:pt>
    <dgm:pt modelId="{4A49A297-88A0-4AC6-B4E0-ABD7D78999F2}" type="pres">
      <dgm:prSet presAssocID="{595A28A3-B871-43FC-BCE1-561C274B2F4C}" presName="node" presStyleLbl="node1" presStyleIdx="1" presStyleCnt="5" custScaleY="682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C5AD57-530B-4369-9674-00625B36855B}" type="pres">
      <dgm:prSet presAssocID="{894ED504-7549-4BF5-B8E4-EE0FD06C07A9}" presName="sibTrans" presStyleCnt="0"/>
      <dgm:spPr/>
    </dgm:pt>
    <dgm:pt modelId="{1E10C4A4-B8EA-45FA-9DEB-FC572895590D}" type="pres">
      <dgm:prSet presAssocID="{53597E7B-19EE-4540-9977-A04CF75C31DA}" presName="node" presStyleLbl="node1" presStyleIdx="2" presStyleCnt="5" custScaleY="722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2D5451-D200-4B7E-A748-EE6A9AC52C87}" type="pres">
      <dgm:prSet presAssocID="{F546E524-EED7-44B0-990A-AF5A1B2B961E}" presName="sibTrans" presStyleCnt="0"/>
      <dgm:spPr/>
    </dgm:pt>
    <dgm:pt modelId="{39565750-0F02-4401-A529-0E1AB52795F0}" type="pres">
      <dgm:prSet presAssocID="{16FDC5F5-7CD8-4043-A5B1-5196432A2AB6}" presName="node" presStyleLbl="node1" presStyleIdx="3" presStyleCnt="5" custScaleY="733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4D4AA8-4296-4D1E-85F6-360F2AE077E8}" type="pres">
      <dgm:prSet presAssocID="{F9367769-BEE4-4777-A677-C19FA290F007}" presName="sibTrans" presStyleCnt="0"/>
      <dgm:spPr/>
    </dgm:pt>
    <dgm:pt modelId="{3C8584EB-D885-4A18-9A16-65B6DA41494A}" type="pres">
      <dgm:prSet presAssocID="{9CBB5743-AB97-4C5D-A6C1-BDB659DB8CAD}" presName="node" presStyleLbl="node1" presStyleIdx="4" presStyleCnt="5" custScaleY="680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2A1FBC4-012F-4CDD-A4EF-5ADD87B786C8}" type="presOf" srcId="{FB459050-9AB9-4EC7-BE3B-3AA4819A184C}" destId="{F1F7CC6B-7CEA-411D-AD7E-C7FAA5CE5CD2}" srcOrd="0" destOrd="0" presId="urn:microsoft.com/office/officeart/2005/8/layout/default"/>
    <dgm:cxn modelId="{F575BE5B-2EBA-44EE-AF15-C62939D5DD66}" srcId="{91E585EB-7D96-4A83-BF4E-EE5566461966}" destId="{53597E7B-19EE-4540-9977-A04CF75C31DA}" srcOrd="2" destOrd="0" parTransId="{5C8316EA-C4BD-4AE3-8E82-985F1F2C0709}" sibTransId="{F546E524-EED7-44B0-990A-AF5A1B2B961E}"/>
    <dgm:cxn modelId="{C2AAA4EC-9D2D-43FC-A80A-C77B8B9FBBF2}" type="presOf" srcId="{16FDC5F5-7CD8-4043-A5B1-5196432A2AB6}" destId="{39565750-0F02-4401-A529-0E1AB52795F0}" srcOrd="0" destOrd="0" presId="urn:microsoft.com/office/officeart/2005/8/layout/default"/>
    <dgm:cxn modelId="{B548182B-C0FC-4A71-B5BE-29A83EA7F7EE}" srcId="{91E585EB-7D96-4A83-BF4E-EE5566461966}" destId="{FB459050-9AB9-4EC7-BE3B-3AA4819A184C}" srcOrd="0" destOrd="0" parTransId="{2957BEA0-E746-4B2F-8DBA-C71F08221E36}" sibTransId="{C45F7CED-8F9C-40E8-A493-FEA407D7A08C}"/>
    <dgm:cxn modelId="{8BF190BB-D249-4573-A681-CA90AD178584}" type="presOf" srcId="{91E585EB-7D96-4A83-BF4E-EE5566461966}" destId="{58DE111C-B168-45AC-B0F0-773ECF764DB0}" srcOrd="0" destOrd="0" presId="urn:microsoft.com/office/officeart/2005/8/layout/default"/>
    <dgm:cxn modelId="{76D93EC5-5E30-47C5-9EB6-EBFB45051F89}" type="presOf" srcId="{53597E7B-19EE-4540-9977-A04CF75C31DA}" destId="{1E10C4A4-B8EA-45FA-9DEB-FC572895590D}" srcOrd="0" destOrd="0" presId="urn:microsoft.com/office/officeart/2005/8/layout/default"/>
    <dgm:cxn modelId="{96C298EF-E9DE-4134-BF6C-BF4E867084C8}" type="presOf" srcId="{595A28A3-B871-43FC-BCE1-561C274B2F4C}" destId="{4A49A297-88A0-4AC6-B4E0-ABD7D78999F2}" srcOrd="0" destOrd="0" presId="urn:microsoft.com/office/officeart/2005/8/layout/default"/>
    <dgm:cxn modelId="{4F94131D-BABF-4284-97BC-C420DE27E9D6}" type="presOf" srcId="{9CBB5743-AB97-4C5D-A6C1-BDB659DB8CAD}" destId="{3C8584EB-D885-4A18-9A16-65B6DA41494A}" srcOrd="0" destOrd="0" presId="urn:microsoft.com/office/officeart/2005/8/layout/default"/>
    <dgm:cxn modelId="{3A4EF5C5-ED84-4A8C-838B-0D7EE2742EAB}" srcId="{91E585EB-7D96-4A83-BF4E-EE5566461966}" destId="{16FDC5F5-7CD8-4043-A5B1-5196432A2AB6}" srcOrd="3" destOrd="0" parTransId="{6353D9D0-7A40-4E98-BB79-CD4724795AB2}" sibTransId="{F9367769-BEE4-4777-A677-C19FA290F007}"/>
    <dgm:cxn modelId="{28F4BC7E-9432-4742-8B23-50FE0AD166D8}" srcId="{91E585EB-7D96-4A83-BF4E-EE5566461966}" destId="{595A28A3-B871-43FC-BCE1-561C274B2F4C}" srcOrd="1" destOrd="0" parTransId="{6C32D1D1-10D2-41E8-BB39-F7853D4C92B3}" sibTransId="{894ED504-7549-4BF5-B8E4-EE0FD06C07A9}"/>
    <dgm:cxn modelId="{D29138FE-5239-4A7C-A4F8-E8C19F0B525C}" srcId="{91E585EB-7D96-4A83-BF4E-EE5566461966}" destId="{9CBB5743-AB97-4C5D-A6C1-BDB659DB8CAD}" srcOrd="4" destOrd="0" parTransId="{0850DC33-4771-45EA-936C-AF627D0EEDD7}" sibTransId="{9152EDB4-DBDF-4641-B36C-17B6DEA1D1EC}"/>
    <dgm:cxn modelId="{39B85E89-0ABB-460E-958D-B1210C49CF13}" type="presParOf" srcId="{58DE111C-B168-45AC-B0F0-773ECF764DB0}" destId="{F1F7CC6B-7CEA-411D-AD7E-C7FAA5CE5CD2}" srcOrd="0" destOrd="0" presId="urn:microsoft.com/office/officeart/2005/8/layout/default"/>
    <dgm:cxn modelId="{7051DE89-873A-43EA-A361-26BECBE2B495}" type="presParOf" srcId="{58DE111C-B168-45AC-B0F0-773ECF764DB0}" destId="{AFB7C4C9-A888-44DE-BA0E-5D54E8C01FC9}" srcOrd="1" destOrd="0" presId="urn:microsoft.com/office/officeart/2005/8/layout/default"/>
    <dgm:cxn modelId="{B3F40374-5FBF-42B9-ABA6-B6B068E1E113}" type="presParOf" srcId="{58DE111C-B168-45AC-B0F0-773ECF764DB0}" destId="{4A49A297-88A0-4AC6-B4E0-ABD7D78999F2}" srcOrd="2" destOrd="0" presId="urn:microsoft.com/office/officeart/2005/8/layout/default"/>
    <dgm:cxn modelId="{8C56F7A2-C0D8-494C-A470-DD4E641DF018}" type="presParOf" srcId="{58DE111C-B168-45AC-B0F0-773ECF764DB0}" destId="{35C5AD57-530B-4369-9674-00625B36855B}" srcOrd="3" destOrd="0" presId="urn:microsoft.com/office/officeart/2005/8/layout/default"/>
    <dgm:cxn modelId="{1DC081A7-9EFF-4B2C-86B5-6D76F004DD27}" type="presParOf" srcId="{58DE111C-B168-45AC-B0F0-773ECF764DB0}" destId="{1E10C4A4-B8EA-45FA-9DEB-FC572895590D}" srcOrd="4" destOrd="0" presId="urn:microsoft.com/office/officeart/2005/8/layout/default"/>
    <dgm:cxn modelId="{2BA61864-13B2-431F-94A5-6D952B455906}" type="presParOf" srcId="{58DE111C-B168-45AC-B0F0-773ECF764DB0}" destId="{942D5451-D200-4B7E-A748-EE6A9AC52C87}" srcOrd="5" destOrd="0" presId="urn:microsoft.com/office/officeart/2005/8/layout/default"/>
    <dgm:cxn modelId="{D41A028A-7963-4AD7-9FD0-49E1AC584EB6}" type="presParOf" srcId="{58DE111C-B168-45AC-B0F0-773ECF764DB0}" destId="{39565750-0F02-4401-A529-0E1AB52795F0}" srcOrd="6" destOrd="0" presId="urn:microsoft.com/office/officeart/2005/8/layout/default"/>
    <dgm:cxn modelId="{B987158E-29B1-4373-BEB6-DFDDCEEF8BA6}" type="presParOf" srcId="{58DE111C-B168-45AC-B0F0-773ECF764DB0}" destId="{684D4AA8-4296-4D1E-85F6-360F2AE077E8}" srcOrd="7" destOrd="0" presId="urn:microsoft.com/office/officeart/2005/8/layout/default"/>
    <dgm:cxn modelId="{7142D99E-C2A3-437F-B458-24F7EF06FE0C}" type="presParOf" srcId="{58DE111C-B168-45AC-B0F0-773ECF764DB0}" destId="{3C8584EB-D885-4A18-9A16-65B6DA41494A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401FEB-89BE-4243-A97A-C8AE3199464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B3046E0-2A20-4DCA-9F5F-2180DDB67678}">
      <dgm:prSet phldrT="[Текст]" custT="1"/>
      <dgm:spPr>
        <a:solidFill>
          <a:schemeClr val="tx2">
            <a:lumMod val="85000"/>
          </a:schemeClr>
        </a:solidFill>
        <a:ln>
          <a:solidFill>
            <a:srgbClr val="0070C0"/>
          </a:solidFill>
        </a:ln>
      </dgm:spPr>
      <dgm:t>
        <a:bodyPr/>
        <a:lstStyle/>
        <a:p>
          <a:r>
            <a:rPr lang="ru-RU" sz="1450" b="1" dirty="0" smtClean="0">
              <a:solidFill>
                <a:schemeClr val="accent3"/>
              </a:solidFill>
            </a:rPr>
            <a:t>1. Реорганизация ряда государственных органов</a:t>
          </a:r>
        </a:p>
        <a:p>
          <a:r>
            <a:rPr lang="ru-RU" sz="1300" b="1" i="1" dirty="0" smtClean="0">
              <a:solidFill>
                <a:schemeClr val="accent3"/>
              </a:solidFill>
            </a:rPr>
            <a:t>(МЗСР, МКС, МНЭ, МИР, МЭ)</a:t>
          </a:r>
          <a:endParaRPr lang="ru-RU" sz="1300" dirty="0">
            <a:solidFill>
              <a:schemeClr val="accent3"/>
            </a:solidFill>
          </a:endParaRPr>
        </a:p>
      </dgm:t>
    </dgm:pt>
    <dgm:pt modelId="{20130380-6A57-401C-9EBB-AEF94FDA2493}" type="parTrans" cxnId="{D445CDEB-58B3-486F-A29E-08EA9ABA35A4}">
      <dgm:prSet/>
      <dgm:spPr/>
      <dgm:t>
        <a:bodyPr/>
        <a:lstStyle/>
        <a:p>
          <a:endParaRPr lang="ru-RU"/>
        </a:p>
      </dgm:t>
    </dgm:pt>
    <dgm:pt modelId="{065B240C-1F26-4EF6-8552-D0F3DD6769D5}" type="sibTrans" cxnId="{D445CDEB-58B3-486F-A29E-08EA9ABA35A4}">
      <dgm:prSet/>
      <dgm:spPr/>
      <dgm:t>
        <a:bodyPr/>
        <a:lstStyle/>
        <a:p>
          <a:endParaRPr lang="ru-RU"/>
        </a:p>
      </dgm:t>
    </dgm:pt>
    <dgm:pt modelId="{8DD73136-D55E-40E8-A867-4FDA6C57C7D1}">
      <dgm:prSet custT="1"/>
      <dgm:spPr>
        <a:solidFill>
          <a:schemeClr val="tx2">
            <a:lumMod val="85000"/>
          </a:schemeClr>
        </a:solidFill>
        <a:ln>
          <a:solidFill>
            <a:srgbClr val="0070C0"/>
          </a:solidFill>
        </a:ln>
      </dgm:spPr>
      <dgm:t>
        <a:bodyPr/>
        <a:lstStyle/>
        <a:p>
          <a:r>
            <a:rPr lang="ru-RU" sz="1450" b="1" dirty="0" smtClean="0">
              <a:solidFill>
                <a:schemeClr val="accent3"/>
              </a:solidFill>
            </a:rPr>
            <a:t>2. Перенос остатков бюджетных средств 2016 года и возврат средств в Национальный Фонд РК</a:t>
          </a:r>
          <a:endParaRPr lang="ru-RU" sz="1450" b="1" dirty="0">
            <a:solidFill>
              <a:schemeClr val="accent3"/>
            </a:solidFill>
          </a:endParaRPr>
        </a:p>
      </dgm:t>
    </dgm:pt>
    <dgm:pt modelId="{EF73BA6E-DC64-4F04-8E68-F78A7EC89756}" type="parTrans" cxnId="{24FB09B6-4951-496F-904D-C7850800F7BE}">
      <dgm:prSet/>
      <dgm:spPr/>
      <dgm:t>
        <a:bodyPr/>
        <a:lstStyle/>
        <a:p>
          <a:endParaRPr lang="ru-RU"/>
        </a:p>
      </dgm:t>
    </dgm:pt>
    <dgm:pt modelId="{04292CCF-FC5F-4D08-9573-86A5BA3EE3E1}" type="sibTrans" cxnId="{24FB09B6-4951-496F-904D-C7850800F7BE}">
      <dgm:prSet/>
      <dgm:spPr/>
      <dgm:t>
        <a:bodyPr/>
        <a:lstStyle/>
        <a:p>
          <a:endParaRPr lang="ru-RU"/>
        </a:p>
      </dgm:t>
    </dgm:pt>
    <dgm:pt modelId="{2B91CED5-B197-4E6D-8433-D99D0559F7E2}" type="pres">
      <dgm:prSet presAssocID="{ED401FEB-89BE-4243-A97A-C8AE3199464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F24865D-FD1D-438E-8CED-A52AF66048E7}" type="pres">
      <dgm:prSet presAssocID="{EB3046E0-2A20-4DCA-9F5F-2180DDB67678}" presName="node" presStyleLbl="node1" presStyleIdx="0" presStyleCnt="2" custScaleX="1198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5D78DD-8587-4E65-B35E-66740D671D9C}" type="pres">
      <dgm:prSet presAssocID="{065B240C-1F26-4EF6-8552-D0F3DD6769D5}" presName="sibTrans" presStyleCnt="0"/>
      <dgm:spPr/>
    </dgm:pt>
    <dgm:pt modelId="{1B402105-E764-4030-95C6-76A24FCEE6CE}" type="pres">
      <dgm:prSet presAssocID="{8DD73136-D55E-40E8-A867-4FDA6C57C7D1}" presName="node" presStyleLbl="node1" presStyleIdx="1" presStyleCnt="2" custScaleX="1198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2E2C423-9C76-4689-B500-720B0B44FD05}" type="presOf" srcId="{8DD73136-D55E-40E8-A867-4FDA6C57C7D1}" destId="{1B402105-E764-4030-95C6-76A24FCEE6CE}" srcOrd="0" destOrd="0" presId="urn:microsoft.com/office/officeart/2005/8/layout/default"/>
    <dgm:cxn modelId="{24FB09B6-4951-496F-904D-C7850800F7BE}" srcId="{ED401FEB-89BE-4243-A97A-C8AE3199464D}" destId="{8DD73136-D55E-40E8-A867-4FDA6C57C7D1}" srcOrd="1" destOrd="0" parTransId="{EF73BA6E-DC64-4F04-8E68-F78A7EC89756}" sibTransId="{04292CCF-FC5F-4D08-9573-86A5BA3EE3E1}"/>
    <dgm:cxn modelId="{8F8B44F8-0DE5-4D17-BE7A-016BC566E723}" type="presOf" srcId="{EB3046E0-2A20-4DCA-9F5F-2180DDB67678}" destId="{4F24865D-FD1D-438E-8CED-A52AF66048E7}" srcOrd="0" destOrd="0" presId="urn:microsoft.com/office/officeart/2005/8/layout/default"/>
    <dgm:cxn modelId="{FA748019-2B14-43B2-A68D-65AEEB1EEFA7}" type="presOf" srcId="{ED401FEB-89BE-4243-A97A-C8AE3199464D}" destId="{2B91CED5-B197-4E6D-8433-D99D0559F7E2}" srcOrd="0" destOrd="0" presId="urn:microsoft.com/office/officeart/2005/8/layout/default"/>
    <dgm:cxn modelId="{D445CDEB-58B3-486F-A29E-08EA9ABA35A4}" srcId="{ED401FEB-89BE-4243-A97A-C8AE3199464D}" destId="{EB3046E0-2A20-4DCA-9F5F-2180DDB67678}" srcOrd="0" destOrd="0" parTransId="{20130380-6A57-401C-9EBB-AEF94FDA2493}" sibTransId="{065B240C-1F26-4EF6-8552-D0F3DD6769D5}"/>
    <dgm:cxn modelId="{242B17A1-2BAF-4D9E-B9CC-0ED3261F3181}" type="presParOf" srcId="{2B91CED5-B197-4E6D-8433-D99D0559F7E2}" destId="{4F24865D-FD1D-438E-8CED-A52AF66048E7}" srcOrd="0" destOrd="0" presId="urn:microsoft.com/office/officeart/2005/8/layout/default"/>
    <dgm:cxn modelId="{68F50E11-6366-4341-92B4-AF47C28E0363}" type="presParOf" srcId="{2B91CED5-B197-4E6D-8433-D99D0559F7E2}" destId="{BA5D78DD-8587-4E65-B35E-66740D671D9C}" srcOrd="1" destOrd="0" presId="urn:microsoft.com/office/officeart/2005/8/layout/default"/>
    <dgm:cxn modelId="{67A31C56-F2E1-450F-9C27-384B38B65A22}" type="presParOf" srcId="{2B91CED5-B197-4E6D-8433-D99D0559F7E2}" destId="{1B402105-E764-4030-95C6-76A24FCEE6CE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0" y="3"/>
            <a:ext cx="2945659" cy="493713"/>
          </a:xfrm>
          <a:prstGeom prst="rect">
            <a:avLst/>
          </a:prstGeom>
        </p:spPr>
        <p:txBody>
          <a:bodyPr vert="horz" lIns="92986" tIns="46493" rIns="92986" bIns="4649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53" y="3"/>
            <a:ext cx="2945659" cy="493713"/>
          </a:xfrm>
          <a:prstGeom prst="rect">
            <a:avLst/>
          </a:prstGeom>
        </p:spPr>
        <p:txBody>
          <a:bodyPr vert="horz" lIns="92986" tIns="46493" rIns="92986" bIns="46493" rtlCol="0"/>
          <a:lstStyle>
            <a:lvl1pPr algn="r">
              <a:defRPr sz="1200"/>
            </a:lvl1pPr>
          </a:lstStyle>
          <a:p>
            <a:fld id="{7BC0C024-7887-445E-BFB0-57EC04AB0C57}" type="datetimeFigureOut">
              <a:rPr lang="ru-RU" smtClean="0"/>
              <a:t>13.02.2017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86" tIns="46493" rIns="92986" bIns="4649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9" y="4690270"/>
            <a:ext cx="5438140" cy="4443413"/>
          </a:xfrm>
          <a:prstGeom prst="rect">
            <a:avLst/>
          </a:prstGeom>
        </p:spPr>
        <p:txBody>
          <a:bodyPr vert="horz" lIns="92986" tIns="46493" rIns="92986" bIns="46493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0" y="9378830"/>
            <a:ext cx="2945659" cy="493713"/>
          </a:xfrm>
          <a:prstGeom prst="rect">
            <a:avLst/>
          </a:prstGeom>
        </p:spPr>
        <p:txBody>
          <a:bodyPr vert="horz" lIns="92986" tIns="46493" rIns="92986" bIns="4649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53" y="9378830"/>
            <a:ext cx="2945659" cy="493713"/>
          </a:xfrm>
          <a:prstGeom prst="rect">
            <a:avLst/>
          </a:prstGeom>
        </p:spPr>
        <p:txBody>
          <a:bodyPr vert="horz" lIns="92986" tIns="46493" rIns="92986" bIns="46493" rtlCol="0" anchor="b"/>
          <a:lstStyle>
            <a:lvl1pPr algn="r">
              <a:defRPr sz="1200"/>
            </a:lvl1pPr>
          </a:lstStyle>
          <a:p>
            <a:fld id="{1779B55D-231F-4268-8D9F-C3C7A6C96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365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511E53-B20A-463F-AA96-8CFD653D8B8B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30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9B55D-231F-4268-8D9F-C3C7A6C9656E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668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13.02.2017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541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611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3040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13.02.2017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1055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615616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13.02.2017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5093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13.02.2017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9398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13.02.2017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4316513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6404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9914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2516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886972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4C71EC6-210F-42DE-9C53-41977AD35B3D}" type="datetimeFigureOut">
              <a:rPr lang="ru-RU" smtClean="0"/>
              <a:t>13.02.2017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746865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47728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7862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13.02.2017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5026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13.02.2017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0670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13.02.2017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865032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1957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691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26522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4C71EC6-210F-42DE-9C53-41977AD35B3D}" type="datetimeFigureOut">
              <a:rPr lang="ru-RU" smtClean="0"/>
              <a:t>13.02.2017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807861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481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567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maman\Desktop\&#1057;&#1083;&#1072;&#1081;&#1076;&#1099;%20&#1085;&#1072;%20&#1084;&#1072;&#1078;&#1080;&#1083;&#1080;&#1089;.xlsx!225!R3C1:R16C5" TargetMode="Externa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maman\Desktop\&#1057;&#1083;&#1072;&#1081;&#1076;&#1099;%20&#1085;&#1072;%20&#1084;&#1072;&#1078;&#1080;&#1083;&#1080;&#1089;.xlsx!225!R18C1:R27C5" TargetMode="Externa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emf"/><Relationship Id="rId4" Type="http://schemas.openxmlformats.org/officeDocument/2006/relationships/oleObject" Target="file:///C:\Users\Nmaman\Desktop\&#1057;&#1083;&#1072;&#1081;&#1076;&#1099;%20&#1085;&#1072;%20&#1084;&#1072;&#1078;&#1080;&#1083;&#1080;&#1089;.xlsx!&#1052;&#1058;&#1057;&#1047;&#1053;!R3C1:R17C5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maman\Desktop\&#1057;&#1083;&#1072;&#1081;&#1076;&#1099;%20&#1085;&#1072;%20&#1084;&#1072;&#1078;&#1080;&#1083;&#1080;&#1089;.xlsx!212!R8C10:R96C67" TargetMode="Externa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33600" y="1988840"/>
            <a:ext cx="6623720" cy="324036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Проект уточненного РЕСПУБЛИКАНСКОГО БЮДЖЕТА </a:t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НА 2017 ГОД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Астана 2017 год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1FCA-BA6D-4FD3-80B4-6C4DFB3E160C}" type="datetime9">
              <a:rPr lang="ru-RU" smtClean="0"/>
              <a:t>13.02.2017 15:56:04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839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712" y="260648"/>
            <a:ext cx="9144000" cy="814536"/>
          </a:xfrm>
        </p:spPr>
        <p:txBody>
          <a:bodyPr>
            <a:noAutofit/>
          </a:bodyPr>
          <a:lstStyle/>
          <a:p>
            <a:pPr algn="ctr"/>
            <a:r>
              <a:rPr lang="ru-RU" sz="2500" b="1" cap="all" dirty="0">
                <a:solidFill>
                  <a:schemeClr val="accent3">
                    <a:lumMod val="75000"/>
                  </a:schemeClr>
                </a:solidFill>
              </a:rPr>
              <a:t>Развитие транспортного и транзитного потенциала страны 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8388424" y="6597352"/>
            <a:ext cx="646125" cy="216025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10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49793631"/>
              </p:ext>
            </p:extLst>
          </p:nvPr>
        </p:nvGraphicFramePr>
        <p:xfrm>
          <a:off x="0" y="1700808"/>
          <a:ext cx="9063183" cy="2329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80112"/>
                <a:gridCol w="1143318"/>
                <a:gridCol w="1152128"/>
                <a:gridCol w="1187625"/>
              </a:tblGrid>
              <a:tr h="432047">
                <a:tc rowSpan="2"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bg1"/>
                          </a:solidFill>
                        </a:rPr>
                        <a:t>Наименование</a:t>
                      </a:r>
                      <a:endParaRPr lang="ru-RU" sz="15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500" dirty="0" smtClean="0"/>
                        <a:t>2017 </a:t>
                      </a:r>
                      <a:endParaRPr lang="ru-RU" sz="15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5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500" dirty="0"/>
                    </a:p>
                  </a:txBody>
                  <a:tcPr anchor="ctr"/>
                </a:tc>
              </a:tr>
              <a:tr h="432047">
                <a:tc vMerge="1">
                  <a:txBody>
                    <a:bodyPr/>
                    <a:lstStyle/>
                    <a:p>
                      <a:pPr algn="ctr"/>
                      <a:endParaRPr lang="ru-RU" sz="15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err="1" smtClean="0"/>
                        <a:t>утвержд</a:t>
                      </a:r>
                      <a:r>
                        <a:rPr lang="ru-RU" sz="1500" dirty="0" smtClean="0"/>
                        <a:t>.</a:t>
                      </a:r>
                      <a:endParaRPr lang="ru-RU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/>
                        <a:t>проект </a:t>
                      </a:r>
                      <a:r>
                        <a:rPr lang="ru-RU" sz="1500" dirty="0" err="1" smtClean="0"/>
                        <a:t>уточн</a:t>
                      </a:r>
                      <a:r>
                        <a:rPr lang="ru-RU" sz="1500" dirty="0" smtClean="0"/>
                        <a:t>.</a:t>
                      </a:r>
                      <a:endParaRPr lang="ru-RU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err="1" smtClean="0"/>
                        <a:t>откл</a:t>
                      </a:r>
                      <a:r>
                        <a:rPr lang="ru-RU" sz="1500" dirty="0" smtClean="0"/>
                        <a:t>.</a:t>
                      </a:r>
                      <a:endParaRPr lang="ru-RU" sz="1500" dirty="0"/>
                    </a:p>
                  </a:txBody>
                  <a:tcPr anchor="ctr"/>
                </a:tc>
              </a:tr>
              <a:tr h="360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Всего,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из</a:t>
                      </a:r>
                      <a:r>
                        <a:rPr lang="ru-RU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них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: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287,9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415,1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127,2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5632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Развитие дорог республиканского и местного значения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285,9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358,1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Строительство паромного комплекса в порту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Курык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7866086" y="1418595"/>
            <a:ext cx="12779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1400" dirty="0" smtClean="0"/>
              <a:t>млрд. тенге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25918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512" y="0"/>
            <a:ext cx="9144000" cy="814536"/>
          </a:xfrm>
        </p:spPr>
        <p:txBody>
          <a:bodyPr>
            <a:noAutofit/>
          </a:bodyPr>
          <a:lstStyle/>
          <a:p>
            <a:pPr algn="ctr"/>
            <a:r>
              <a:rPr lang="ru-RU" sz="2500" b="1" cap="all" dirty="0">
                <a:solidFill>
                  <a:schemeClr val="accent3">
                    <a:lumMod val="75000"/>
                  </a:schemeClr>
                </a:solidFill>
              </a:rPr>
              <a:t>Министерство образования и </a:t>
            </a:r>
            <a:r>
              <a:rPr lang="ru-RU" sz="2500" b="1" cap="all" dirty="0" smtClean="0">
                <a:solidFill>
                  <a:schemeClr val="accent3">
                    <a:lumMod val="75000"/>
                  </a:schemeClr>
                </a:solidFill>
              </a:rPr>
              <a:t>науки</a:t>
            </a:r>
            <a:endParaRPr lang="ru-RU" sz="2500" b="1" cap="all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8460432" y="6597352"/>
            <a:ext cx="574117" cy="216026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11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013205" y="688184"/>
            <a:ext cx="116730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1400" dirty="0" smtClean="0"/>
              <a:t>млн. тенге</a:t>
            </a:r>
            <a:endParaRPr lang="ru-RU" sz="14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7394732"/>
              </p:ext>
            </p:extLst>
          </p:nvPr>
        </p:nvGraphicFramePr>
        <p:xfrm>
          <a:off x="0" y="1051884"/>
          <a:ext cx="9155930" cy="54895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Лист" r:id="rId3" imgW="10153556" imgH="6839037" progId="Excel.Sheet.12">
                  <p:link updateAutomatic="1"/>
                </p:oleObj>
              </mc:Choice>
              <mc:Fallback>
                <p:oleObj name="Лист" r:id="rId3" imgW="10153556" imgH="6839037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1051884"/>
                        <a:ext cx="9155930" cy="54895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616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619" y="263619"/>
            <a:ext cx="9144000" cy="814536"/>
          </a:xfrm>
        </p:spPr>
        <p:txBody>
          <a:bodyPr>
            <a:noAutofit/>
          </a:bodyPr>
          <a:lstStyle/>
          <a:p>
            <a:pPr algn="ctr"/>
            <a:r>
              <a:rPr lang="ru-RU" sz="2500" b="1" cap="all" dirty="0">
                <a:solidFill>
                  <a:schemeClr val="accent3">
                    <a:lumMod val="75000"/>
                  </a:schemeClr>
                </a:solidFill>
              </a:rPr>
              <a:t>Министерство образования и </a:t>
            </a:r>
            <a:r>
              <a:rPr lang="ru-RU" sz="2500" b="1" cap="all" dirty="0" smtClean="0">
                <a:solidFill>
                  <a:schemeClr val="accent3">
                    <a:lumMod val="75000"/>
                  </a:schemeClr>
                </a:solidFill>
              </a:rPr>
              <a:t>науки</a:t>
            </a:r>
            <a:endParaRPr lang="ru-RU" sz="2500" b="1" cap="all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8532441" y="6552319"/>
            <a:ext cx="650874" cy="216025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12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016007" y="910703"/>
            <a:ext cx="116730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1400" dirty="0" smtClean="0"/>
              <a:t>млн. тенге</a:t>
            </a:r>
            <a:endParaRPr lang="ru-RU" sz="1400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826828"/>
              </p:ext>
            </p:extLst>
          </p:nvPr>
        </p:nvGraphicFramePr>
        <p:xfrm>
          <a:off x="-6351" y="1187618"/>
          <a:ext cx="9172575" cy="50877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Лист" r:id="rId3" imgW="10153556" imgH="5733929" progId="Excel.Sheet.12">
                  <p:link updateAutomatic="1"/>
                </p:oleObj>
              </mc:Choice>
              <mc:Fallback>
                <p:oleObj name="Лист" r:id="rId3" imgW="10153556" imgH="5733929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6351" y="1187618"/>
                        <a:ext cx="9172575" cy="50877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7516439" y="41162"/>
            <a:ext cx="161294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1400" b="1" i="1" dirty="0" smtClean="0"/>
              <a:t>продолжение</a:t>
            </a:r>
            <a:endParaRPr lang="ru-RU" sz="1400" b="1" i="1" dirty="0"/>
          </a:p>
        </p:txBody>
      </p:sp>
    </p:spTree>
    <p:extLst>
      <p:ext uri="{BB962C8B-B14F-4D97-AF65-F5344CB8AC3E}">
        <p14:creationId xmlns:p14="http://schemas.microsoft.com/office/powerpoint/2010/main" val="184606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1014441"/>
              </p:ext>
            </p:extLst>
          </p:nvPr>
        </p:nvGraphicFramePr>
        <p:xfrm>
          <a:off x="-3424" y="995961"/>
          <a:ext cx="9174287" cy="5817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Лист" r:id="rId4" imgW="11696808" imgH="9591550" progId="Excel.Sheet.12">
                  <p:link updateAutomatic="1"/>
                </p:oleObj>
              </mc:Choice>
              <mc:Fallback>
                <p:oleObj name="Лист" r:id="rId4" imgW="11696808" imgH="959155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-3424" y="995961"/>
                        <a:ext cx="9174287" cy="58174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512" y="0"/>
            <a:ext cx="9144000" cy="814536"/>
          </a:xfrm>
        </p:spPr>
        <p:txBody>
          <a:bodyPr>
            <a:noAutofit/>
          </a:bodyPr>
          <a:lstStyle/>
          <a:p>
            <a:pPr algn="ctr"/>
            <a:r>
              <a:rPr lang="ru-RU" sz="2500" b="1" cap="all" dirty="0">
                <a:solidFill>
                  <a:schemeClr val="accent3">
                    <a:lumMod val="75000"/>
                  </a:schemeClr>
                </a:solidFill>
              </a:rPr>
              <a:t>Министерство труда и социальной защиты населения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8532440" y="6597352"/>
            <a:ext cx="502109" cy="216025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13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013205" y="688184"/>
            <a:ext cx="116730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1400" dirty="0" smtClean="0"/>
              <a:t>млн. тенге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74794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16632"/>
            <a:ext cx="8153400" cy="814536"/>
          </a:xfrm>
        </p:spPr>
        <p:txBody>
          <a:bodyPr>
            <a:noAutofit/>
          </a:bodyPr>
          <a:lstStyle/>
          <a:p>
            <a:pPr algn="ctr"/>
            <a:r>
              <a:rPr lang="ru-RU" sz="2500" b="1" cap="all" dirty="0">
                <a:solidFill>
                  <a:schemeClr val="accent3">
                    <a:lumMod val="75000"/>
                  </a:schemeClr>
                </a:solidFill>
              </a:rPr>
              <a:t>Параметры республиканского бюджета </a:t>
            </a:r>
            <a:r>
              <a:rPr lang="ru-RU" sz="2500" b="1" cap="all" dirty="0" smtClean="0">
                <a:solidFill>
                  <a:schemeClr val="accent3">
                    <a:lumMod val="75000"/>
                  </a:schemeClr>
                </a:solidFill>
              </a:rPr>
              <a:t>на </a:t>
            </a:r>
            <a:r>
              <a:rPr lang="ru-RU" sz="2500" b="1" cap="all" dirty="0">
                <a:solidFill>
                  <a:schemeClr val="accent3">
                    <a:lumMod val="75000"/>
                  </a:schemeClr>
                </a:solidFill>
              </a:rPr>
              <a:t>2017 год</a:t>
            </a: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460432" y="6580258"/>
            <a:ext cx="574117" cy="23312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14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  <p:extLst/>
          </p:nvPr>
        </p:nvGraphicFramePr>
        <p:xfrm>
          <a:off x="0" y="1124744"/>
          <a:ext cx="9144000" cy="5394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8024"/>
                <a:gridCol w="1512168"/>
                <a:gridCol w="1512168"/>
                <a:gridCol w="1331640"/>
              </a:tblGrid>
              <a:tr h="225969">
                <a:tc rowSpan="2"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bg1"/>
                          </a:solidFill>
                        </a:rPr>
                        <a:t>наименование</a:t>
                      </a:r>
                      <a:endParaRPr lang="ru-RU" sz="11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2017</a:t>
                      </a:r>
                      <a:r>
                        <a:rPr lang="ru-RU" sz="1100" baseline="0" dirty="0" smtClean="0"/>
                        <a:t> год</a:t>
                      </a:r>
                      <a:endParaRPr lang="ru-RU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215169">
                <a:tc v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err="1" smtClean="0"/>
                        <a:t>Утвержд</a:t>
                      </a:r>
                      <a:r>
                        <a:rPr lang="ru-RU" sz="1100" dirty="0" smtClean="0"/>
                        <a:t>.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Проект </a:t>
                      </a:r>
                      <a:r>
                        <a:rPr lang="ru-RU" sz="1100" dirty="0" err="1" smtClean="0"/>
                        <a:t>уточн</a:t>
                      </a:r>
                      <a:r>
                        <a:rPr lang="ru-RU" sz="1100" dirty="0" smtClean="0"/>
                        <a:t>.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err="1" smtClean="0"/>
                        <a:t>Откл</a:t>
                      </a:r>
                      <a:r>
                        <a:rPr lang="ru-RU" sz="1100" dirty="0" smtClean="0"/>
                        <a:t>.</a:t>
                      </a:r>
                      <a:endParaRPr lang="ru-RU" sz="1100" dirty="0"/>
                    </a:p>
                  </a:txBody>
                  <a:tcPr anchor="ctr"/>
                </a:tc>
              </a:tr>
              <a:tr h="325401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Поступления 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1" dirty="0" smtClean="0"/>
                        <a:t>7 983,2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1" dirty="0" smtClean="0"/>
                        <a:t>9 628,5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1" dirty="0" smtClean="0"/>
                        <a:t>1 645,3</a:t>
                      </a:r>
                      <a:endParaRPr lang="ru-RU" sz="1600" b="1" dirty="0"/>
                    </a:p>
                  </a:txBody>
                  <a:tcPr/>
                </a:tc>
              </a:tr>
              <a:tr h="208672">
                <a:tc>
                  <a:txBody>
                    <a:bodyPr/>
                    <a:lstStyle/>
                    <a:p>
                      <a:pPr marL="0" indent="625475"/>
                      <a:r>
                        <a:rPr lang="ru-RU" sz="1000" i="1" dirty="0" smtClean="0"/>
                        <a:t>в % к ВВП</a:t>
                      </a:r>
                      <a:endParaRPr lang="ru-RU" sz="1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i="1" dirty="0" smtClean="0"/>
                        <a:t>16,5</a:t>
                      </a:r>
                      <a:endParaRPr lang="ru-RU" sz="1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i="1" dirty="0" smtClean="0"/>
                        <a:t>19,4</a:t>
                      </a:r>
                      <a:endParaRPr lang="ru-RU" sz="1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0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358775"/>
                      <a:r>
                        <a:rPr lang="ru-RU" sz="1400" b="1" i="1" dirty="0" smtClean="0"/>
                        <a:t>Доходы (без</a:t>
                      </a:r>
                      <a:r>
                        <a:rPr lang="ru-RU" sz="1400" b="1" i="1" baseline="0" dirty="0" smtClean="0"/>
                        <a:t> учета трансфертов)</a:t>
                      </a:r>
                      <a:endParaRPr lang="ru-RU" sz="1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b="1" i="1" dirty="0" smtClean="0"/>
                        <a:t>4 338,2</a:t>
                      </a:r>
                      <a:endParaRPr lang="ru-RU" sz="1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b="1" i="1" dirty="0" smtClean="0"/>
                        <a:t>4 891,9</a:t>
                      </a:r>
                      <a:endParaRPr lang="ru-RU" sz="1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b="1" i="1" dirty="0" smtClean="0"/>
                        <a:t>553,7</a:t>
                      </a:r>
                      <a:endParaRPr lang="ru-RU" sz="1400" b="1" i="1" dirty="0"/>
                    </a:p>
                  </a:txBody>
                  <a:tcPr/>
                </a:tc>
              </a:tr>
              <a:tr h="332080">
                <a:tc>
                  <a:txBody>
                    <a:bodyPr/>
                    <a:lstStyle/>
                    <a:p>
                      <a:pPr marL="0" indent="358775"/>
                      <a:r>
                        <a:rPr lang="ru-RU" sz="1300" dirty="0" smtClean="0"/>
                        <a:t>   Налоговые поступления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4 221,1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4 787,8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566,7</a:t>
                      </a:r>
                      <a:endParaRPr lang="ru-RU" sz="13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marL="0" indent="358775"/>
                      <a:r>
                        <a:rPr lang="ru-RU" sz="1300" dirty="0" smtClean="0"/>
                        <a:t>   Неналоговые</a:t>
                      </a:r>
                      <a:r>
                        <a:rPr lang="ru-RU" sz="1300" baseline="0" dirty="0" smtClean="0"/>
                        <a:t> поступления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113,7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102,8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-11,0</a:t>
                      </a:r>
                      <a:endParaRPr lang="ru-RU" sz="1300" dirty="0"/>
                    </a:p>
                  </a:txBody>
                  <a:tcPr/>
                </a:tc>
              </a:tr>
              <a:tr h="286504">
                <a:tc>
                  <a:txBody>
                    <a:bodyPr/>
                    <a:lstStyle/>
                    <a:p>
                      <a:pPr marL="0" indent="358775"/>
                      <a:r>
                        <a:rPr lang="ru-RU" sz="1300" dirty="0" smtClean="0"/>
                        <a:t>   Поступления от продажи основного</a:t>
                      </a:r>
                      <a:r>
                        <a:rPr lang="ru-RU" sz="1300" baseline="0" dirty="0" smtClean="0"/>
                        <a:t> капитала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3,4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1,4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-2,0</a:t>
                      </a:r>
                      <a:endParaRPr lang="ru-RU" sz="1300" dirty="0"/>
                    </a:p>
                  </a:txBody>
                  <a:tcPr/>
                </a:tc>
              </a:tr>
              <a:tr h="284976">
                <a:tc>
                  <a:txBody>
                    <a:bodyPr/>
                    <a:lstStyle/>
                    <a:p>
                      <a:pPr marL="0" indent="358775"/>
                      <a:r>
                        <a:rPr lang="ru-RU" sz="1300" dirty="0" smtClean="0"/>
                        <a:t>   Поступления трансфертов, из них: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3 558,4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4</a:t>
                      </a:r>
                      <a:r>
                        <a:rPr lang="ru-RU" sz="1300" baseline="0" dirty="0" smtClean="0"/>
                        <a:t> 651,4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1 092,9</a:t>
                      </a:r>
                      <a:endParaRPr lang="ru-RU" sz="1300" dirty="0"/>
                    </a:p>
                  </a:txBody>
                  <a:tcPr/>
                </a:tc>
              </a:tr>
              <a:tr h="283448">
                <a:tc>
                  <a:txBody>
                    <a:bodyPr/>
                    <a:lstStyle/>
                    <a:p>
                      <a:pPr marL="457200" lvl="1" indent="358775"/>
                      <a:r>
                        <a:rPr lang="ru-RU" sz="1200" i="1" dirty="0" smtClean="0"/>
                        <a:t>Гарантированный</a:t>
                      </a:r>
                      <a:r>
                        <a:rPr lang="ru-RU" sz="1200" i="1" baseline="0" dirty="0" smtClean="0"/>
                        <a:t> трансферт из </a:t>
                      </a:r>
                      <a:r>
                        <a:rPr lang="ru-RU" sz="1200" i="1" baseline="0" dirty="0" err="1" smtClean="0"/>
                        <a:t>Нацфонда</a:t>
                      </a:r>
                      <a:endParaRPr lang="ru-RU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2</a:t>
                      </a:r>
                      <a:r>
                        <a:rPr lang="ru-RU" sz="1300" baseline="0" dirty="0" smtClean="0"/>
                        <a:t> 880,0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2 880,0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300" dirty="0"/>
                    </a:p>
                  </a:txBody>
                  <a:tcPr/>
                </a:tc>
              </a:tr>
              <a:tr h="266687">
                <a:tc>
                  <a:txBody>
                    <a:bodyPr/>
                    <a:lstStyle/>
                    <a:p>
                      <a:pPr marL="457200" lvl="1" indent="358775"/>
                      <a:r>
                        <a:rPr lang="ru-RU" sz="1200" i="1" dirty="0" smtClean="0"/>
                        <a:t>Целевой трансферт из </a:t>
                      </a:r>
                      <a:r>
                        <a:rPr lang="ru-RU" sz="1200" i="1" dirty="0" err="1" smtClean="0"/>
                        <a:t>Нацфонда</a:t>
                      </a:r>
                      <a:endParaRPr lang="ru-RU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441,6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1 534,6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1 092,9</a:t>
                      </a:r>
                      <a:endParaRPr lang="ru-RU" sz="1300" dirty="0"/>
                    </a:p>
                  </a:txBody>
                  <a:tcPr/>
                </a:tc>
              </a:tr>
              <a:tr h="286504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Расходы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8 561,3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r>
                        <a:rPr kumimoji="0" lang="ru-RU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176,4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2 615,1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06112">
                <a:tc>
                  <a:txBody>
                    <a:bodyPr/>
                    <a:lstStyle/>
                    <a:p>
                      <a:pPr marL="0" indent="625475" algn="l" rtl="0" eaLnBrk="1" latinLnBrk="0" hangingPunct="1"/>
                      <a:r>
                        <a:rPr kumimoji="0" lang="ru-RU" sz="1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% к </a:t>
                      </a:r>
                      <a:r>
                        <a:rPr kumimoji="0" lang="ru-RU" sz="10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ВВП</a:t>
                      </a:r>
                      <a:endParaRPr kumimoji="0" lang="ru-RU" sz="1000" b="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17,7</a:t>
                      </a:r>
                      <a:endParaRPr kumimoji="0" lang="ru-RU" sz="10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22,5</a:t>
                      </a:r>
                      <a:endParaRPr kumimoji="0" lang="ru-RU" sz="10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endParaRPr kumimoji="0" lang="ru-RU" sz="10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19896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Дефицит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-578,1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r>
                        <a:rPr kumimoji="0" lang="ru-RU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547,9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-969,8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05971">
                <a:tc>
                  <a:txBody>
                    <a:bodyPr/>
                    <a:lstStyle/>
                    <a:p>
                      <a:pPr marL="0" indent="625475" algn="l" rtl="0" eaLnBrk="1" latinLnBrk="0" hangingPunct="1"/>
                      <a:r>
                        <a:rPr kumimoji="0" lang="ru-RU" sz="1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% к ВВП</a:t>
                      </a:r>
                      <a:endParaRPr kumimoji="0" lang="ru-RU" sz="10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-1,2</a:t>
                      </a:r>
                      <a:endParaRPr kumimoji="0" lang="ru-RU" sz="10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000" i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-3,1</a:t>
                      </a:r>
                      <a:endParaRPr kumimoji="0" lang="ru-RU" sz="10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endParaRPr kumimoji="0" lang="ru-RU" sz="10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3752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6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Ненефтяной</a:t>
                      </a:r>
                      <a:r>
                        <a:rPr kumimoji="0" lang="ru-RU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дефицит</a:t>
                      </a:r>
                      <a:endParaRPr kumimoji="0" lang="ru-RU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-4 498,6</a:t>
                      </a:r>
                      <a:endParaRPr kumimoji="0" lang="ru-RU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-6 756,1</a:t>
                      </a:r>
                      <a:endParaRPr kumimoji="0" lang="ru-RU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- 2 257,5</a:t>
                      </a:r>
                      <a:endParaRPr kumimoji="0" lang="ru-RU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79968">
                <a:tc>
                  <a:txBody>
                    <a:bodyPr/>
                    <a:lstStyle/>
                    <a:p>
                      <a:pPr marL="0" indent="625475" algn="l" rtl="0" eaLnBrk="1" latinLnBrk="0" hangingPunct="1"/>
                      <a:r>
                        <a:rPr kumimoji="0" lang="ru-RU" sz="1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% к ВВП</a:t>
                      </a:r>
                      <a:endParaRPr kumimoji="0" lang="ru-RU" sz="10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-9,3</a:t>
                      </a:r>
                      <a:endParaRPr kumimoji="0" lang="ru-RU" sz="10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-13,6</a:t>
                      </a:r>
                      <a:endParaRPr kumimoji="0" lang="ru-RU" sz="10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endParaRPr kumimoji="0" lang="ru-RU" sz="10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6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Объем ВВП</a:t>
                      </a:r>
                      <a:endParaRPr kumimoji="0" lang="ru-RU" sz="16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48 391,8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49 740,6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1 348,8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7887188" y="829922"/>
            <a:ext cx="12779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1400" dirty="0" smtClean="0"/>
              <a:t>млрд. тенге</a:t>
            </a:r>
            <a:endParaRPr lang="ru-RU" sz="140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618338" y="5229200"/>
            <a:ext cx="268850" cy="211919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ru-RU" sz="12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*</a:t>
            </a:r>
            <a:endParaRPr lang="ru-RU" sz="1200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19086" y="6580257"/>
            <a:ext cx="616547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1100" i="1" dirty="0" smtClean="0"/>
              <a:t>* Дефицит </a:t>
            </a:r>
            <a:r>
              <a:rPr lang="ru-RU" sz="1100" i="1" dirty="0"/>
              <a:t>с учетом привлечения остатков 2016 года в сумме 158,4 млрд. тенге</a:t>
            </a:r>
            <a:r>
              <a:rPr lang="ru-RU" sz="11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520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endParaRPr lang="ru-RU" sz="2800" b="1" cap="all" dirty="0" smtClean="0">
              <a:solidFill>
                <a:schemeClr val="accent3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spcBef>
                <a:spcPct val="0"/>
              </a:spcBef>
              <a:buNone/>
            </a:pPr>
            <a:endParaRPr lang="ru-RU" sz="2800" b="1" cap="all" dirty="0">
              <a:solidFill>
                <a:schemeClr val="accent3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spcBef>
                <a:spcPct val="0"/>
              </a:spcBef>
              <a:buNone/>
            </a:pPr>
            <a:endParaRPr lang="ru-RU" sz="2800" b="1" cap="all" dirty="0" smtClean="0">
              <a:solidFill>
                <a:schemeClr val="accent3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ru-RU" sz="3400" b="1" cap="all" dirty="0" smtClean="0">
                <a:solidFill>
                  <a:schemeClr val="accent3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Спасибо </a:t>
            </a:r>
            <a:r>
              <a:rPr lang="ru-RU" sz="3400" b="1" cap="all" dirty="0">
                <a:solidFill>
                  <a:schemeClr val="accent3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за внимание!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604449" y="6499076"/>
            <a:ext cx="504056" cy="314301"/>
          </a:xfrm>
        </p:spPr>
        <p:txBody>
          <a:bodyPr/>
          <a:lstStyle/>
          <a:p>
            <a:r>
              <a:rPr lang="ru-RU" smtClean="0">
                <a:solidFill>
                  <a:schemeClr val="tx1"/>
                </a:solidFill>
              </a:rPr>
              <a:t>15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64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11" y="116917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ru-RU" sz="2500" b="1" cap="all" dirty="0">
                <a:solidFill>
                  <a:schemeClr val="accent3">
                    <a:lumMod val="75000"/>
                  </a:schemeClr>
                </a:solidFill>
              </a:rPr>
              <a:t>Направления уточнения республиканского бюджета на 2017 год</a:t>
            </a:r>
          </a:p>
        </p:txBody>
      </p:sp>
      <p:sp>
        <p:nvSpPr>
          <p:cNvPr id="13" name="Дата 3"/>
          <p:cNvSpPr>
            <a:spLocks noGrp="1"/>
          </p:cNvSpPr>
          <p:nvPr>
            <p:ph type="dt" sz="half" idx="10"/>
          </p:nvPr>
        </p:nvSpPr>
        <p:spPr>
          <a:xfrm>
            <a:off x="8725626" y="6597352"/>
            <a:ext cx="308923" cy="216025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17" name="Схема 16"/>
          <p:cNvGraphicFramePr/>
          <p:nvPr>
            <p:extLst>
              <p:ext uri="{D42A27DB-BD31-4B8C-83A1-F6EECF244321}">
                <p14:modId xmlns:p14="http://schemas.microsoft.com/office/powerpoint/2010/main" val="1801156346"/>
              </p:ext>
            </p:extLst>
          </p:nvPr>
        </p:nvGraphicFramePr>
        <p:xfrm>
          <a:off x="16511" y="2321496"/>
          <a:ext cx="5635609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539552" y="1783676"/>
            <a:ext cx="453650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/>
              <a:t>Реализация Послания Главы государства</a:t>
            </a:r>
            <a:endParaRPr lang="ru-RU" sz="1600" b="1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5506157" y="1783676"/>
            <a:ext cx="352839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/>
              <a:t>В рамках уточнения планируется</a:t>
            </a:r>
            <a:endParaRPr lang="ru-RU" sz="1600" b="1" dirty="0"/>
          </a:p>
        </p:txBody>
      </p:sp>
      <p:graphicFrame>
        <p:nvGraphicFramePr>
          <p:cNvPr id="22" name="Схема 21"/>
          <p:cNvGraphicFramePr/>
          <p:nvPr>
            <p:extLst>
              <p:ext uri="{D42A27DB-BD31-4B8C-83A1-F6EECF244321}">
                <p14:modId xmlns:p14="http://schemas.microsoft.com/office/powerpoint/2010/main" val="1197425289"/>
              </p:ext>
            </p:extLst>
          </p:nvPr>
        </p:nvGraphicFramePr>
        <p:xfrm>
          <a:off x="5583361" y="2636912"/>
          <a:ext cx="3373983" cy="30454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24" name="Прямая со стрелкой 23"/>
          <p:cNvCxnSpPr/>
          <p:nvPr/>
        </p:nvCxnSpPr>
        <p:spPr>
          <a:xfrm>
            <a:off x="3707904" y="2359740"/>
            <a:ext cx="432048" cy="277172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H="1">
            <a:off x="1403648" y="2359740"/>
            <a:ext cx="504056" cy="2771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2807804" y="2348880"/>
            <a:ext cx="36004" cy="3085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7270353" y="4041068"/>
            <a:ext cx="0" cy="2520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>
            <a:off x="4355976" y="3753036"/>
            <a:ext cx="0" cy="2520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7270353" y="2384884"/>
            <a:ext cx="0" cy="2520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1187624" y="3765608"/>
            <a:ext cx="0" cy="2520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4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cap="all" dirty="0" smtClean="0">
                <a:solidFill>
                  <a:schemeClr val="accent3">
                    <a:lumMod val="75000"/>
                  </a:schemeClr>
                </a:solidFill>
              </a:rPr>
              <a:t>Прогноз доходов республиканского бюджета</a:t>
            </a: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54387853"/>
              </p:ext>
            </p:extLst>
          </p:nvPr>
        </p:nvGraphicFramePr>
        <p:xfrm>
          <a:off x="107505" y="1823338"/>
          <a:ext cx="9000999" cy="3744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7911"/>
                <a:gridCol w="1572755"/>
                <a:gridCol w="1548559"/>
                <a:gridCol w="1451774"/>
              </a:tblGrid>
              <a:tr h="69077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2017 </a:t>
                      </a:r>
                      <a:r>
                        <a:rPr lang="ru-RU" b="0" dirty="0" err="1" smtClean="0"/>
                        <a:t>утвержд</a:t>
                      </a:r>
                      <a:r>
                        <a:rPr lang="ru-RU" b="0" dirty="0" smtClean="0"/>
                        <a:t>.</a:t>
                      </a:r>
                      <a:endParaRPr lang="ru-RU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2017 </a:t>
                      </a:r>
                      <a:r>
                        <a:rPr lang="ru-RU" b="0" dirty="0" smtClean="0"/>
                        <a:t>оценка</a:t>
                      </a:r>
                      <a:endParaRPr lang="ru-RU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откл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 anchor="ctr"/>
                </a:tc>
              </a:tr>
              <a:tr h="723665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Доходы</a:t>
                      </a:r>
                    </a:p>
                    <a:p>
                      <a:r>
                        <a:rPr lang="ru-RU" sz="1400" b="1" dirty="0" smtClean="0"/>
                        <a:t>(без учета трансфертов)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 smtClean="0"/>
                        <a:t>4</a:t>
                      </a:r>
                      <a:r>
                        <a:rPr lang="ru-RU" sz="2000" b="1" baseline="0" dirty="0" smtClean="0"/>
                        <a:t> 338,2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4 891,9</a:t>
                      </a:r>
                      <a:endParaRPr kumimoji="0" lang="ru-RU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 smtClean="0"/>
                        <a:t>553,7</a:t>
                      </a:r>
                      <a:endParaRPr lang="ru-RU" sz="20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00208">
                <a:tc>
                  <a:txBody>
                    <a:bodyPr/>
                    <a:lstStyle/>
                    <a:p>
                      <a:r>
                        <a:rPr lang="ru-RU" dirty="0" smtClean="0"/>
                        <a:t>Налоговые поступления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4 221,1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4 787,8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566,7</a:t>
                      </a:r>
                      <a:endParaRPr lang="ru-RU" sz="18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79598">
                <a:tc>
                  <a:txBody>
                    <a:bodyPr/>
                    <a:lstStyle/>
                    <a:p>
                      <a:pPr marL="0" indent="358775"/>
                      <a:r>
                        <a:rPr lang="ru-RU" sz="1200" i="1" dirty="0" smtClean="0"/>
                        <a:t>Корпоративный подоходный налог</a:t>
                      </a:r>
                      <a:endParaRPr lang="ru-RU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1 427,6</a:t>
                      </a:r>
                      <a:endParaRPr kumimoji="0" lang="ru-RU" sz="12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i="1" dirty="0" smtClean="0"/>
                        <a:t>1 563,9</a:t>
                      </a:r>
                      <a:endParaRPr lang="ru-RU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i="1" dirty="0" smtClean="0"/>
                        <a:t>136,3</a:t>
                      </a:r>
                      <a:endParaRPr lang="ru-RU" sz="1200" i="1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79598">
                <a:tc>
                  <a:txBody>
                    <a:bodyPr/>
                    <a:lstStyle/>
                    <a:p>
                      <a:pPr marL="0" indent="358775" algn="l" rtl="0" eaLnBrk="1" latinLnBrk="0" hangingPunct="1"/>
                      <a:r>
                        <a:rPr kumimoji="0" lang="ru-RU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Налог на добавленную стоимость</a:t>
                      </a:r>
                      <a:endParaRPr kumimoji="0" lang="ru-RU" sz="12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1 598,3</a:t>
                      </a:r>
                      <a:endParaRPr kumimoji="0" lang="ru-RU" sz="12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1 730,8</a:t>
                      </a:r>
                      <a:endParaRPr kumimoji="0" lang="ru-RU" sz="12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132,5</a:t>
                      </a:r>
                      <a:endParaRPr kumimoji="0" lang="ru-RU" sz="12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79598">
                <a:tc>
                  <a:txBody>
                    <a:bodyPr/>
                    <a:lstStyle/>
                    <a:p>
                      <a:pPr marL="0" indent="358775" algn="l" rtl="0" eaLnBrk="1" latinLnBrk="0" hangingPunct="1"/>
                      <a:r>
                        <a:rPr kumimoji="0" lang="ru-RU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Таможенные пошлины</a:t>
                      </a:r>
                      <a:endParaRPr kumimoji="0" lang="ru-RU" sz="12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893,1</a:t>
                      </a:r>
                      <a:endParaRPr kumimoji="0" lang="ru-RU" sz="12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1 096,7</a:t>
                      </a:r>
                      <a:endParaRPr kumimoji="0" lang="ru-RU" sz="12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203,6</a:t>
                      </a:r>
                      <a:endParaRPr kumimoji="0" lang="ru-RU" sz="12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00208">
                <a:tc>
                  <a:txBody>
                    <a:bodyPr/>
                    <a:lstStyle/>
                    <a:p>
                      <a:r>
                        <a:rPr lang="ru-RU" dirty="0" smtClean="0"/>
                        <a:t>Неналоговые поступления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113,7</a:t>
                      </a:r>
                      <a:endParaRPr kumimoji="0"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102,8</a:t>
                      </a:r>
                      <a:endParaRPr kumimoji="0"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-11</a:t>
                      </a:r>
                      <a:endParaRPr kumimoji="0"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690771">
                <a:tc>
                  <a:txBody>
                    <a:bodyPr/>
                    <a:lstStyle/>
                    <a:p>
                      <a:r>
                        <a:rPr lang="ru-RU" dirty="0" smtClean="0"/>
                        <a:t>Поступления от продажи основного капитала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3,4</a:t>
                      </a:r>
                      <a:endParaRPr kumimoji="0"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1,4</a:t>
                      </a:r>
                      <a:endParaRPr kumimoji="0"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-2,0</a:t>
                      </a:r>
                      <a:endParaRPr kumimoji="0"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7676702" y="1484784"/>
            <a:ext cx="14318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1600" dirty="0" smtClean="0"/>
              <a:t>млрд. тенге</a:t>
            </a:r>
            <a:endParaRPr lang="ru-RU" sz="1600" dirty="0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8725626" y="6597352"/>
            <a:ext cx="308923" cy="216025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3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32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8864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ru-RU" sz="3200" b="1" cap="all" dirty="0" smtClean="0">
                <a:solidFill>
                  <a:schemeClr val="accent3">
                    <a:lumMod val="75000"/>
                  </a:schemeClr>
                </a:solidFill>
              </a:rPr>
              <a:t>Пофакторный анализ изменения Прогноза доходов</a:t>
            </a:r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sz="quarter" idx="1"/>
            <p:extLst/>
          </p:nvPr>
        </p:nvGraphicFramePr>
        <p:xfrm>
          <a:off x="107504" y="1849329"/>
          <a:ext cx="8892479" cy="4279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6864"/>
                <a:gridCol w="111561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 увеличение доходов: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/>
                        <a:t>553,7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Увеличение за счет: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700" b="1" dirty="0" smtClean="0"/>
                        <a:t>631,9</a:t>
                      </a:r>
                      <a:endParaRPr lang="ru-RU" sz="17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625475" indent="0"/>
                      <a:r>
                        <a:rPr lang="ru-RU" sz="1200" i="1" dirty="0" smtClean="0"/>
                        <a:t>увеличения темпов</a:t>
                      </a:r>
                      <a:r>
                        <a:rPr lang="ru-RU" sz="1200" i="1" baseline="0" dirty="0" smtClean="0"/>
                        <a:t> развития экономики (темп роста номинального ВВП – 102,8%, экспорта – 102,8%, импорта – 102,8%, ВДС горнодобывающей промышленности и разработки карьеров – 116,5%)</a:t>
                      </a:r>
                      <a:endParaRPr lang="ru-RU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i="1" dirty="0" smtClean="0"/>
                        <a:t>119,7</a:t>
                      </a:r>
                      <a:endParaRPr lang="ru-RU" sz="12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6254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altLang="ru-RU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изменения законодательства </a:t>
                      </a:r>
                      <a:r>
                        <a:rPr kumimoji="0" lang="ru-RU" altLang="ru-RU" sz="1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(изменение сроков введения  норм Закона Республики Казахстан "Об обязательном социальном медицинском страховании" с 1 января 2017 года на 1 июля 2017 года)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i="1" dirty="0" smtClean="0">
                          <a:latin typeface="+mn-lt"/>
                        </a:rPr>
                        <a:t>12,1</a:t>
                      </a:r>
                      <a:endParaRPr lang="ru-RU" sz="1200" i="1" dirty="0">
                        <a:latin typeface="+mn-lt"/>
                      </a:endParaRPr>
                    </a:p>
                  </a:txBody>
                  <a:tcPr/>
                </a:tc>
              </a:tr>
              <a:tr h="34725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6254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alt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увеличения ставок акцизов на табачные изделия и алкогольную продукцию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i="1" dirty="0" smtClean="0">
                          <a:latin typeface="+mn-lt"/>
                        </a:rPr>
                        <a:t>15,5</a:t>
                      </a:r>
                      <a:endParaRPr lang="ru-RU" sz="1200" i="1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6254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alt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увеличения ставки ЭТП на нефть с 35 до 50 долларов за тонну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i="1" dirty="0" smtClean="0">
                          <a:latin typeface="+mn-lt"/>
                        </a:rPr>
                        <a:t>257,5</a:t>
                      </a:r>
                      <a:endParaRPr lang="ru-RU" sz="1200" i="1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6254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alt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других факторов (уточнение расчетов по факту поступлений за 2016 г.)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i="1" dirty="0" smtClean="0">
                          <a:latin typeface="+mn-lt"/>
                        </a:rPr>
                        <a:t>227,1</a:t>
                      </a:r>
                      <a:endParaRPr lang="ru-RU" sz="1200" i="1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7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Уменьшение за счет: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7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78,2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6254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alt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снижения курса тенге к доллару США с 360 тенге до 330 тенге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76,2</a:t>
                      </a:r>
                      <a:endParaRPr kumimoji="0" lang="ru-RU" sz="12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6254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alt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сниж</a:t>
                      </a:r>
                      <a:r>
                        <a:rPr kumimoji="0" lang="ru-RU" altLang="ru-RU" sz="12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ения поступлений от реализации материальных ценностей государственного</a:t>
                      </a:r>
                    </a:p>
                    <a:p>
                      <a:pPr marL="6254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altLang="ru-RU" sz="12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материального резерва по данным, представленных уполномоченным органом</a:t>
                      </a:r>
                    </a:p>
                    <a:p>
                      <a:pPr marL="6254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2,0</a:t>
                      </a:r>
                      <a:endParaRPr kumimoji="0" lang="ru-RU" sz="12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7676702" y="1484784"/>
            <a:ext cx="14318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1600" dirty="0" smtClean="0"/>
              <a:t>млрд. тенге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506270"/>
            <a:ext cx="593784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1600" dirty="0"/>
              <a:t>п</a:t>
            </a:r>
            <a:r>
              <a:rPr lang="ru-RU" sz="1600" dirty="0" smtClean="0"/>
              <a:t>рогноз 2017 года к утвержденному плану 2017 года</a:t>
            </a:r>
            <a:endParaRPr lang="ru-RU" sz="1600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8725626" y="6597352"/>
            <a:ext cx="308923" cy="216025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4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97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16632"/>
            <a:ext cx="8153400" cy="814536"/>
          </a:xfrm>
        </p:spPr>
        <p:txBody>
          <a:bodyPr>
            <a:noAutofit/>
          </a:bodyPr>
          <a:lstStyle/>
          <a:p>
            <a:pPr algn="ctr"/>
            <a:r>
              <a:rPr lang="ru-RU" sz="2500" b="1" cap="all" dirty="0">
                <a:solidFill>
                  <a:schemeClr val="accent3">
                    <a:lumMod val="75000"/>
                  </a:schemeClr>
                </a:solidFill>
              </a:rPr>
              <a:t>Параметры республиканского бюджета </a:t>
            </a:r>
            <a:r>
              <a:rPr lang="ru-RU" sz="2500" b="1" cap="all" dirty="0" smtClean="0">
                <a:solidFill>
                  <a:schemeClr val="accent3">
                    <a:lumMod val="75000"/>
                  </a:schemeClr>
                </a:solidFill>
              </a:rPr>
              <a:t>на </a:t>
            </a:r>
            <a:r>
              <a:rPr lang="ru-RU" sz="2500" b="1" cap="all" dirty="0">
                <a:solidFill>
                  <a:schemeClr val="accent3">
                    <a:lumMod val="75000"/>
                  </a:schemeClr>
                </a:solidFill>
              </a:rPr>
              <a:t>2017 год</a:t>
            </a: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725626" y="6597352"/>
            <a:ext cx="308923" cy="216025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  <p:extLst/>
          </p:nvPr>
        </p:nvGraphicFramePr>
        <p:xfrm>
          <a:off x="0" y="1124744"/>
          <a:ext cx="9144000" cy="5394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8024"/>
                <a:gridCol w="1512168"/>
                <a:gridCol w="1512168"/>
                <a:gridCol w="1331640"/>
              </a:tblGrid>
              <a:tr h="225969">
                <a:tc rowSpan="2"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bg1"/>
                          </a:solidFill>
                        </a:rPr>
                        <a:t>наименование</a:t>
                      </a:r>
                      <a:endParaRPr lang="ru-RU" sz="11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2017</a:t>
                      </a:r>
                      <a:r>
                        <a:rPr lang="ru-RU" sz="1100" baseline="0" dirty="0" smtClean="0"/>
                        <a:t> год</a:t>
                      </a:r>
                      <a:endParaRPr lang="ru-RU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215169">
                <a:tc v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err="1" smtClean="0"/>
                        <a:t>Утвержд</a:t>
                      </a:r>
                      <a:r>
                        <a:rPr lang="ru-RU" sz="1100" dirty="0" smtClean="0"/>
                        <a:t>.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Проект </a:t>
                      </a:r>
                      <a:r>
                        <a:rPr lang="ru-RU" sz="1100" dirty="0" err="1" smtClean="0"/>
                        <a:t>уточн</a:t>
                      </a:r>
                      <a:r>
                        <a:rPr lang="ru-RU" sz="1100" dirty="0" smtClean="0"/>
                        <a:t>.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err="1" smtClean="0"/>
                        <a:t>Откл</a:t>
                      </a:r>
                      <a:r>
                        <a:rPr lang="ru-RU" sz="1100" dirty="0" smtClean="0"/>
                        <a:t>.</a:t>
                      </a:r>
                      <a:endParaRPr lang="ru-RU" sz="1100" dirty="0"/>
                    </a:p>
                  </a:txBody>
                  <a:tcPr anchor="ctr"/>
                </a:tc>
              </a:tr>
              <a:tr h="325401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Поступления 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1" dirty="0" smtClean="0"/>
                        <a:t>7 983,2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1" dirty="0" smtClean="0"/>
                        <a:t>9 628,5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1" dirty="0" smtClean="0"/>
                        <a:t>1 645,3</a:t>
                      </a:r>
                      <a:endParaRPr lang="ru-RU" sz="1600" b="1" dirty="0"/>
                    </a:p>
                  </a:txBody>
                  <a:tcPr/>
                </a:tc>
              </a:tr>
              <a:tr h="208672">
                <a:tc>
                  <a:txBody>
                    <a:bodyPr/>
                    <a:lstStyle/>
                    <a:p>
                      <a:pPr marL="0" indent="625475"/>
                      <a:r>
                        <a:rPr lang="ru-RU" sz="1000" i="1" dirty="0" smtClean="0"/>
                        <a:t>в % к ВВП</a:t>
                      </a:r>
                      <a:endParaRPr lang="ru-RU" sz="1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i="1" dirty="0" smtClean="0"/>
                        <a:t>16,5</a:t>
                      </a:r>
                      <a:endParaRPr lang="ru-RU" sz="1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i="1" dirty="0" smtClean="0"/>
                        <a:t>19,4</a:t>
                      </a:r>
                      <a:endParaRPr lang="ru-RU" sz="1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0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358775"/>
                      <a:r>
                        <a:rPr lang="ru-RU" sz="1400" b="1" i="1" dirty="0" smtClean="0"/>
                        <a:t>Доходы (без</a:t>
                      </a:r>
                      <a:r>
                        <a:rPr lang="ru-RU" sz="1400" b="1" i="1" baseline="0" dirty="0" smtClean="0"/>
                        <a:t> учета трансфертов)</a:t>
                      </a:r>
                      <a:endParaRPr lang="ru-RU" sz="1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b="1" i="1" dirty="0" smtClean="0"/>
                        <a:t>4 338,2</a:t>
                      </a:r>
                      <a:endParaRPr lang="ru-RU" sz="1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b="1" i="1" dirty="0" smtClean="0"/>
                        <a:t>4 891,9</a:t>
                      </a:r>
                      <a:endParaRPr lang="ru-RU" sz="1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b="1" i="1" dirty="0" smtClean="0"/>
                        <a:t>553,7</a:t>
                      </a:r>
                      <a:endParaRPr lang="ru-RU" sz="1400" b="1" i="1" dirty="0"/>
                    </a:p>
                  </a:txBody>
                  <a:tcPr/>
                </a:tc>
              </a:tr>
              <a:tr h="332080">
                <a:tc>
                  <a:txBody>
                    <a:bodyPr/>
                    <a:lstStyle/>
                    <a:p>
                      <a:pPr marL="0" indent="358775"/>
                      <a:r>
                        <a:rPr lang="ru-RU" sz="1300" dirty="0" smtClean="0"/>
                        <a:t>   Налоговые поступления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4 221,1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4 787,8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566,7</a:t>
                      </a:r>
                      <a:endParaRPr lang="ru-RU" sz="13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marL="0" indent="358775"/>
                      <a:r>
                        <a:rPr lang="ru-RU" sz="1300" dirty="0" smtClean="0"/>
                        <a:t>   Неналоговые</a:t>
                      </a:r>
                      <a:r>
                        <a:rPr lang="ru-RU" sz="1300" baseline="0" dirty="0" smtClean="0"/>
                        <a:t> поступления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113,7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102,8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-11,0</a:t>
                      </a:r>
                      <a:endParaRPr lang="ru-RU" sz="1300" dirty="0"/>
                    </a:p>
                  </a:txBody>
                  <a:tcPr/>
                </a:tc>
              </a:tr>
              <a:tr h="286504">
                <a:tc>
                  <a:txBody>
                    <a:bodyPr/>
                    <a:lstStyle/>
                    <a:p>
                      <a:pPr marL="0" indent="358775"/>
                      <a:r>
                        <a:rPr lang="ru-RU" sz="1300" dirty="0" smtClean="0"/>
                        <a:t>   Поступления от продажи основного</a:t>
                      </a:r>
                      <a:r>
                        <a:rPr lang="ru-RU" sz="1300" baseline="0" dirty="0" smtClean="0"/>
                        <a:t> капитала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3,4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1,4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-2,0</a:t>
                      </a:r>
                      <a:endParaRPr lang="ru-RU" sz="1300" dirty="0"/>
                    </a:p>
                  </a:txBody>
                  <a:tcPr/>
                </a:tc>
              </a:tr>
              <a:tr h="284976">
                <a:tc>
                  <a:txBody>
                    <a:bodyPr/>
                    <a:lstStyle/>
                    <a:p>
                      <a:pPr marL="0" indent="358775"/>
                      <a:r>
                        <a:rPr lang="ru-RU" sz="1300" dirty="0" smtClean="0"/>
                        <a:t>   Поступления трансфертов, из них: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3 558,4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4</a:t>
                      </a:r>
                      <a:r>
                        <a:rPr lang="ru-RU" sz="1300" baseline="0" dirty="0" smtClean="0"/>
                        <a:t> 651,4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1 092,9</a:t>
                      </a:r>
                      <a:endParaRPr lang="ru-RU" sz="1300" dirty="0"/>
                    </a:p>
                  </a:txBody>
                  <a:tcPr/>
                </a:tc>
              </a:tr>
              <a:tr h="283448">
                <a:tc>
                  <a:txBody>
                    <a:bodyPr/>
                    <a:lstStyle/>
                    <a:p>
                      <a:pPr marL="457200" lvl="1" indent="358775"/>
                      <a:r>
                        <a:rPr lang="ru-RU" sz="1200" i="1" dirty="0" smtClean="0"/>
                        <a:t>Гарантированный</a:t>
                      </a:r>
                      <a:r>
                        <a:rPr lang="ru-RU" sz="1200" i="1" baseline="0" dirty="0" smtClean="0"/>
                        <a:t> трансферт из </a:t>
                      </a:r>
                      <a:r>
                        <a:rPr lang="ru-RU" sz="1200" i="1" baseline="0" dirty="0" err="1" smtClean="0"/>
                        <a:t>Нацфонда</a:t>
                      </a:r>
                      <a:endParaRPr lang="ru-RU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2</a:t>
                      </a:r>
                      <a:r>
                        <a:rPr lang="ru-RU" sz="1300" baseline="0" dirty="0" smtClean="0"/>
                        <a:t> 880,0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2 880,0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300" dirty="0"/>
                    </a:p>
                  </a:txBody>
                  <a:tcPr/>
                </a:tc>
              </a:tr>
              <a:tr h="266687">
                <a:tc>
                  <a:txBody>
                    <a:bodyPr/>
                    <a:lstStyle/>
                    <a:p>
                      <a:pPr marL="457200" lvl="1" indent="358775"/>
                      <a:r>
                        <a:rPr lang="ru-RU" sz="1200" i="1" dirty="0" smtClean="0"/>
                        <a:t>Целевой трансферт из </a:t>
                      </a:r>
                      <a:r>
                        <a:rPr lang="ru-RU" sz="1200" i="1" dirty="0" err="1" smtClean="0"/>
                        <a:t>Нацфонда</a:t>
                      </a:r>
                      <a:endParaRPr lang="ru-RU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441,6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1 534,6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300" dirty="0" smtClean="0"/>
                        <a:t>1 092,9</a:t>
                      </a:r>
                      <a:endParaRPr lang="ru-RU" sz="1300" dirty="0"/>
                    </a:p>
                  </a:txBody>
                  <a:tcPr/>
                </a:tc>
              </a:tr>
              <a:tr h="286504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Расходы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8 561,3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r>
                        <a:rPr kumimoji="0" lang="ru-RU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176,4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2 615,1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06112">
                <a:tc>
                  <a:txBody>
                    <a:bodyPr/>
                    <a:lstStyle/>
                    <a:p>
                      <a:pPr marL="0" indent="625475" algn="l" rtl="0" eaLnBrk="1" latinLnBrk="0" hangingPunct="1"/>
                      <a:r>
                        <a:rPr kumimoji="0" lang="ru-RU" sz="1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% к </a:t>
                      </a:r>
                      <a:r>
                        <a:rPr kumimoji="0" lang="ru-RU" sz="10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ВВП</a:t>
                      </a:r>
                      <a:endParaRPr kumimoji="0" lang="ru-RU" sz="1000" b="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17,7</a:t>
                      </a:r>
                      <a:endParaRPr kumimoji="0" lang="ru-RU" sz="10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22,5</a:t>
                      </a:r>
                      <a:endParaRPr kumimoji="0" lang="ru-RU" sz="10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endParaRPr kumimoji="0" lang="ru-RU" sz="10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19896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Дефицит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-578,1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r>
                        <a:rPr kumimoji="0" lang="ru-RU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547,9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-969,8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05971">
                <a:tc>
                  <a:txBody>
                    <a:bodyPr/>
                    <a:lstStyle/>
                    <a:p>
                      <a:pPr marL="0" indent="625475" algn="l" rtl="0" eaLnBrk="1" latinLnBrk="0" hangingPunct="1"/>
                      <a:r>
                        <a:rPr kumimoji="0" lang="ru-RU" sz="1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% к ВВП</a:t>
                      </a:r>
                      <a:endParaRPr kumimoji="0" lang="ru-RU" sz="10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-1,2</a:t>
                      </a:r>
                      <a:endParaRPr kumimoji="0" lang="ru-RU" sz="10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000" i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-3,1</a:t>
                      </a:r>
                      <a:endParaRPr kumimoji="0" lang="ru-RU" sz="10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endParaRPr kumimoji="0" lang="ru-RU" sz="10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3752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6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Ненефтяной</a:t>
                      </a:r>
                      <a:r>
                        <a:rPr kumimoji="0" lang="ru-RU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дефицит</a:t>
                      </a:r>
                      <a:endParaRPr kumimoji="0" lang="ru-RU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-4 498,6</a:t>
                      </a:r>
                      <a:endParaRPr kumimoji="0" lang="ru-RU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-6 756,1</a:t>
                      </a:r>
                      <a:endParaRPr kumimoji="0" lang="ru-RU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- 2 257,5</a:t>
                      </a:r>
                      <a:endParaRPr kumimoji="0" lang="ru-RU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79968">
                <a:tc>
                  <a:txBody>
                    <a:bodyPr/>
                    <a:lstStyle/>
                    <a:p>
                      <a:pPr marL="0" indent="625475" algn="l" rtl="0" eaLnBrk="1" latinLnBrk="0" hangingPunct="1"/>
                      <a:r>
                        <a:rPr kumimoji="0" lang="ru-RU" sz="1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% к ВВП</a:t>
                      </a:r>
                      <a:endParaRPr kumimoji="0" lang="ru-RU" sz="10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-9,3</a:t>
                      </a:r>
                      <a:endParaRPr kumimoji="0" lang="ru-RU" sz="10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1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-13,6</a:t>
                      </a:r>
                      <a:endParaRPr kumimoji="0" lang="ru-RU" sz="10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endParaRPr kumimoji="0" lang="ru-RU" sz="10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6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Объем ВВП</a:t>
                      </a:r>
                      <a:endParaRPr kumimoji="0" lang="ru-RU" sz="16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48 391,8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49 740,6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1 348,8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7887188" y="829922"/>
            <a:ext cx="12779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1400" dirty="0" smtClean="0"/>
              <a:t>млрд. тенге</a:t>
            </a:r>
            <a:endParaRPr lang="ru-RU" sz="140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618338" y="5229200"/>
            <a:ext cx="268850" cy="211919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ru-RU" sz="12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*</a:t>
            </a:r>
            <a:endParaRPr lang="ru-RU" sz="1200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19086" y="6580257"/>
            <a:ext cx="616547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1100" i="1" dirty="0" smtClean="0"/>
              <a:t>* Дефицит </a:t>
            </a:r>
            <a:r>
              <a:rPr lang="ru-RU" sz="1100" i="1" dirty="0"/>
              <a:t>с учетом привлечения остатков 2016 года в сумме 158,4 млрд. тенге</a:t>
            </a:r>
            <a:r>
              <a:rPr lang="ru-RU" sz="11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1923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4184"/>
            <a:ext cx="9144000" cy="814536"/>
          </a:xfrm>
        </p:spPr>
        <p:txBody>
          <a:bodyPr>
            <a:noAutofit/>
          </a:bodyPr>
          <a:lstStyle/>
          <a:p>
            <a:pPr algn="ctr"/>
            <a:r>
              <a:rPr lang="ru-RU" sz="2500" b="1" cap="all" dirty="0">
                <a:solidFill>
                  <a:schemeClr val="accent3">
                    <a:lumMod val="75000"/>
                  </a:schemeClr>
                </a:solidFill>
              </a:rPr>
              <a:t>Основные направления увеличения расходов республиканского бюджета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8725626" y="6597352"/>
            <a:ext cx="308923" cy="216025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6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16688910"/>
              </p:ext>
            </p:extLst>
          </p:nvPr>
        </p:nvGraphicFramePr>
        <p:xfrm>
          <a:off x="0" y="1268760"/>
          <a:ext cx="9144000" cy="4135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6826"/>
                <a:gridCol w="1287174"/>
              </a:tblGrid>
              <a:tr h="725643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bg1"/>
                          </a:solidFill>
                        </a:rPr>
                        <a:t>Наименование</a:t>
                      </a:r>
                      <a:endParaRPr lang="ru-RU" sz="15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500" dirty="0" smtClean="0"/>
                    </a:p>
                    <a:p>
                      <a:pPr algn="ctr"/>
                      <a:r>
                        <a:rPr lang="ru-RU" sz="1500" dirty="0" smtClean="0"/>
                        <a:t>2017</a:t>
                      </a:r>
                      <a:r>
                        <a:rPr lang="ru-RU" sz="1500" baseline="0" dirty="0" smtClean="0"/>
                        <a:t> год</a:t>
                      </a:r>
                      <a:endParaRPr lang="ru-RU" sz="1500" dirty="0"/>
                    </a:p>
                  </a:txBody>
                  <a:tcPr/>
                </a:tc>
              </a:tr>
              <a:tr h="390663">
                <a:tc>
                  <a:txBody>
                    <a:bodyPr/>
                    <a:lstStyle/>
                    <a:p>
                      <a:r>
                        <a:rPr lang="ru-RU" sz="1500" b="1" dirty="0" smtClean="0"/>
                        <a:t>Всего, из них:</a:t>
                      </a:r>
                      <a:endParaRPr lang="ru-RU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500" b="1" dirty="0" smtClean="0"/>
                        <a:t>2 615,1</a:t>
                      </a:r>
                      <a:endParaRPr lang="ru-RU" sz="1500" b="1" dirty="0"/>
                    </a:p>
                  </a:txBody>
                  <a:tcPr/>
                </a:tc>
              </a:tr>
              <a:tr h="28411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Реализация Послания Главы государства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2 435,0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320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Крупные инвестиционные проекты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39,2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869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Обязательства по ранее принятым решениям, из них: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88,1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73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Строительство объектов образования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8,4</a:t>
                      </a:r>
                      <a:endParaRPr lang="ru-RU" sz="15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548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Возврат части средств, привлеченных из </a:t>
                      </a:r>
                      <a:r>
                        <a:rPr lang="ru-RU" sz="15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Нацфонда</a:t>
                      </a:r>
                      <a:endParaRPr lang="ru-RU" sz="15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9,1</a:t>
                      </a:r>
                    </a:p>
                  </a:txBody>
                  <a:tcPr marL="9525" marR="9525" marT="9525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Объекты города Астаны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75,9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60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Объекты города Алматы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13,9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06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Прочие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-53,4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7887188" y="960983"/>
            <a:ext cx="12779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1400" dirty="0" smtClean="0"/>
              <a:t>млрд. тенге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56470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814536"/>
          </a:xfrm>
        </p:spPr>
        <p:txBody>
          <a:bodyPr>
            <a:noAutofit/>
          </a:bodyPr>
          <a:lstStyle/>
          <a:p>
            <a:pPr algn="ctr"/>
            <a:r>
              <a:rPr lang="ru-RU" sz="2500" b="1" cap="all" dirty="0">
                <a:solidFill>
                  <a:schemeClr val="accent3">
                    <a:lumMod val="75000"/>
                  </a:schemeClr>
                </a:solidFill>
              </a:rPr>
              <a:t>Реализация Послания Главы государства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8725626" y="6597352"/>
            <a:ext cx="308923" cy="216025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7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63059819"/>
              </p:ext>
            </p:extLst>
          </p:nvPr>
        </p:nvGraphicFramePr>
        <p:xfrm>
          <a:off x="0" y="1000473"/>
          <a:ext cx="9144000" cy="4049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6826"/>
                <a:gridCol w="1287174"/>
              </a:tblGrid>
              <a:tr h="432047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bg1"/>
                          </a:solidFill>
                        </a:rPr>
                        <a:t>Наименование</a:t>
                      </a:r>
                      <a:endParaRPr lang="ru-RU" sz="15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/>
                        <a:t>2017</a:t>
                      </a:r>
                      <a:r>
                        <a:rPr lang="ru-RU" sz="1500" baseline="0" dirty="0" smtClean="0"/>
                        <a:t> год</a:t>
                      </a:r>
                      <a:endParaRPr lang="ru-RU" sz="1500" dirty="0"/>
                    </a:p>
                  </a:txBody>
                  <a:tcPr anchor="ctr"/>
                </a:tc>
              </a:tr>
              <a:tr h="360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Всего, в том числе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: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2 435,0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102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 Ускоренная технологическая модернизация экономики, из них: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231,1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0795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Государственная программа развития агропромышленного комплекса Республики Казахстан на 2017-2021 годы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60,1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5931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Развитие дорог республиканского и местного </a:t>
                      </a:r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значения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72,2</a:t>
                      </a:r>
                    </a:p>
                  </a:txBody>
                  <a:tcPr marL="9525" marR="9525" marT="9525" marB="0" anchor="ctr"/>
                </a:tc>
              </a:tr>
              <a:tr h="3102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Программа жилищного строительства «</a:t>
                      </a:r>
                      <a:r>
                        <a:rPr lang="ru-RU" sz="14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Нұрлы</a:t>
                      </a:r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4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жер</a:t>
                      </a:r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»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8,0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256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 Кардинальное улучшение и расширение бизнес-среды, </a:t>
                      </a:r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из </a:t>
                      </a:r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них:</a:t>
                      </a: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431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Автоматизация 5-ти государственных </a:t>
                      </a:r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услуг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0,1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0730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 Макроэкономическая </a:t>
                      </a:r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стабильность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2 093,1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1850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 Улучшение качества человеческого </a:t>
                      </a:r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капитала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86,2</a:t>
                      </a:r>
                    </a:p>
                  </a:txBody>
                  <a:tcPr marL="9525" marR="9525" marT="9525" marB="0" anchor="ctr"/>
                </a:tc>
              </a:tr>
              <a:tr h="40795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 Институциональные преобразования, безопасность и борьба с коррупцией, из них</a:t>
                      </a:r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: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450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kk-KZ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23,9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</a:tr>
              <a:tr h="2679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Противодействие религиозному экстремизму и терроризму, безопасность 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22,8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7887188" y="692696"/>
            <a:ext cx="12779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1400" dirty="0" smtClean="0"/>
              <a:t>млрд. тенге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47269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712" y="260648"/>
            <a:ext cx="9144000" cy="814536"/>
          </a:xfrm>
        </p:spPr>
        <p:txBody>
          <a:bodyPr>
            <a:noAutofit/>
          </a:bodyPr>
          <a:lstStyle/>
          <a:p>
            <a:pPr algn="ctr"/>
            <a:r>
              <a:rPr lang="ru-RU" sz="2500" b="1" cap="all" dirty="0">
                <a:solidFill>
                  <a:schemeClr val="accent3">
                    <a:lumMod val="75000"/>
                  </a:schemeClr>
                </a:solidFill>
              </a:rPr>
              <a:t>Развитие научного и инновационного потенциала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8725626" y="6597352"/>
            <a:ext cx="308923" cy="216025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8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42837322"/>
              </p:ext>
            </p:extLst>
          </p:nvPr>
        </p:nvGraphicFramePr>
        <p:xfrm>
          <a:off x="0" y="1700808"/>
          <a:ext cx="9063183" cy="2826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80112"/>
                <a:gridCol w="1143318"/>
                <a:gridCol w="1152128"/>
                <a:gridCol w="1187625"/>
              </a:tblGrid>
              <a:tr h="432047">
                <a:tc rowSpan="2"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bg1"/>
                          </a:solidFill>
                        </a:rPr>
                        <a:t>Наименование</a:t>
                      </a:r>
                      <a:endParaRPr lang="ru-RU" sz="15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500" dirty="0" smtClean="0"/>
                        <a:t>2017 </a:t>
                      </a:r>
                      <a:endParaRPr lang="ru-RU" sz="15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5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500" dirty="0"/>
                    </a:p>
                  </a:txBody>
                  <a:tcPr anchor="ctr"/>
                </a:tc>
              </a:tr>
              <a:tr h="432047">
                <a:tc vMerge="1">
                  <a:txBody>
                    <a:bodyPr/>
                    <a:lstStyle/>
                    <a:p>
                      <a:pPr algn="ctr"/>
                      <a:endParaRPr lang="ru-RU" sz="15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err="1" smtClean="0"/>
                        <a:t>утвержд</a:t>
                      </a:r>
                      <a:r>
                        <a:rPr lang="ru-RU" sz="1500" dirty="0" smtClean="0"/>
                        <a:t>.</a:t>
                      </a:r>
                      <a:endParaRPr lang="ru-RU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/>
                        <a:t>проект </a:t>
                      </a:r>
                      <a:r>
                        <a:rPr lang="ru-RU" sz="1500" dirty="0" err="1" smtClean="0"/>
                        <a:t>уточн</a:t>
                      </a:r>
                      <a:r>
                        <a:rPr lang="ru-RU" sz="1500" dirty="0" smtClean="0"/>
                        <a:t>.</a:t>
                      </a:r>
                      <a:endParaRPr lang="ru-RU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err="1" smtClean="0"/>
                        <a:t>откл</a:t>
                      </a:r>
                      <a:r>
                        <a:rPr lang="ru-RU" sz="1500" dirty="0" smtClean="0"/>
                        <a:t>.</a:t>
                      </a:r>
                      <a:endParaRPr lang="ru-RU" sz="1500" dirty="0"/>
                    </a:p>
                  </a:txBody>
                  <a:tcPr anchor="ctr"/>
                </a:tc>
              </a:tr>
              <a:tr h="360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Всего,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из</a:t>
                      </a:r>
                      <a:r>
                        <a:rPr lang="ru-RU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них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: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13,6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5632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Коммерциализация научных проектов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Финансирования научных исследований в аграрном секторе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</a:tr>
              <a:tr h="4320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Создание центра «Умные технологии»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7866086" y="1418595"/>
            <a:ext cx="12779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1400" dirty="0" smtClean="0"/>
              <a:t>млрд. тенге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10838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712" y="260648"/>
            <a:ext cx="9144000" cy="814536"/>
          </a:xfrm>
        </p:spPr>
        <p:txBody>
          <a:bodyPr>
            <a:noAutofit/>
          </a:bodyPr>
          <a:lstStyle/>
          <a:p>
            <a:pPr algn="ctr"/>
            <a:r>
              <a:rPr lang="ru-RU" sz="2500" b="1" cap="all" dirty="0">
                <a:solidFill>
                  <a:schemeClr val="accent3">
                    <a:lumMod val="75000"/>
                  </a:schemeClr>
                </a:solidFill>
              </a:rPr>
              <a:t>Министерство сельского </a:t>
            </a:r>
            <a:r>
              <a:rPr lang="ru-RU" sz="2500" b="1" cap="all" dirty="0" smtClean="0">
                <a:solidFill>
                  <a:schemeClr val="accent3">
                    <a:lumMod val="75000"/>
                  </a:schemeClr>
                </a:solidFill>
              </a:rPr>
              <a:t>хозяйства</a:t>
            </a:r>
            <a:endParaRPr lang="ru-RU" sz="2500" b="1" cap="all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8725626" y="6597352"/>
            <a:ext cx="308923" cy="216025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786871" y="927677"/>
            <a:ext cx="116730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1400" dirty="0" smtClean="0"/>
              <a:t>млн. тенге</a:t>
            </a:r>
            <a:endParaRPr lang="ru-RU" sz="14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702887"/>
              </p:ext>
            </p:extLst>
          </p:nvPr>
        </p:nvGraphicFramePr>
        <p:xfrm>
          <a:off x="0" y="1235454"/>
          <a:ext cx="9144001" cy="3910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Лист" r:id="rId3" imgW="13353975" imgH="5533908" progId="Excel.Sheet.12">
                  <p:link updateAutomatic="1"/>
                </p:oleObj>
              </mc:Choice>
              <mc:Fallback>
                <p:oleObj name="Лист" r:id="rId3" imgW="13353975" imgH="5533908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1235454"/>
                        <a:ext cx="9144001" cy="3910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2680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1">
  <a:themeElements>
    <a:clrScheme name="Другая 5">
      <a:dk1>
        <a:sysClr val="windowText" lastClr="000000"/>
      </a:dk1>
      <a:lt1>
        <a:sysClr val="window" lastClr="FFFFFF"/>
      </a:lt1>
      <a:dk2>
        <a:srgbClr val="FFFFFF"/>
      </a:dk2>
      <a:lt2>
        <a:srgbClr val="ACCBF9"/>
      </a:lt2>
      <a:accent1>
        <a:srgbClr val="0E57C4"/>
      </a:accent1>
      <a:accent2>
        <a:srgbClr val="629DD1"/>
      </a:accent2>
      <a:accent3>
        <a:srgbClr val="072B62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1" id="{3152ABB4-D617-4444-AF64-EEB4133E0B46}" vid="{3BE79C9E-342F-4615-A868-F90541B95ABC}"/>
    </a:ext>
  </a:extLst>
</a:theme>
</file>

<file path=ppt/theme/theme2.xml><?xml version="1.0" encoding="utf-8"?>
<a:theme xmlns:a="http://schemas.openxmlformats.org/drawingml/2006/main" name="1_Тема1">
  <a:themeElements>
    <a:clrScheme name="Другая 5">
      <a:dk1>
        <a:sysClr val="windowText" lastClr="000000"/>
      </a:dk1>
      <a:lt1>
        <a:sysClr val="window" lastClr="FFFFFF"/>
      </a:lt1>
      <a:dk2>
        <a:srgbClr val="FFFFFF"/>
      </a:dk2>
      <a:lt2>
        <a:srgbClr val="ACCBF9"/>
      </a:lt2>
      <a:accent1>
        <a:srgbClr val="0E57C4"/>
      </a:accent1>
      <a:accent2>
        <a:srgbClr val="629DD1"/>
      </a:accent2>
      <a:accent3>
        <a:srgbClr val="072B62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1" id="{3152ABB4-D617-4444-AF64-EEB4133E0B46}" vid="{3BE79C9E-342F-4615-A868-F90541B95ABC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1106</TotalTime>
  <Words>970</Words>
  <Application>Microsoft Office PowerPoint</Application>
  <PresentationFormat>Экран (4:3)</PresentationFormat>
  <Paragraphs>332</Paragraphs>
  <Slides>15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Связи</vt:lpstr>
      </vt:variant>
      <vt:variant>
        <vt:i4>4</vt:i4>
      </vt:variant>
      <vt:variant>
        <vt:lpstr>Заголовки слайдов</vt:lpstr>
      </vt:variant>
      <vt:variant>
        <vt:i4>15</vt:i4>
      </vt:variant>
    </vt:vector>
  </HeadingPairs>
  <TitlesOfParts>
    <vt:vector size="27" baseType="lpstr">
      <vt:lpstr>Arial</vt:lpstr>
      <vt:lpstr>Calibri</vt:lpstr>
      <vt:lpstr>Times New Roman</vt:lpstr>
      <vt:lpstr>Verdana</vt:lpstr>
      <vt:lpstr>Wingdings</vt:lpstr>
      <vt:lpstr>Wingdings 2</vt:lpstr>
      <vt:lpstr>Тема1</vt:lpstr>
      <vt:lpstr>1_Тема1</vt:lpstr>
      <vt:lpstr>C:\Users\Nmaman\Desktop\Слайды на мажилис.xlsx!212!R8C10:R96C67</vt:lpstr>
      <vt:lpstr>C:\Users\Nmaman\Desktop\Слайды на мажилис.xlsx!225!R3C1:R16C5</vt:lpstr>
      <vt:lpstr>C:\Users\Nmaman\Desktop\Слайды на мажилис.xlsx!225!R18C1:R27C5</vt:lpstr>
      <vt:lpstr>C:\Users\Nmaman\Desktop\Слайды на мажилис.xlsx!МТСЗН!R3C1:R17C5</vt:lpstr>
      <vt:lpstr>Проект уточненного РЕСПУБЛИКАНСКОГО БЮДЖЕТА  НА 2017 ГОД</vt:lpstr>
      <vt:lpstr>Направления уточнения республиканского бюджета на 2017 год</vt:lpstr>
      <vt:lpstr>Прогноз доходов республиканского бюджета</vt:lpstr>
      <vt:lpstr>Пофакторный анализ изменения Прогноза доходов</vt:lpstr>
      <vt:lpstr>Параметры республиканского бюджета на 2017 год</vt:lpstr>
      <vt:lpstr>Основные направления увеличения расходов республиканского бюджета</vt:lpstr>
      <vt:lpstr>Реализация Послания Главы государства</vt:lpstr>
      <vt:lpstr>Развитие научного и инновационного потенциала</vt:lpstr>
      <vt:lpstr>Министерство сельского хозяйства</vt:lpstr>
      <vt:lpstr>Развитие транспортного и транзитного потенциала страны </vt:lpstr>
      <vt:lpstr>Министерство образования и науки</vt:lpstr>
      <vt:lpstr>Министерство образования и науки</vt:lpstr>
      <vt:lpstr>Министерство труда и социальной защиты населения</vt:lpstr>
      <vt:lpstr>Параметры республиканского бюджета на 2017 год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Список участников АБП</dc:title>
  <dc:creator>Белла Газдиева</dc:creator>
  <cp:lastModifiedBy>Назым Маман</cp:lastModifiedBy>
  <cp:revision>186</cp:revision>
  <cp:lastPrinted>2017-02-13T10:00:27Z</cp:lastPrinted>
  <dcterms:created xsi:type="dcterms:W3CDTF">2017-02-10T14:55:04Z</dcterms:created>
  <dcterms:modified xsi:type="dcterms:W3CDTF">2017-02-13T10:03:14Z</dcterms:modified>
</cp:coreProperties>
</file>