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1"/>
  </p:notesMasterIdLst>
  <p:handoutMasterIdLst>
    <p:handoutMasterId r:id="rId32"/>
  </p:handoutMasterIdLst>
  <p:sldIdLst>
    <p:sldId id="338" r:id="rId2"/>
    <p:sldId id="308" r:id="rId3"/>
    <p:sldId id="307" r:id="rId4"/>
    <p:sldId id="309" r:id="rId5"/>
    <p:sldId id="310" r:id="rId6"/>
    <p:sldId id="311" r:id="rId7"/>
    <p:sldId id="312" r:id="rId8"/>
    <p:sldId id="315" r:id="rId9"/>
    <p:sldId id="314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40" r:id="rId18"/>
    <p:sldId id="323" r:id="rId19"/>
    <p:sldId id="347" r:id="rId20"/>
    <p:sldId id="327" r:id="rId21"/>
    <p:sldId id="328" r:id="rId22"/>
    <p:sldId id="348" r:id="rId23"/>
    <p:sldId id="351" r:id="rId24"/>
    <p:sldId id="330" r:id="rId25"/>
    <p:sldId id="332" r:id="rId26"/>
    <p:sldId id="334" r:id="rId27"/>
    <p:sldId id="335" r:id="rId28"/>
    <p:sldId id="336" r:id="rId29"/>
    <p:sldId id="305" r:id="rId30"/>
  </p:sldIdLst>
  <p:sldSz cx="9144000" cy="6858000" type="screen4x3"/>
  <p:notesSz cx="6669088" cy="9928225"/>
  <p:custDataLst>
    <p:tags r:id="rId3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  <a:srgbClr val="99CCFF"/>
    <a:srgbClr val="FFFF99"/>
    <a:srgbClr val="0000CC"/>
    <a:srgbClr val="FF0066"/>
    <a:srgbClr val="99FF66"/>
    <a:srgbClr val="CCFFCC"/>
    <a:srgbClr val="A50021"/>
    <a:srgbClr val="33CCCC"/>
    <a:srgbClr val="66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406" autoAdjust="0"/>
    <p:restoredTop sz="99885" autoAdjust="0"/>
  </p:normalViewPr>
  <p:slideViewPr>
    <p:cSldViewPr snapToGrid="0">
      <p:cViewPr>
        <p:scale>
          <a:sx n="70" d="100"/>
          <a:sy n="70" d="100"/>
        </p:scale>
        <p:origin x="-378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khmetova\AppData\Local\Temp\&#1050;&#1085;&#1080;&#1075;&#1072;1-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300"/>
            </a:pPr>
            <a:r>
              <a:rPr lang="ru-RU" sz="1300" dirty="0">
                <a:latin typeface="Arial" pitchFamily="34" charset="0"/>
                <a:cs typeface="Arial" pitchFamily="34" charset="0"/>
              </a:rPr>
              <a:t>Динамика мировых цен на нефть </a:t>
            </a:r>
            <a:r>
              <a:rPr lang="en-US" sz="1300" dirty="0">
                <a:latin typeface="Arial" pitchFamily="34" charset="0"/>
                <a:cs typeface="Arial" pitchFamily="34" charset="0"/>
              </a:rPr>
              <a:t>Brent (</a:t>
            </a:r>
            <a:r>
              <a:rPr lang="en-US" sz="1300" dirty="0" err="1">
                <a:latin typeface="Arial" pitchFamily="34" charset="0"/>
                <a:cs typeface="Arial" pitchFamily="34" charset="0"/>
              </a:rPr>
              <a:t>DtD</a:t>
            </a:r>
            <a:r>
              <a:rPr lang="en-US" sz="13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в</a:t>
            </a:r>
            <a:r>
              <a:rPr lang="en-US" sz="1300" dirty="0">
                <a:latin typeface="Arial" pitchFamily="34" charset="0"/>
                <a:cs typeface="Arial" pitchFamily="34" charset="0"/>
              </a:rPr>
              <a:t> 2015 -2016 </a:t>
            </a:r>
            <a:r>
              <a:rPr lang="ru-RU" sz="1300" dirty="0">
                <a:latin typeface="Arial" pitchFamily="34" charset="0"/>
                <a:cs typeface="Arial" pitchFamily="34" charset="0"/>
              </a:rPr>
              <a:t>годы </a:t>
            </a:r>
            <a:r>
              <a:rPr lang="ru-RU" sz="1000" b="0" dirty="0">
                <a:latin typeface="Arial" pitchFamily="34" charset="0"/>
                <a:cs typeface="Arial" pitchFamily="34" charset="0"/>
              </a:rPr>
              <a:t>(доллар за баррель)</a:t>
            </a:r>
          </a:p>
        </c:rich>
      </c:tx>
      <c:layout>
        <c:manualLayout>
          <c:xMode val="edge"/>
          <c:yMode val="edge"/>
          <c:x val="0.12852361020576267"/>
          <c:y val="0"/>
        </c:manualLayout>
      </c:layout>
    </c:title>
    <c:plotArea>
      <c:layout>
        <c:manualLayout>
          <c:layoutTarget val="inner"/>
          <c:xMode val="edge"/>
          <c:yMode val="edge"/>
          <c:x val="9.0761835340293751E-2"/>
          <c:y val="0.1192187491300037"/>
          <c:w val="0.8549250406477229"/>
          <c:h val="0.5777517342422257"/>
        </c:manualLayout>
      </c:layout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доллар/баррель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7"/>
              <c:layout>
                <c:manualLayout>
                  <c:x val="-2.4092054411999686E-2"/>
                  <c:y val="1.2627377426942183E-2"/>
                </c:manualLayout>
              </c:layout>
              <c:showVal val="1"/>
            </c:dLbl>
            <c:dLbl>
              <c:idx val="12"/>
              <c:spPr/>
              <c:txPr>
                <a:bodyPr/>
                <a:lstStyle/>
                <a:p>
                  <a:pPr>
                    <a:defRPr sz="1100" b="1">
                      <a:solidFill>
                        <a:srgbClr val="FF0000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</c:dLbl>
            <c:dLbl>
              <c:idx val="16"/>
              <c:layout/>
              <c:tx>
                <c:rich>
                  <a:bodyPr/>
                  <a:lstStyle/>
                  <a:p>
                    <a:pPr>
                      <a:defRPr sz="1200" b="1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200" dirty="0">
                        <a:solidFill>
                          <a:srgbClr val="FF0000"/>
                        </a:solidFill>
                      </a:rPr>
                      <a:t>48</a:t>
                    </a: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 sz="9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numRef>
              <c:f>Лист1!$A$2:$A$18</c:f>
              <c:numCache>
                <c:formatCode>[$-419]mmmm\ yyyy;@</c:formatCode>
                <c:ptCount val="17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</c:numCache>
            </c:num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47.9</c:v>
                </c:pt>
                <c:pt idx="1">
                  <c:v>58.1</c:v>
                </c:pt>
                <c:pt idx="2">
                  <c:v>56</c:v>
                </c:pt>
                <c:pt idx="3">
                  <c:v>60.1</c:v>
                </c:pt>
                <c:pt idx="4">
                  <c:v>64.3</c:v>
                </c:pt>
                <c:pt idx="5">
                  <c:v>61.7</c:v>
                </c:pt>
                <c:pt idx="6">
                  <c:v>56.5</c:v>
                </c:pt>
                <c:pt idx="7">
                  <c:v>46.6</c:v>
                </c:pt>
                <c:pt idx="8">
                  <c:v>47.6</c:v>
                </c:pt>
                <c:pt idx="9">
                  <c:v>48.6</c:v>
                </c:pt>
                <c:pt idx="10">
                  <c:v>43.9</c:v>
                </c:pt>
                <c:pt idx="11">
                  <c:v>38.9</c:v>
                </c:pt>
                <c:pt idx="12">
                  <c:v>30.7</c:v>
                </c:pt>
                <c:pt idx="13">
                  <c:v>32.5</c:v>
                </c:pt>
                <c:pt idx="14">
                  <c:v>38.5</c:v>
                </c:pt>
                <c:pt idx="15">
                  <c:v>41.5</c:v>
                </c:pt>
                <c:pt idx="16">
                  <c:v>48</c:v>
                </c:pt>
              </c:numCache>
            </c:numRef>
          </c:val>
        </c:ser>
        <c:marker val="1"/>
        <c:axId val="67241856"/>
        <c:axId val="67243392"/>
      </c:lineChart>
      <c:dateAx>
        <c:axId val="67241856"/>
        <c:scaling>
          <c:orientation val="minMax"/>
        </c:scaling>
        <c:axPos val="b"/>
        <c:numFmt formatCode="[$-419]mmmm\ yyyy;@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7243392"/>
        <c:crosses val="autoZero"/>
        <c:auto val="1"/>
        <c:lblOffset val="100"/>
      </c:dateAx>
      <c:valAx>
        <c:axId val="6724339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7241856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plotVisOnly val="1"/>
  </c:chart>
  <c:spPr>
    <a:solidFill>
      <a:srgbClr val="FFFFCC"/>
    </a:solidFill>
  </c:spPr>
  <c:txPr>
    <a:bodyPr/>
    <a:lstStyle/>
    <a:p>
      <a:pPr>
        <a:defRPr sz="1800">
          <a:solidFill>
            <a:srgbClr val="002060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3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Прогнозный сценарий</a:t>
            </a:r>
            <a:r>
              <a:rPr lang="ru-RU" sz="1300" baseline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добычи нефти в Казахстане </a:t>
            </a:r>
            <a:r>
              <a:rPr lang="ru-RU" sz="1100" b="0" baseline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(млн. тонн)</a:t>
            </a:r>
            <a:endParaRPr lang="ru-RU" sz="1100" b="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10638583442651812"/>
          <c:y val="0.13057318544002239"/>
          <c:w val="0.86172596646694588"/>
          <c:h val="0.56647395053003535"/>
        </c:manualLayout>
      </c:layout>
      <c:lineChart>
        <c:grouping val="standard"/>
        <c:ser>
          <c:idx val="0"/>
          <c:order val="0"/>
          <c:tx>
            <c:v>Базовый сценарий при 30-40$</c:v>
          </c:tx>
          <c:marker>
            <c:symbol val="none"/>
          </c:marker>
          <c:cat>
            <c:numRef>
              <c:f>Лист1!$D$12:$M$12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Лист1!$D$14:$M$14</c:f>
              <c:numCache>
                <c:formatCode>#,##0</c:formatCode>
                <c:ptCount val="10"/>
                <c:pt idx="0">
                  <c:v>74</c:v>
                </c:pt>
                <c:pt idx="1">
                  <c:v>77</c:v>
                </c:pt>
                <c:pt idx="2">
                  <c:v>79</c:v>
                </c:pt>
                <c:pt idx="3">
                  <c:v>81</c:v>
                </c:pt>
                <c:pt idx="4">
                  <c:v>83</c:v>
                </c:pt>
                <c:pt idx="5">
                  <c:v>84</c:v>
                </c:pt>
                <c:pt idx="6">
                  <c:v>85</c:v>
                </c:pt>
                <c:pt idx="7">
                  <c:v>91</c:v>
                </c:pt>
                <c:pt idx="8">
                  <c:v>92</c:v>
                </c:pt>
                <c:pt idx="9">
                  <c:v>93</c:v>
                </c:pt>
              </c:numCache>
            </c:numRef>
          </c:val>
        </c:ser>
        <c:ser>
          <c:idx val="1"/>
          <c:order val="1"/>
          <c:tx>
            <c:v>Оптимистический сценарий при 30-50$</c:v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Лист1!$D$12:$M$12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Лист1!$D$20:$M$20</c:f>
              <c:numCache>
                <c:formatCode>General</c:formatCode>
                <c:ptCount val="10"/>
                <c:pt idx="0">
                  <c:v>75</c:v>
                </c:pt>
                <c:pt idx="1">
                  <c:v>80</c:v>
                </c:pt>
                <c:pt idx="2">
                  <c:v>82</c:v>
                </c:pt>
                <c:pt idx="3">
                  <c:v>85</c:v>
                </c:pt>
                <c:pt idx="4">
                  <c:v>85</c:v>
                </c:pt>
                <c:pt idx="5">
                  <c:v>86</c:v>
                </c:pt>
                <c:pt idx="6">
                  <c:v>86</c:v>
                </c:pt>
                <c:pt idx="7">
                  <c:v>95</c:v>
                </c:pt>
                <c:pt idx="8">
                  <c:v>96</c:v>
                </c:pt>
                <c:pt idx="9">
                  <c:v>97</c:v>
                </c:pt>
              </c:numCache>
            </c:numRef>
          </c:val>
        </c:ser>
        <c:ser>
          <c:idx val="2"/>
          <c:order val="2"/>
          <c:tx>
            <c:v>Пессимистический сценарий при 30-35$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Лист1!$D$25:$M$25</c:f>
              <c:numCache>
                <c:formatCode>General</c:formatCode>
                <c:ptCount val="10"/>
                <c:pt idx="0">
                  <c:v>74</c:v>
                </c:pt>
                <c:pt idx="1">
                  <c:v>76</c:v>
                </c:pt>
                <c:pt idx="2">
                  <c:v>78</c:v>
                </c:pt>
                <c:pt idx="3">
                  <c:v>79</c:v>
                </c:pt>
                <c:pt idx="4">
                  <c:v>80</c:v>
                </c:pt>
                <c:pt idx="5">
                  <c:v>83</c:v>
                </c:pt>
                <c:pt idx="6">
                  <c:v>83</c:v>
                </c:pt>
                <c:pt idx="7">
                  <c:v>90</c:v>
                </c:pt>
                <c:pt idx="8">
                  <c:v>91</c:v>
                </c:pt>
                <c:pt idx="9">
                  <c:v>91</c:v>
                </c:pt>
              </c:numCache>
            </c:numRef>
          </c:val>
        </c:ser>
        <c:dropLines>
          <c:spPr>
            <a:ln>
              <a:prstDash val="sysDot"/>
            </a:ln>
          </c:spPr>
        </c:dropLines>
        <c:marker val="1"/>
        <c:axId val="68515328"/>
        <c:axId val="68516864"/>
      </c:lineChart>
      <c:catAx>
        <c:axId val="685153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8516864"/>
        <c:crosses val="autoZero"/>
        <c:lblAlgn val="ctr"/>
        <c:lblOffset val="100"/>
      </c:catAx>
      <c:valAx>
        <c:axId val="68516864"/>
        <c:scaling>
          <c:orientation val="minMax"/>
          <c:max val="105"/>
          <c:min val="65"/>
        </c:scaling>
        <c:axPos val="l"/>
        <c:majorGridlines/>
        <c:numFmt formatCode="#,##0" sourceLinked="1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68515328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b"/>
      <c:layout>
        <c:manualLayout>
          <c:xMode val="edge"/>
          <c:yMode val="edge"/>
          <c:x val="6.6023180917480773E-2"/>
          <c:y val="0.79277003533569002"/>
          <c:w val="0.88824590024357986"/>
          <c:h val="0.20404511660777391"/>
        </c:manualLayout>
      </c:layout>
      <c:txPr>
        <a:bodyPr/>
        <a:lstStyle/>
        <a:p>
          <a:pPr>
            <a:defRPr sz="1000" b="1">
              <a:solidFill>
                <a:srgbClr val="002060"/>
              </a:solidFill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spPr>
    <a:solidFill>
      <a:srgbClr val="FFFFCC"/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 anchor="t" anchorCtr="0"/>
          <a:lstStyle/>
          <a:p>
            <a:pPr algn="ctr">
              <a:defRPr/>
            </a:pPr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1 марта т.г. введена плавающая ставка ЭТП на нефть с привязкой к мировой цене</a:t>
            </a:r>
            <a:endParaRPr lang="ru-RU" sz="1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1.9204648729465306E-4"/>
          <c:y val="2.0024923605540926E-2"/>
        </c:manualLayout>
      </c:layout>
    </c:title>
    <c:plotArea>
      <c:layout>
        <c:manualLayout>
          <c:layoutTarget val="inner"/>
          <c:xMode val="edge"/>
          <c:yMode val="edge"/>
          <c:x val="9.9420888358625489E-2"/>
          <c:y val="0.18414214781529931"/>
          <c:w val="0.87775582273850961"/>
          <c:h val="0.57396898919906458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srgbClr val="A50021"/>
              </a:solidFill>
            </a:ln>
          </c:spPr>
          <c:marker>
            <c:spPr>
              <a:ln>
                <a:solidFill>
                  <a:srgbClr val="A50021"/>
                </a:solidFill>
              </a:ln>
            </c:spPr>
          </c:marker>
          <c:dLbls>
            <c:txPr>
              <a:bodyPr/>
              <a:lstStyle/>
              <a:p>
                <a:pPr>
                  <a:defRPr sz="1200" b="1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до 25</c:v>
                </c:pt>
                <c:pt idx="1">
                  <c:v> с 25-30</c:v>
                </c:pt>
                <c:pt idx="2">
                  <c:v>с 30 до 35</c:v>
                </c:pt>
                <c:pt idx="3">
                  <c:v>с 35 до 40</c:v>
                </c:pt>
                <c:pt idx="4">
                  <c:v>с 40 до 45</c:v>
                </c:pt>
                <c:pt idx="5">
                  <c:v>с 45 до 50</c:v>
                </c:pt>
                <c:pt idx="6">
                  <c:v>с 50 до 55</c:v>
                </c:pt>
                <c:pt idx="7">
                  <c:v>с 55 до 60</c:v>
                </c:pt>
                <c:pt idx="8">
                  <c:v>с 95 до 100 </c:v>
                </c:pt>
                <c:pt idx="9">
                  <c:v>с 100 до 105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35</c:v>
                </c:pt>
                <c:pt idx="4">
                  <c:v>40</c:v>
                </c:pt>
                <c:pt idx="5">
                  <c:v>45</c:v>
                </c:pt>
                <c:pt idx="6">
                  <c:v>50</c:v>
                </c:pt>
                <c:pt idx="7">
                  <c:v>55</c:v>
                </c:pt>
                <c:pt idx="8">
                  <c:v>95</c:v>
                </c:pt>
                <c:pt idx="9">
                  <c:v>100</c:v>
                </c:pt>
              </c:numCache>
            </c:numRef>
          </c:val>
        </c:ser>
        <c:marker val="1"/>
        <c:axId val="34489856"/>
        <c:axId val="34491392"/>
      </c:lineChart>
      <c:catAx>
        <c:axId val="34489856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491392"/>
        <c:crosses val="autoZero"/>
        <c:auto val="1"/>
        <c:lblAlgn val="ctr"/>
        <c:lblOffset val="100"/>
      </c:catAx>
      <c:valAx>
        <c:axId val="344913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ru-RU" sz="800" dirty="0" smtClean="0">
                    <a:latin typeface="Arial" pitchFamily="34" charset="0"/>
                    <a:cs typeface="Arial" pitchFamily="34" charset="0"/>
                  </a:rPr>
                  <a:t>Мировая</a:t>
                </a:r>
                <a:r>
                  <a:rPr lang="ru-RU" sz="800" baseline="0" dirty="0" smtClean="0">
                    <a:latin typeface="Arial" pitchFamily="34" charset="0"/>
                    <a:cs typeface="Arial" pitchFamily="34" charset="0"/>
                  </a:rPr>
                  <a:t> цена нефть, доллар за баррель</a:t>
                </a:r>
                <a:r>
                  <a:rPr lang="ru-RU" sz="800" dirty="0" smtClean="0"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800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0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34489856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  <a:ln>
          <a:noFill/>
        </a:ln>
      </c:spPr>
    </c:plotArea>
    <c:plotVisOnly val="1"/>
  </c:chart>
  <c:spPr>
    <a:solidFill>
      <a:srgbClr val="FFFFCC"/>
    </a:solidFill>
  </c:spPr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ru-RU"/>
        </a:p>
      </c:txPr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4637192744731001E-2"/>
          <c:y val="0.23418391343384587"/>
          <c:w val="0.64756061875961879"/>
          <c:h val="0.7378544246730943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Нагрузка на недропользователей по поставкам нефти на НПЗ в 2015 году в разрезе областей</c:v>
                </c:pt>
              </c:strCache>
            </c:strRef>
          </c:tx>
          <c:explosion val="25"/>
          <c:dPt>
            <c:idx val="0"/>
            <c:spPr>
              <a:solidFill>
                <a:srgbClr val="7030A0"/>
              </a:solidFill>
            </c:spPr>
          </c:dPt>
          <c:dPt>
            <c:idx val="1"/>
            <c:explosion val="53"/>
            <c:spPr>
              <a:solidFill>
                <a:srgbClr val="0000CC"/>
              </a:solidFill>
            </c:spPr>
          </c:dPt>
          <c:dLbls>
            <c:dLbl>
              <c:idx val="0"/>
              <c:layout>
                <c:manualLayout>
                  <c:x val="3.2661401020621601E-2"/>
                  <c:y val="-3.4102719262778854E-3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600" dirty="0" smtClean="0">
                        <a:latin typeface="Arial" pitchFamily="34" charset="0"/>
                        <a:cs typeface="Arial" pitchFamily="34" charset="0"/>
                      </a:rPr>
                      <a:t>25,3%</a:t>
                    </a:r>
                    <a:endParaRPr lang="en-US" sz="1600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Val val="1"/>
            </c:dLbl>
            <c:dLbl>
              <c:idx val="1"/>
              <c:layout>
                <c:manualLayout>
                  <c:x val="3.0302179995302238E-2"/>
                  <c:y val="-0.10900184251015566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600" dirty="0" smtClean="0">
                        <a:latin typeface="Arial" pitchFamily="34" charset="0"/>
                        <a:cs typeface="Arial" pitchFamily="34" charset="0"/>
                      </a:rPr>
                      <a:t>44,7%</a:t>
                    </a:r>
                    <a:endParaRPr lang="en-US" sz="1600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Val val="1"/>
            </c:dLbl>
            <c:dLbl>
              <c:idx val="2"/>
              <c:layout>
                <c:manualLayout>
                  <c:x val="-5.5002239856966556E-3"/>
                  <c:y val="-0.12610950860064166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600" dirty="0" smtClean="0">
                        <a:latin typeface="Arial" pitchFamily="34" charset="0"/>
                        <a:cs typeface="Arial" pitchFamily="34" charset="0"/>
                      </a:rPr>
                      <a:t>61,2%</a:t>
                    </a:r>
                    <a:endParaRPr lang="en-US" sz="1600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 sz="1600"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Мангистауская, Атырауская и Западно-Казахстанская области</c:v>
                </c:pt>
                <c:pt idx="1">
                  <c:v>Актюбинская область</c:v>
                </c:pt>
                <c:pt idx="2">
                  <c:v>Кызылординская область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0.253</c:v>
                </c:pt>
                <c:pt idx="1">
                  <c:v>0.44700000000000001</c:v>
                </c:pt>
                <c:pt idx="2">
                  <c:v>0.61200000000000065</c:v>
                </c:pt>
              </c:numCache>
            </c:numRef>
          </c:val>
        </c:ser>
      </c:pie3DChart>
      <c:spPr>
        <a:solidFill>
          <a:schemeClr val="bg1">
            <a:lumMod val="95000"/>
          </a:schemeClr>
        </a:solidFill>
      </c:spPr>
    </c:plotArea>
    <c:legend>
      <c:legendPos val="r"/>
      <c:layout/>
      <c:txPr>
        <a:bodyPr/>
        <a:lstStyle/>
        <a:p>
          <a:pPr>
            <a:defRPr sz="12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spPr>
    <a:solidFill>
      <a:srgbClr val="FFFFCC"/>
    </a:solidFill>
  </c:spPr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6CED8-D13A-4291-B399-51650B5A96C3}" type="datetimeFigureOut">
              <a:rPr lang="ru-RU" smtClean="0"/>
              <a:pPr/>
              <a:t>23.06.2016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D6F10-5D95-4213-8238-FE5159FAC0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0253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37D2D-7231-4D3B-BA23-CC260E24DD7D}" type="datetimeFigureOut">
              <a:rPr lang="ru-RU" smtClean="0"/>
              <a:pPr/>
              <a:t>23.06.2016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FB6FC-7AE9-4E87-936B-1BFFA803C9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01713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852488" y="744538"/>
            <a:ext cx="4964112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1F18FE-0F19-415D-A88F-52E4F93FFFF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2175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4176-2998-4EC7-9CD4-F488A9ADABD9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4615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E718-7294-4B83-A0B2-BDCD0035DDD2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6530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C137-E23C-4577-8CA0-05380AB93C76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72411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DDDA2-5D22-451D-8FE3-01ED5A2562D0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049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9102-6AC3-43E5-9A76-71B2487CF168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409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0C2DE-84FB-455E-BEDE-AF9CE08350EA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8930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B66F3-5021-475D-BE0A-942E4F129AC8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559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CC4D3-459C-4E48-A0A6-D219314DEE19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5718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662A-E843-4B1A-9843-9E47C53AC102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50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124A-57B2-41EF-8299-DB68E8AC1DA0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9566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1519D-49EA-42B7-A58F-C4531D4EC399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18779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BDBEA-BB2A-4151-9484-8319AB7A56D6}" type="datetime1">
              <a:rPr lang="ru-RU" smtClean="0"/>
              <a:pPr/>
              <a:t>23.06.2016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501B7-F57A-4139-B33C-CC3B879C72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5119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661312"/>
            <a:ext cx="864399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 ХОДЕ ИСПОЛНЕНИЯ 74 И 75 ШАГОВ «ПЛАНА НАЦИИ – 100 ШАГОВ» И ИСПОЛНЕНИИ РЕКОМЕНДАЦИЙ ПАРЛАМЕНТСКИХ СЛУШАНИЙ ПО ВОПРОСУ  «ПРОБЛЕМЫ И ПЕРСПЕКТИВЫ РАЗВИТИЯ НЕФТЕГАЗОВОГО СЕКТОРА КАЗАХСТАНА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8" name="Прямоугольник 10"/>
          <p:cNvSpPr>
            <a:spLocks noChangeArrowheads="1"/>
          </p:cNvSpPr>
          <p:nvPr/>
        </p:nvSpPr>
        <p:spPr bwMode="auto">
          <a:xfrm>
            <a:off x="285720" y="357167"/>
            <a:ext cx="321471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sz="1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ҚАЗАҚСТАН РЕСПУБЛИКАСЫНЫҢ ЭНЕРГЕТИКА МИНИСТРЛІГІ</a:t>
            </a:r>
            <a:endParaRPr lang="ru-RU" sz="1800" b="1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5643571" y="428604"/>
            <a:ext cx="3286148" cy="128588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МИНИСТЕРСТВО ЭНЕРГЕТИКИ </a:t>
            </a:r>
            <a:b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РЕСПУБЛИКИ </a:t>
            </a:r>
            <a:b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КАЗАХСТАН</a:t>
            </a: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AutoShape 3" descr="Картинки по запросу герб казахстан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8919" name="Picture 7" descr="C:\Users\stajer\Downloads\gerb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285728"/>
            <a:ext cx="2024060" cy="204834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094327" y="6158719"/>
            <a:ext cx="16513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г. Астана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946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0"/>
            <a:ext cx="8964488" cy="724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04953" y="1135118"/>
            <a:ext cx="8939047" cy="498190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Концепция Кодекса о недрах и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недропользовании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одобрена МВК 17.07.2015 г. 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 разработке Концепции в части УВС Министерством энергетики изучен лучший мировой опыт предоставления права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госрегулирования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мировой практике по УВС – нехарактерно использование </a:t>
            </a:r>
            <a:r>
              <a:rPr lang="ru-RU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внеконкурсного способа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предоставления права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(т.н. способа «по заявке» или «первый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пришел-первый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получил»);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190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 txBox="1">
            <a:spLocks/>
          </p:cNvSpPr>
          <p:nvPr/>
        </p:nvSpPr>
        <p:spPr bwMode="auto">
          <a:xfrm>
            <a:off x="0" y="0"/>
            <a:ext cx="8911988" cy="627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482687"/>
            <a:ext cx="2133600" cy="238788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6484" y="2396359"/>
            <a:ext cx="4177862" cy="414633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Сохранение вариативности для государства в способах предоставления права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по конкурсу (аукцион) и без конкурса (по заявке, первый пришел – первый получил) </a:t>
            </a:r>
          </a:p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85756" y="2398816"/>
            <a:ext cx="4108861" cy="4128109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just">
              <a:lnSpc>
                <a:spcPct val="107000"/>
              </a:lnSpc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Перспективные участки будут выставляться на конкурс, тогда как слабоизученные/неизученные участки и месторождения с низким инвестиционным потенциалом будут предоставляться по заявке (по принципу «первый пришел – первый получил»)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3132" y="993228"/>
            <a:ext cx="8633362" cy="914400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УПРОЩЕНИЕ ПРЕДОСТАВЛЕНИЯ ПРАВА НЕДРОПОЛЬЗОВАНИЯ НА УВС</a:t>
            </a:r>
            <a:endParaRPr lang="ru-RU" dirty="0">
              <a:solidFill>
                <a:srgbClr val="00206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2475187" y="2049515"/>
            <a:ext cx="425669" cy="20495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258910" y="1939159"/>
            <a:ext cx="433553" cy="31531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24991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 txBox="1">
            <a:spLocks/>
          </p:cNvSpPr>
          <p:nvPr/>
        </p:nvSpPr>
        <p:spPr bwMode="auto">
          <a:xfrm>
            <a:off x="341194" y="1"/>
            <a:ext cx="8461612" cy="8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ru-RU" altLang="ru-RU" sz="20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30621" y="6509982"/>
            <a:ext cx="2222310" cy="348018"/>
          </a:xfrm>
        </p:spPr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78377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7546" y="177421"/>
            <a:ext cx="829783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99545" y="1024759"/>
            <a:ext cx="8513379" cy="5565227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СОХРАНЕНИЕ КОНТРАКТНОГО РЕЖИМА ПРЕДОСТАВЛЕНИЯ ПРАВА НЕДРОПОЛЬЗОВАНИЯ НА УВС: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Упрощение заключения контрактов путем: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перехода на совмещенную разведку и добычу;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устранения «зависимости» контракта от проектных документов;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упразднения экономической экспертизы проектов контрактов.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Перенос акцента в экспертизе на: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проектные документы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(оставить только одну экспертизу – на предмет рациональной разработки недр на ЦКРР, если проектный документ предусматривает добычу);</a:t>
            </a: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технические проектные документы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(экспертизу по промышленной безопасности, экологии и т. д.).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813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7"/>
          <p:cNvSpPr txBox="1">
            <a:spLocks/>
          </p:cNvSpPr>
          <p:nvPr/>
        </p:nvSpPr>
        <p:spPr bwMode="auto">
          <a:xfrm>
            <a:off x="313899" y="0"/>
            <a:ext cx="8557145" cy="70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ru-RU" altLang="ru-RU" sz="20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2011" y="204716"/>
            <a:ext cx="8529851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1434" y="1545021"/>
            <a:ext cx="8229601" cy="405173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5600" algn="just">
              <a:lnSpc>
                <a:spcPct val="150000"/>
              </a:lnSpc>
              <a:defRPr/>
            </a:pPr>
            <a:r>
              <a:rPr lang="ru-RU" alt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ЛИЦЕНЗИОННЫЙ РЕЖИМ ПРЕДОСТАВЛЕНИЯ ПРАВА НЕДРОПОЛЬЗОВАНИЯ </a:t>
            </a:r>
          </a:p>
          <a:p>
            <a:pPr indent="355600"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Лицензия будет предусмотрена только для упрощенной разведки УВС на слабоизученных/неизученных участках на 3 года без права бурения скважин и возможности отчуждения (с правом перехода к полномасштабной разведке по контракту)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4967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 txBox="1">
            <a:spLocks/>
          </p:cNvSpPr>
          <p:nvPr/>
        </p:nvSpPr>
        <p:spPr bwMode="auto">
          <a:xfrm>
            <a:off x="285008" y="177421"/>
            <a:ext cx="8550234" cy="504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ru-RU" altLang="ru-RU" sz="22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199" y="6537278"/>
            <a:ext cx="2358789" cy="32072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9433" y="163772"/>
            <a:ext cx="84616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" y="851338"/>
            <a:ext cx="9144000" cy="564499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defRPr/>
            </a:pPr>
            <a:r>
              <a:rPr lang="ru-RU" altLang="ru-RU" sz="1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УПРОЩЕНИЕ ПРОЦЕДУР ПО ПРОЕКТНЫМ ДОКУМЕНТАМ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Устранение правового пробела в регулировании технических проектных документов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(проекты сейсмических работ, бурения скважин, обустройства месторождения, ликвидации/консервации скважин, ликвидации объектов </a:t>
            </a:r>
            <a:r>
              <a:rPr lang="ru-RU" sz="17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Облегчение согласования проектных документов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7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срокам и по количеству экспертиз): 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разведочных работ, план разработки месторождения (включающем разделы по опытно-промышленной разработке, </a:t>
            </a:r>
            <a:r>
              <a:rPr lang="ru-RU" sz="17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техсхеме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промышленной разработке).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плану разведочных работ (если не требует бурения) – уведомительный порядок;.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остальным проектным документам - рассматривается возможность сохранить только экспертизу в области рационального использования недр;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Экспертиза в области экологии и </a:t>
            </a:r>
            <a:r>
              <a:rPr lang="ru-RU" sz="17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промбезопасности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– привязать к техническим проектным документам.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7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sz="1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переходный период планируется</a:t>
            </a:r>
            <a:r>
              <a:rPr lang="ru-RU" sz="17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рамках «одного окна» – при экспертизе на ЦКРР проектных документов одновременно подтверждать рентабельно извлекаемые запасы и рентабельный КИН.</a:t>
            </a:r>
            <a:endParaRPr lang="ru-RU" sz="1700" dirty="0"/>
          </a:p>
        </p:txBody>
      </p:sp>
    </p:spTree>
    <p:extLst>
      <p:ext uri="{BB962C8B-B14F-4D97-AF65-F5344CB8AC3E}">
        <p14:creationId xmlns="" xmlns:p14="http://schemas.microsoft.com/office/powerpoint/2010/main" val="279962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453984" y="1487605"/>
            <a:ext cx="8485063" cy="586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4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660" y="177421"/>
            <a:ext cx="8639033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4497" y="1450429"/>
            <a:ext cx="7977351" cy="425668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Рассматривается в проекте Кодекса о недрах подходы в регулировании УВС обусловлены спецификой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нефтегазовом секторе, требующей адекватного регулирования вопросов рационального использования недр, -  с одной стороны, и высокой значимостью нефтегазовых предприятий в регионах – с другой стороны.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0092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2262" y="1318438"/>
            <a:ext cx="825689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endParaRPr lang="ru-RU" sz="4000" b="1" dirty="0" smtClean="0">
              <a:solidFill>
                <a:srgbClr val="002060"/>
              </a:solidFill>
              <a:latin typeface="Arial" pitchFamily="34" charset="0"/>
            </a:endParaRP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ИСПОЛНЕНИЕ РЕКОМЕНДАЦИЙ ПАРЛАМЕНТСКИХ СЛУШАНИЙ ПО  ВОПРОСУ «ПРОБЛЕМЫ И ПЕРСПЕКТИВЫ РАЗВИТИЯ  НЕФТЕГАЗОВОГО СЕКТОРА КАЗАХСТАНА»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ru-RU" sz="28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ctr">
              <a:defRPr/>
            </a:pPr>
            <a:endParaRPr lang="ru-RU" sz="4000" b="1" dirty="0" smtClean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flipH="1">
            <a:off x="7710983" y="6414449"/>
            <a:ext cx="125559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16</a:t>
            </a: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605515"/>
            <a:ext cx="2133600" cy="115959"/>
          </a:xfrm>
        </p:spPr>
        <p:txBody>
          <a:bodyPr/>
          <a:lstStyle/>
          <a:p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77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91069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ИСПОЛНЕНИЕ РЕКОМЕНДАЦИЙ ПАРЛАМЕНТСКИХ СЛУШАНИЙ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3132" y="1418896"/>
            <a:ext cx="3906982" cy="1241177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Снижение налоговой и административной нагрузки нефтедобывающего сектора: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рекомендаций</a:t>
            </a:r>
            <a:endParaRPr lang="ru-RU" sz="14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1257" y="2897580"/>
            <a:ext cx="3918857" cy="166254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сферы геологии и рациональное использование недр: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рекомендаций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61256" y="4880758"/>
            <a:ext cx="3895108" cy="166254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Совершенствование регулирования внутреннего рынка нефтепродуктов: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рекомендаций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583875" y="1425039"/>
            <a:ext cx="4286993" cy="123503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Вопросы развития нефтегазового сектора, в том числе газовой отрасли: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рекомендаций</a:t>
            </a:r>
            <a:endParaRPr lang="ru-RU" sz="14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07627" y="2873829"/>
            <a:ext cx="4275116" cy="163879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Научно-технологическое развитие нефтедобывающего сектора, научные исследования, трансферт технологий, местное содержание и ВТО: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рекомендаций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07626" y="4880758"/>
            <a:ext cx="4304362" cy="166254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Подготовка научных кадров: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рекомендаций</a:t>
            </a:r>
            <a:endParaRPr lang="ru-RU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48020" y="728649"/>
            <a:ext cx="3562066" cy="58685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36 РЕКОМЕНДАЦИЙ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605515" y="6605515"/>
            <a:ext cx="2156347" cy="115959"/>
          </a:xfrm>
        </p:spPr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СНИЖЕНИЕ НАЛОГОВОЙ И АДМИНИСТРАТИВНОЙ НАГРУЗКИ В НЕФТЕДОБЫВАЮЩЕМ СЕКТОРЕ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30241" y="1021278"/>
          <a:ext cx="4217158" cy="4478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2011" y="5718411"/>
            <a:ext cx="8625385" cy="76427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прогнозам международных экспертов, равновесие мировых цен на  нефть сложится только в 2017-2018 годах на уровне 60$ за баррель</a:t>
            </a:r>
            <a:endParaRPr lang="ru-RU" sz="1600" dirty="0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4572000" y="1037229"/>
          <a:ext cx="4380931" cy="442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328848" y="6632811"/>
            <a:ext cx="1542196" cy="225189"/>
          </a:xfrm>
        </p:spPr>
        <p:txBody>
          <a:bodyPr/>
          <a:lstStyle/>
          <a:p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2"/>
            <a:ext cx="914399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СНИЖЕНИЕ НАЛОГОВОЙ И АДМИНИСТРАТИВНОЙ НАГРУЗКИ В НЕФТЕДОБЫВАЮЩЕМ СЕКТОРЕ</a:t>
            </a:r>
            <a:endParaRPr lang="ru-RU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55955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177422" y="1651379"/>
          <a:ext cx="8775510" cy="184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Скругленный прямоугольник 10"/>
          <p:cNvSpPr/>
          <p:nvPr/>
        </p:nvSpPr>
        <p:spPr>
          <a:xfrm>
            <a:off x="146648" y="627797"/>
            <a:ext cx="8842973" cy="99628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Ø"/>
            </a:pPr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Проведена работа по упрощению процедуры отнесения месторождений углеводородного сырья к категории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низкорентабельных</a:t>
            </a:r>
            <a:endParaRPr lang="ru-RU" sz="1400" b="1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Снижение налоговой нагрузки по НДПИ в 2015 году - 8 нефтедобывающим предприятиям, в 1 полугодии 2016 года - 6 нефтедобывающим предприятий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42504" y="5950424"/>
            <a:ext cx="8796780" cy="6550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Ø"/>
            </a:pPr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Внесены изменения в Правила экономической оценки ущерба от загрязнения окружающей среды</a:t>
            </a:r>
          </a:p>
          <a:p>
            <a:pPr algn="just">
              <a:buFont typeface="Wingdings" pitchFamily="2" charset="2"/>
              <a:buChar char="q"/>
            </a:pPr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Экономическая оценка ущерба от стационарных источников сверхустановленных нормативов будет определяться единой формулой с коэффициентом в 2,2 МРП (ранее 52 МРП).</a:t>
            </a:r>
            <a:endParaRPr lang="ru-RU" sz="1300" dirty="0"/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90005" y="3533126"/>
          <a:ext cx="8799616" cy="23622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880098"/>
                <a:gridCol w="5919518"/>
              </a:tblGrid>
              <a:tr h="500584">
                <a:tc grid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Проведена детальная работа с </a:t>
                      </a:r>
                      <a:r>
                        <a:rPr lang="ru-RU" sz="14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недропользователями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актуализации их финансово-экономической модели (анализ 61</a:t>
                      </a: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компаний)</a:t>
                      </a:r>
                      <a:endParaRPr lang="ru-RU" sz="1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8348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ru-RU" sz="1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2015 году:</a:t>
                      </a:r>
                      <a:endParaRPr lang="ru-RU" sz="1200" dirty="0" smtClean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средняя фактическая цена нефти составила 53$/баррель;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вычеты превышают СГД на 3%;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отрицательный чистый доход;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  <a:tabLst>
                          <a:tab pos="914400" algn="l"/>
                        </a:tabLs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КНН составляет 28%.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v"/>
                        <a:tabLst>
                          <a:tab pos="914400" algn="l"/>
                        </a:tabLst>
                      </a:pPr>
                      <a:r>
                        <a:rPr lang="ru-RU" sz="14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Количество убыточных компаний 37 из 61 </a:t>
                      </a:r>
                      <a:endParaRPr lang="ru-RU" sz="14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2016г по сравнению с 2015г:</a:t>
                      </a:r>
                      <a:endParaRPr lang="ru-RU" sz="1150" dirty="0" smtClean="0">
                        <a:solidFill>
                          <a:srgbClr val="00206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15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средняя прогнозируемая цена нефти составит 37$/баррель (снижение на 30%);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15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объем реализации сырой нефти уменьшится на 5,3%;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15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уменьшится СГД на 16%; 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15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уменьшатся вычеты на 24%;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"/>
                      </a:pPr>
                      <a:r>
                        <a:rPr lang="ru-RU" sz="115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снижение выплат по ЭТП 4,5% по сравнению с 2015 годом;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15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КНН составляет 27%. </a:t>
                      </a:r>
                    </a:p>
                    <a:p>
                      <a:pPr marL="0" lvl="1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v"/>
                      </a:pPr>
                      <a:r>
                        <a:rPr lang="ru-RU" dirty="0" smtClean="0"/>
                        <a:t> </a:t>
                      </a:r>
                      <a:r>
                        <a:rPr lang="ru-RU" sz="16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убыточных компаний 28 из 61 </a:t>
                      </a:r>
                      <a:endParaRPr lang="ru-RU" sz="16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 descr="C:\Users\админ\Desktop\президент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53821"/>
            <a:ext cx="3711575" cy="272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B4FA20DF-1530-44B8-A159-DE0FE4626CF8}" type="slidenum">
              <a:rPr lang="ru-RU" sz="1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09392" y="1403132"/>
            <a:ext cx="4666593" cy="312157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ШАГ  74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ПОВЫШЕНИЕ ПРОЗРАЧНОСТИ И ПРЕДСКАЗУЕМОСТИ СФЕРЫ НЕДРОПОЛЬЗОВАНИЯ ЧЕРЕЗ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/>
                <a:cs typeface="Arial" pitchFamily="34" charset="0"/>
              </a:rPr>
              <a:t>ВНЕДРЕНИЕ МЕЖДУНАРОДНОЙ СИСТЕМЫ СТАНДАРТОВ ОТЧЕТНОСТИ ПО ЗАПАСАМ УГЛЕВОДОРОДНОГО СЫРЬЯ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4910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455391"/>
            <a:ext cx="2133600" cy="266084"/>
          </a:xfrm>
        </p:spPr>
        <p:txBody>
          <a:bodyPr/>
          <a:lstStyle/>
          <a:p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20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"/>
            <a:ext cx="914400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СФЕРЫ ГЕОЛОГИИ И РАЦИОНАЛЬНОЕ ИСПОЛЬЗОВАНИЕ НЕДР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9564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04952" y="843148"/>
            <a:ext cx="8772794" cy="561224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 Выработаны предложения: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по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упрощению процедуры получения и использования геологической информации;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обеспечения открытого доступа к геологической информации для всех потенциальных инвесторов;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В рамках разработки нового Налогово-Таможенного Кодекса предложены нормы по налогообложению 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недропользователей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в том числе: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введение Единого арендного платежа взамен подписного бонуса, бонуса коммерческого обнаружения и платы по возмещению исторических затрат;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внедрение механизма самостоятельного применения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недропользователем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пониженных ставок НДПИ;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Рассматривается возможность возврата НДС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недропользователям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случае не обнаружения углеводородного сырья в ходе проведения геологоразведочных работ.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496334"/>
            <a:ext cx="2133600" cy="225141"/>
          </a:xfrm>
        </p:spPr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21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18365" y="1"/>
            <a:ext cx="89256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СФЕРЫ ГЕОЛОГИИ И РАЦИОНАЛЬНОЕ ИСПОЛЬЗОВАНИЕ НЕДР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3779" y="1135117"/>
            <a:ext cx="8560675" cy="539180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АО «НК «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утверждена Программа  развития геологоразведочных работ на 2015-2020 годы:</a:t>
            </a:r>
          </a:p>
          <a:p>
            <a:pPr algn="just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определены основные направления разведки и поисков месторождений  нефти и газ;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Геологоразведочные работы проводятся как на море, так и на суше во многих областях Казахстана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Работы ведутся по текущим морским проектам и по действующим проектам на суше 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Подготавливаются новые проекты геологоразведки 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Были инициированы два научно-исследовательских региональных проекта: «Прикаспийский» и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Устюрт-Бозашинский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Мангышлакский».</a:t>
            </a:r>
          </a:p>
          <a:p>
            <a:pPr algn="just">
              <a:buFont typeface="Wingdings" pitchFamily="2" charset="2"/>
              <a:buChar char="q"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ТОО «НИИ технологий добычи и бурения «</a:t>
            </a:r>
            <a:r>
              <a:rPr lang="ru-RU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»:</a:t>
            </a:r>
          </a:p>
          <a:p>
            <a:pPr algn="just">
              <a:buFont typeface="Wingdings" pitchFamily="2" charset="2"/>
              <a:buChar char="q"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разработка Концепции цифрового месторождения и в перспективе Программы развития цифровых месторождений до 2020 года;</a:t>
            </a:r>
          </a:p>
          <a:p>
            <a:pPr algn="just"/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предполагает подготовить проект Стратегии центрального банка геологоразведочных данных группы компаний КМГ.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441743"/>
            <a:ext cx="2133600" cy="279732"/>
          </a:xfrm>
        </p:spPr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22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СОВЕРШЕНСТВОВАНИЕ РЕГУЛИРОВАНИЯ ВНУТРЕННЕГО РЫНКА НЕФТЕПРОДУКТОВ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5314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01881" y="704739"/>
            <a:ext cx="8752933" cy="254295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Проработаны возможные механизмы участия крупных </a:t>
            </a:r>
            <a:r>
              <a:rPr lang="ru-RU" sz="1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недропользователей</a:t>
            </a: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 обеспечении внутреннего рынка нефтью</a:t>
            </a:r>
          </a:p>
          <a:p>
            <a:pPr marL="342900" indent="-342900" algn="just"/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Пример: ТШО: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Приобретение «</a:t>
            </a:r>
            <a:r>
              <a:rPr lang="ru-RU" sz="15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Казмунайгазом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нефти пропорционально доле участия в ТШО (20%);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Получение Республикой Базовых роялти в натуральном виде (нефтью).</a:t>
            </a:r>
            <a:endParaRPr lang="ru-RU" sz="15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1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С учетом СРП возможные механизмы участия крупных </a:t>
            </a:r>
            <a:r>
              <a:rPr lang="ru-RU" sz="15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недропользователей</a:t>
            </a:r>
            <a:r>
              <a:rPr lang="ru-RU" sz="1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на внутреннем рынке влекут значительное уменьшение поступлений в бюджет Республики.</a:t>
            </a:r>
          </a:p>
          <a:p>
            <a:pPr algn="just"/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Обязательства по поставкам нефти на НПЗ присутствуют в 110 контрактах из действующих 209 контрактов на разведку и добычу углеводородного сырья</a:t>
            </a:r>
            <a:endParaRPr lang="ru-RU" sz="1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Диаграмма 19"/>
          <p:cNvGraphicFramePr/>
          <p:nvPr/>
        </p:nvGraphicFramePr>
        <p:xfrm>
          <a:off x="299545" y="3373820"/>
          <a:ext cx="8560675" cy="2945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942997" y="6578221"/>
            <a:ext cx="983890" cy="279779"/>
          </a:xfrm>
        </p:spPr>
        <p:txBody>
          <a:bodyPr/>
          <a:lstStyle/>
          <a:p>
            <a:pPr>
              <a:defRPr/>
            </a:pP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506201AC-F478-4D9A-9110-98A4619E858C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23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72955" y="2497541"/>
            <a:ext cx="8547517" cy="3275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Повышение доходности поставок нефти на внутренний рынок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4716" y="6155140"/>
            <a:ext cx="872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ВЫВОД: Цены на нефть, поставляемую на НПЗ, существенно ниже экспортных направлений, в связи с чем высокий процент поставок нефти на внутренний рынок влечет за собой убытки для казахстанских НДО.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0"/>
            <a:ext cx="9144000" cy="49131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СОВЕРШЕНСТВОВАНИЕ РЕГУЛИРОВАНИЯ ВНУТРЕННЕГО РЫНКА НЕФТЕПРОДУКТОВ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259306" y="641445"/>
            <a:ext cx="8666330" cy="1883391"/>
            <a:chOff x="357158" y="921709"/>
            <a:chExt cx="8175282" cy="4864745"/>
          </a:xfrm>
        </p:grpSpPr>
        <p:sp>
          <p:nvSpPr>
            <p:cNvPr id="22" name="Овал 21"/>
            <p:cNvSpPr/>
            <p:nvPr/>
          </p:nvSpPr>
          <p:spPr>
            <a:xfrm>
              <a:off x="3203848" y="4071942"/>
              <a:ext cx="3816424" cy="1085250"/>
            </a:xfrm>
            <a:prstGeom prst="ellipse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УСТЬЕ СКВАЖИНЫ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3" name="Прямая со стрелкой 22"/>
            <p:cNvCxnSpPr>
              <a:stCxn id="22" idx="1"/>
              <a:endCxn id="30" idx="2"/>
            </p:cNvCxnSpPr>
            <p:nvPr/>
          </p:nvCxnSpPr>
          <p:spPr>
            <a:xfrm rot="16200000" flipV="1">
              <a:off x="1545140" y="2013263"/>
              <a:ext cx="2689857" cy="174536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>
              <a:stCxn id="22" idx="7"/>
            </p:cNvCxnSpPr>
            <p:nvPr/>
          </p:nvCxnSpPr>
          <p:spPr>
            <a:xfrm rot="5400000" flipH="1" flipV="1">
              <a:off x="6008723" y="2310011"/>
              <a:ext cx="2373509" cy="146821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3059832" y="2696269"/>
              <a:ext cx="1428921" cy="82608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Экспортные налоги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904148" y="1992563"/>
              <a:ext cx="1548302" cy="71635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Транспортные расходы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5922086" y="2852935"/>
              <a:ext cx="1170194" cy="42465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Процессинг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572132" y="3399974"/>
              <a:ext cx="1080120" cy="4589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Налоги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2663788" y="1900776"/>
              <a:ext cx="1561246" cy="808144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Транспортные расходы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865258" y="921709"/>
              <a:ext cx="2304256" cy="619308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ЭКСПОРТ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6625961" y="925013"/>
              <a:ext cx="1906479" cy="847803"/>
            </a:xfrm>
            <a:prstGeom prst="round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ВНУТРЕННИЙ РЫНОК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908829" y="4311659"/>
              <a:ext cx="1764196" cy="43246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НЕТБЭК экспорт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908829" y="4744116"/>
              <a:ext cx="1764196" cy="60248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134</a:t>
              </a:r>
              <a:r>
                <a:rPr lang="en-US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$ (18$/</a:t>
              </a:r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бар</a:t>
              </a:r>
              <a:r>
                <a:rPr lang="en-US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357158" y="1643047"/>
              <a:ext cx="1512168" cy="108381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Мировая цена на нефть </a:t>
              </a:r>
              <a:r>
                <a:rPr lang="en-US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43$/</a:t>
              </a:r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бар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5" name="Picture 2" descr="C:\Users\mazgali_n\Desktop\index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1767" y="925013"/>
              <a:ext cx="1314449" cy="8715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4" descr="Image result for &amp;kcy;&amp;acy;&amp;rcy;&amp;tcy;&amp;icy;&amp;ncy;&amp;kcy;&amp;icy; &amp;bcy;&amp;iecy;&amp;ncy;&amp;zcy;&amp;icy;&amp;ncy; &amp;ecy;&amp;kcy;&amp;scy;&amp;pcy;&amp;ocy;&amp;rcy;&amp;tcy;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1840" y="1057791"/>
              <a:ext cx="1226441" cy="7387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Прямоугольник 36"/>
            <p:cNvSpPr/>
            <p:nvPr/>
          </p:nvSpPr>
          <p:spPr>
            <a:xfrm>
              <a:off x="5286380" y="5191359"/>
              <a:ext cx="2143140" cy="595095"/>
            </a:xfrm>
            <a:prstGeom prst="rect">
              <a:avLst/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0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НЕТБЭК внутренний рынок:</a:t>
              </a:r>
              <a:endParaRPr lang="ru-RU" sz="1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245660" y="2825089"/>
          <a:ext cx="8707271" cy="2023726"/>
        </p:xfrm>
        <a:graphic>
          <a:graphicData uri="http://schemas.openxmlformats.org/drawingml/2006/table">
            <a:tbl>
              <a:tblPr>
                <a:solidFill>
                  <a:schemeClr val="accent2">
                    <a:lumMod val="40000"/>
                    <a:lumOff val="60000"/>
                  </a:schemeClr>
                </a:solidFill>
                <a:tableStyleId>{284E427A-3D55-4303-BF80-6455036E1DE7}</a:tableStyleId>
              </a:tblPr>
              <a:tblGrid>
                <a:gridCol w="3189869"/>
                <a:gridCol w="1838845"/>
                <a:gridCol w="1839712"/>
                <a:gridCol w="1838845"/>
              </a:tblGrid>
              <a:tr h="257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Текущий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24,9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тн (3,4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100,5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тн (13,8 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98,7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тн (13,5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0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1. Снижение ЭТП на вакуумный газойль до уровня мазута 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(30$/</a:t>
                      </a: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тонна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+ 4,7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(0,6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+ 0,7 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/тн </a:t>
                      </a: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(0, 1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+ 5,5 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/тн </a:t>
                      </a: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(0,7 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0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2. Выравнивание акцизов на импорт и внутреннее производство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+ 0,6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(0,1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+ 2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(0,3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+ 1,2 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/тн </a:t>
                      </a:r>
                      <a:r>
                        <a:rPr lang="kk-KZ" sz="1000" b="1" kern="1200">
                          <a:latin typeface="Arial" pitchFamily="34" charset="0"/>
                          <a:cs typeface="Arial" pitchFamily="34" charset="0"/>
                        </a:rPr>
                        <a:t>(0,2 </a:t>
                      </a:r>
                      <a:r>
                        <a:rPr lang="en-US" sz="1000" b="1" kern="120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0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3. Дерегулирование цен на Аи-80 (115 тг/л) и Дт (125тг/л)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+ 16,1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(2,2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+ 22,4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(3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+ 24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kk-KZ" sz="1000" b="1" kern="1200" dirty="0">
                          <a:latin typeface="Arial" pitchFamily="34" charset="0"/>
                          <a:cs typeface="Arial" pitchFamily="34" charset="0"/>
                        </a:rPr>
                        <a:t>(3,3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0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latin typeface="Arial" pitchFamily="34" charset="0"/>
                          <a:cs typeface="Arial" pitchFamily="34" charset="0"/>
                        </a:rPr>
                        <a:t>Итого сумма доходности при реализации трех предложений </a:t>
                      </a:r>
                      <a:endParaRPr lang="ru-RU" sz="1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46,3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(6,3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125,6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( 17,2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бар) 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129,4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1000" b="1" kern="1200" dirty="0" err="1">
                          <a:latin typeface="Arial" pitchFamily="34" charset="0"/>
                          <a:cs typeface="Arial" pitchFamily="34" charset="0"/>
                        </a:rPr>
                        <a:t>тн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1" kern="1200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17,7 </a:t>
                      </a:r>
                      <a:r>
                        <a:rPr lang="en-US" sz="1000" b="1" kern="1200" dirty="0">
                          <a:latin typeface="Arial" pitchFamily="34" charset="0"/>
                          <a:cs typeface="Arial" pitchFamily="34" charset="0"/>
                        </a:rPr>
                        <a:t>$/</a:t>
                      </a:r>
                      <a:r>
                        <a:rPr lang="ru-RU" sz="1000" b="1" kern="1200" dirty="0">
                          <a:latin typeface="Arial" pitchFamily="34" charset="0"/>
                          <a:cs typeface="Arial" pitchFamily="34" charset="0"/>
                        </a:rPr>
                        <a:t>бар)</a:t>
                      </a:r>
                      <a:endParaRPr lang="ru-RU" sz="10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87198" marR="87198" marT="43599" marB="43599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2" name="Скругленный прямоугольник 41"/>
          <p:cNvSpPr/>
          <p:nvPr/>
        </p:nvSpPr>
        <p:spPr>
          <a:xfrm>
            <a:off x="191070" y="4926841"/>
            <a:ext cx="8748214" cy="120100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Экономическое стимулирование нефтепереработки:</a:t>
            </a:r>
          </a:p>
          <a:p>
            <a:pPr algn="just">
              <a:buFontTx/>
              <a:buChar char="-"/>
            </a:pPr>
            <a:r>
              <a:rPr lang="ru-RU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снижение ставок вывозных пошлин на темные нефтепродукты, битум, </a:t>
            </a:r>
          </a:p>
          <a:p>
            <a:pPr algn="just">
              <a:buFontTx/>
              <a:buChar char="-"/>
            </a:pPr>
            <a:r>
              <a:rPr lang="ru-RU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снижение уровня НДПИ при поставке нефти на внутренний рынок;</a:t>
            </a:r>
          </a:p>
          <a:p>
            <a:pPr algn="just">
              <a:buFontTx/>
              <a:buChar char="-"/>
            </a:pPr>
            <a:r>
              <a:rPr lang="ru-RU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выравнивание ставок акцизов на импортируемый и отечественный бензин;</a:t>
            </a:r>
          </a:p>
          <a:p>
            <a:pPr algn="just"/>
            <a:r>
              <a:rPr lang="ru-RU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отмена регулирования цен на АИ 80, дизельное топливо и СУВГ;</a:t>
            </a:r>
          </a:p>
          <a:p>
            <a:pPr algn="just">
              <a:buFontTx/>
              <a:buChar char="-"/>
            </a:pPr>
            <a:r>
              <a:rPr lang="ru-RU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отмена механизма удешевления дизтоплива для сельского хозяйства и удешевления цен на мазут для социально-производственных объектов и учреждений </a:t>
            </a:r>
            <a:endParaRPr lang="ru-RU" sz="11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627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0"/>
            <a:ext cx="914400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СОВЕРШЕНСТВОВАНИЕ РЕГУЛИРОВАНИЯ ВНУТРЕННЕГО РЫНКА НЕФТЕПРОДУКТОВ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3133" y="961901"/>
            <a:ext cx="8597734" cy="535577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539750" algn="l"/>
              </a:tabLs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В Законе РК«О государственном регулировании производства и оборота отдельных видов нефтепродуктов»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утверждены поправки: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сокращены посредники между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недропользователями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НПЗ;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расширен перечень продуктов переработки на НПЗ;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установлена разработка для МИО критериев определения региональных операторов распределения ГСМ.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Либерализации рынка: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отмена государственного регулирования бензина марки Аи-92/93;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изучается вопрос отмены государственного регулирования бензина марки Аи-80 и дизельного топлива.</a:t>
            </a:r>
          </a:p>
        </p:txBody>
      </p:sp>
      <p:sp>
        <p:nvSpPr>
          <p:cNvPr id="7" name="Номер слайда 4"/>
          <p:cNvSpPr txBox="1">
            <a:spLocks/>
          </p:cNvSpPr>
          <p:nvPr/>
        </p:nvSpPr>
        <p:spPr>
          <a:xfrm>
            <a:off x="7942997" y="6578221"/>
            <a:ext cx="983890" cy="279779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СЛАЙД </a:t>
            </a:r>
            <a:fld id="{506201AC-F478-4D9A-9110-98A4619E858C}" type="slidenum">
              <a:rPr kumimoji="0" lang="ru-RU" sz="1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864823" y="6400800"/>
            <a:ext cx="2019870" cy="45720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25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54842" y="163773"/>
            <a:ext cx="87891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ГАЗОВОЙ ОТРАСЛИ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682388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0006" y="1014189"/>
            <a:ext cx="8668986" cy="5359316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  <a:tabLst>
                <a:tab pos="53975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Проработаны меры по стимулированию дальнейшего развития газовой отрасли, в том числе: 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39750" algn="l"/>
              </a:tabLst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Разработан проект ТР ЕАЭС «О безопасности газа горючего природного, подготовленного к транспортированию и (или) использованию» будет принят в этом году.</a:t>
            </a:r>
          </a:p>
          <a:p>
            <a:pPr marL="342900" lvl="0" indent="-342900" algn="just" fontAlgn="base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Внесены изменения в Предпринимательский Кодекс для стимулирования добычи метана угольных пластов и включения в Перечень приоритетных видов деятельности для получения действующих налоговых и инвестиционных преференций.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Вопрос передачи  функции по управлению рынком сжиженного нефтяного газа Национальному оператору в сфере газа и газоснабжения АО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КазТрансГаз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проработан, но не поддержан Правительством.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Рассмотрен вопрос снижения транспортного налога на газомоторный автотранспорт.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" y="1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НАУЧНО-ТЕХНОЛОГИЧЕСКОЕ РАЗВИТИЕ НЕФТЕДОБЫВАЮЩЕГО СЕКТОРА, НАУЧНЫЕ ИССЛЕДОВАНИЯ, ТРАНСФЕРТ ТЕХНОЛОГИЙ, МЕСТНОЕ СОДЕРЖАНИЕ И ВТО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1"/>
            <a:ext cx="9144000" cy="98263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119352"/>
            <a:ext cx="9144000" cy="530874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1.Обратная закачка попутного газа:</a:t>
            </a:r>
          </a:p>
          <a:p>
            <a:pPr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обусловлено технологической необходимостью. Это касается и крупных месторождений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Карачаганак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Тенгиз.</a:t>
            </a:r>
          </a:p>
          <a:p>
            <a:pPr algn="just">
              <a:buFont typeface="Wingdings" pitchFamily="2" charset="2"/>
              <a:buChar char="q"/>
            </a:pP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Повышения коэффициента извлечения нефти:</a:t>
            </a:r>
          </a:p>
          <a:p>
            <a:pPr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изучение возможностей повышения коэффициента извлечения нефти на месторождениях «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Казмунайгаза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проводится «НИИ технологий добычи и бурения «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 algn="just"/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Переработка угля:</a:t>
            </a:r>
          </a:p>
          <a:p>
            <a:pPr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проекту глубокой переработки углей с целью получения синтетических жидких топлив в Карагандинской области ожидается решение китайского партнера;</a:t>
            </a:r>
          </a:p>
          <a:p>
            <a:pPr algn="just">
              <a:buFont typeface="Wingdings" pitchFamily="2" charset="2"/>
              <a:buChar char="q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угольном месторождении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Сарыадыр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Акмолинской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области» создается опытно-промышленный комплекс по глубокой переработке угля..</a:t>
            </a:r>
          </a:p>
          <a:p>
            <a:pPr algn="just">
              <a:buFont typeface="Wingdings" pitchFamily="2" charset="2"/>
              <a:buChar char="q"/>
            </a:pP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АО НК «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проводит работу по определению перспективности производства новых видов нефтехимической продукции с : 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Институтом химических наук им. А.Б.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Бектурова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вопросам научно-лабораторных исследований в нефтехимии;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Институтом органического катализа и электрохимии им. Д.В.Сокольского по вопросам исследований в области катализа и электрохимии.</a:t>
            </a:r>
            <a:endParaRPr lang="ru-RU" dirty="0"/>
          </a:p>
        </p:txBody>
      </p:sp>
      <p:sp>
        <p:nvSpPr>
          <p:cNvPr id="7" name="Номер слайда 1"/>
          <p:cNvSpPr txBox="1">
            <a:spLocks/>
          </p:cNvSpPr>
          <p:nvPr/>
        </p:nvSpPr>
        <p:spPr>
          <a:xfrm>
            <a:off x="6946710" y="6469038"/>
            <a:ext cx="1746914" cy="252437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СЛАЙД </a:t>
            </a:r>
            <a:fld id="{27A501B7-F57A-4139-B33C-CC3B879C7250}" type="slidenum">
              <a:rPr kumimoji="0" lang="ru-RU" sz="10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496333"/>
            <a:ext cx="2133600" cy="225141"/>
          </a:xfrm>
        </p:spPr>
        <p:txBody>
          <a:bodyPr/>
          <a:lstStyle/>
          <a:p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27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41195" y="1"/>
            <a:ext cx="880280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НАУЧНО-ТЕХНОЛОГИЧЕСКОЕ РАЗВИТИЕ НЕФТЕДОБЫВАЮЩЕГО СЕКТОРА, НАУЧНЫЕ ИССЛЕДОВАНИЯ, ТРАНСФЕРТ ТЕХНОЛОГИЙ, МЕСТНОЕ СОДЕРЖАНИЕ И ВТО</a:t>
            </a:r>
          </a:p>
        </p:txBody>
      </p:sp>
      <p:sp>
        <p:nvSpPr>
          <p:cNvPr id="5" name="Овал 4"/>
          <p:cNvSpPr/>
          <p:nvPr/>
        </p:nvSpPr>
        <p:spPr>
          <a:xfrm>
            <a:off x="1006567" y="968992"/>
            <a:ext cx="3183296" cy="1253822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Научный блок «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Казмунайгаза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- «НИИ технологий добычи и бурения «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КазМунайГаз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885899" y="941696"/>
            <a:ext cx="2988859" cy="1219612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Институт геологических наук им. </a:t>
            </a:r>
            <a:r>
              <a:rPr lang="ru-RU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К.Сатпаева</a:t>
            </a:r>
            <a:endParaRPr lang="ru-RU" sz="1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08758" y="2415654"/>
            <a:ext cx="8585860" cy="70968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Дорожная карта научно-технологического развития добывающего сектора нефтегазовой отрасли</a:t>
            </a:r>
            <a:endParaRPr lang="ru-RU" sz="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5735782" y="3170712"/>
            <a:ext cx="534389" cy="285007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кругленный прямоугольник 30"/>
          <p:cNvSpPr/>
          <p:nvPr/>
        </p:nvSpPr>
        <p:spPr>
          <a:xfrm>
            <a:off x="464023" y="3493828"/>
            <a:ext cx="3957851" cy="60050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Геохимическая лаборатория (на базе ТОО НИИ «</a:t>
            </a:r>
            <a:r>
              <a:rPr lang="ru-RU" sz="1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Каспиймунайгаз</a:t>
            </a:r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в г. Атырау)</a:t>
            </a:r>
            <a:endParaRPr lang="ru-RU" sz="13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981432" y="3480180"/>
            <a:ext cx="3684895" cy="6414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Лаборатория по изучению керна (на базе АО «</a:t>
            </a:r>
            <a:r>
              <a:rPr lang="ru-RU" sz="13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КазНИПИмунайгаз</a:t>
            </a:r>
            <a:r>
              <a:rPr lang="ru-RU" sz="13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ru-RU" sz="1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в г. Актау).</a:t>
            </a:r>
            <a:endPara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 rot="10800000" flipV="1">
            <a:off x="1888177" y="3179928"/>
            <a:ext cx="568422" cy="20454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1070" y="4258102"/>
            <a:ext cx="8720918" cy="2197289"/>
          </a:xfrm>
          <a:prstGeom prst="round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Источниками финансирования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научных исследований: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Грантовое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программно-целевое финансирование, координируемое МОН Научные исследования в сфере геологии и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осуществляются в рамках приоритетного направления «Рациональное использование природных ресурсов, переработка сырья и продукции».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Действующая программа по предоставлению грантов на НИОКР;</a:t>
            </a:r>
          </a:p>
          <a:p>
            <a:pPr algn="just"/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Направление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недропользователями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1% совокупного годового дохода на НИОКР согласно Закону «О недрах и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недропользовании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 </a:t>
            </a:r>
            <a:endParaRPr lang="ru-RU" sz="1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0"/>
            <a:ext cx="9144000" cy="81886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469039"/>
            <a:ext cx="2133600" cy="252436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27A501B7-F57A-4139-B33C-CC3B879C7250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28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41195" y="177421"/>
            <a:ext cx="88028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ПОДГОТОВКА НАУЧНЫХ КАДРОВ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9953" y="930167"/>
            <a:ext cx="4065791" cy="898634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Казахский национальный исследовательский технический университет имени К.И. </a:t>
            </a:r>
            <a:r>
              <a:rPr lang="ru-RU" sz="1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Сатпаева</a:t>
            </a:r>
            <a:endParaRPr lang="ru-RU" sz="1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3877" y="930166"/>
            <a:ext cx="3966356" cy="874883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Назарбаев Университет </a:t>
            </a:r>
            <a:endParaRPr lang="ru-RU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745673" y="1852551"/>
            <a:ext cx="950025" cy="463138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6178892" y="1900052"/>
            <a:ext cx="601918" cy="41971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414750" y="2327565"/>
            <a:ext cx="8215952" cy="8431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Фундаментальные и прикладные научно-образовательные исследования, в том числе и в нефтегазовой отрасли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68134" y="3515096"/>
            <a:ext cx="8419605" cy="3004457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Создание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Национальной системы квалификации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 нефтегазовой отрасли: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Проведено 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kk-KZ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порядочение и приведение в единую систему существующие профессии и должности</a:t>
            </a:r>
            <a:r>
              <a:rPr lang="kk-K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 нефтегазовой отрасли. 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Ведется работа по разработке Отраслевой рамки квалификаций (ОРК), построению карты профессиональной деятельности;</a:t>
            </a:r>
          </a:p>
          <a:p>
            <a:pPr algn="just">
              <a:buFont typeface="Wingdings" pitchFamily="2" charset="2"/>
              <a:buChar char="ü"/>
            </a:pP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После разработки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профстандартов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начнется планомерная работа по оценке и подтверждению квалификаций - сертификации персонала. </a:t>
            </a:r>
          </a:p>
          <a:p>
            <a:pPr algn="just"/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65005" y="1318438"/>
            <a:ext cx="58585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endParaRPr lang="ru-RU" sz="4000" b="1" dirty="0" smtClean="0">
              <a:solidFill>
                <a:srgbClr val="002060"/>
              </a:solidFill>
              <a:latin typeface="Arial" pitchFamily="34" charset="0"/>
            </a:endParaRPr>
          </a:p>
          <a:p>
            <a:pPr marL="0" lvl="1" algn="ctr">
              <a:defRPr/>
            </a:pPr>
            <a:endParaRPr lang="ru-RU" sz="4000" b="1" dirty="0" smtClean="0">
              <a:solidFill>
                <a:srgbClr val="002060"/>
              </a:solidFill>
              <a:latin typeface="Arial" pitchFamily="34" charset="0"/>
            </a:endParaRPr>
          </a:p>
          <a:p>
            <a:pPr marL="0" lvl="1" algn="ctr"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</a:rPr>
              <a:t>СПАСИБО</a:t>
            </a:r>
          </a:p>
          <a:p>
            <a:pPr marL="0" lvl="1" algn="ctr"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</a:rPr>
              <a:t>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Заголовок 7"/>
          <p:cNvSpPr txBox="1">
            <a:spLocks/>
          </p:cNvSpPr>
          <p:nvPr/>
        </p:nvSpPr>
        <p:spPr bwMode="auto">
          <a:xfrm>
            <a:off x="179512" y="1"/>
            <a:ext cx="8527760" cy="570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ru-RU" alt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19414" y="6356350"/>
            <a:ext cx="2060813" cy="36512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B4FA20DF-1530-44B8-A159-DE0FE4626CF8}" type="slidenum">
              <a:rPr lang="ru-RU" sz="1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9144000" cy="59376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77420"/>
            <a:ext cx="91440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74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9545" y="772510"/>
            <a:ext cx="8355723" cy="5880539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lnSpc>
                <a:spcPct val="107000"/>
              </a:lnSpc>
              <a:defRPr/>
            </a:pPr>
            <a:r>
              <a:rPr lang="ru-RU" altLang="ru-RU" b="1" dirty="0" smtClean="0">
                <a:solidFill>
                  <a:srgbClr val="002060"/>
                </a:solidFill>
              </a:rPr>
              <a:t>ПРЕДПОСЫЛКИ: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Существующая система подсчета запасов в Республике Казахстан: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defRPr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ориентируется на советскую систему;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ориентирована на геологическую изученность продуктивных пластов и достижение максимального КИН;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defRPr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недостаточно гибко учитывает реальную экономику проектов;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адаптирована не к нуждам инвесторов, а к интересам государства;</a:t>
            </a:r>
          </a:p>
          <a:p>
            <a:pPr marL="285750" indent="-285750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может приводить к завышению объемов экономически эффективных извлекаемых запасов;</a:t>
            </a:r>
          </a:p>
          <a:p>
            <a:pPr marL="285750" indent="-285750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lnSpc>
                <a:spcPct val="107000"/>
              </a:lnSpc>
              <a:buFont typeface="Wingdings" pitchFamily="2" charset="2"/>
              <a:buChar char="q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сопряжена с длительными и сложными процедурами (ГКЗ и ЦКРР)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8571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0634" y="928049"/>
            <a:ext cx="8536764" cy="545909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ru-RU" sz="1600" b="1" dirty="0" smtClean="0">
                <a:solidFill>
                  <a:srgbClr val="002060"/>
                </a:solidFill>
                <a:latin typeface="Arial" charset="0"/>
              </a:rPr>
              <a:t>МИРОВАЯ КЛАССИФИКАЦИЯ ЗАПАСОВ И РЕСУРСОВ УГЛЕВОДОРОДНОГО СЫРЬЯ</a:t>
            </a:r>
            <a:endParaRPr lang="ru-RU" sz="16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1" name="Заголовок 7"/>
          <p:cNvSpPr txBox="1">
            <a:spLocks/>
          </p:cNvSpPr>
          <p:nvPr/>
        </p:nvSpPr>
        <p:spPr bwMode="auto">
          <a:xfrm>
            <a:off x="4967784" y="1719618"/>
            <a:ext cx="3957851" cy="491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en-US" altLang="ru-RU" b="1" dirty="0" smtClean="0"/>
          </a:p>
          <a:p>
            <a:pPr lvl="0" algn="ctr">
              <a:lnSpc>
                <a:spcPct val="90000"/>
              </a:lnSpc>
            </a:pPr>
            <a:r>
              <a:rPr lang="en-US" altLang="ru-RU" sz="1400" b="1" dirty="0" smtClean="0">
                <a:solidFill>
                  <a:srgbClr val="002060"/>
                </a:solidFill>
              </a:rPr>
              <a:t>PETROLEUM RESOURCES MANAGEMENT SYSTEM</a:t>
            </a:r>
            <a:r>
              <a:rPr lang="ru-RU" altLang="ru-RU" sz="1400" b="1" dirty="0" smtClean="0">
                <a:solidFill>
                  <a:srgbClr val="002060"/>
                </a:solidFill>
              </a:rPr>
              <a:t> - </a:t>
            </a:r>
            <a:r>
              <a:rPr lang="en-US" altLang="ru-RU" sz="1400" b="1" dirty="0" smtClean="0">
                <a:solidFill>
                  <a:srgbClr val="002060"/>
                </a:solidFill>
              </a:rPr>
              <a:t>PRMS</a:t>
            </a:r>
            <a:r>
              <a:rPr lang="ru-RU" altLang="ru-RU" sz="1400" b="1" dirty="0" smtClean="0">
                <a:solidFill>
                  <a:srgbClr val="002060"/>
                </a:solidFill>
              </a:rPr>
              <a:t> </a:t>
            </a:r>
            <a:endParaRPr lang="ru-RU" altLang="ru-RU" sz="14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6603" y="2442950"/>
            <a:ext cx="8529851" cy="25442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общепризнанная система подсчета запасов (банки, оценщики, биржи, инвесторы)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0" algn="l"/>
              </a:tabLst>
              <a:defRPr/>
            </a:pPr>
            <a:endParaRPr lang="ru-RU" sz="1500" b="1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разработана Обществом инженеров-нефтяников, совместно с Мировым нефтяным конгрессом и Американской ассоциацией геологов-нефтяников)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0" algn="l"/>
              </a:tabLst>
              <a:defRPr/>
            </a:pPr>
            <a:endParaRPr lang="ru-RU" sz="1500" b="1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учитывает коммерческие и технологические показатели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endParaRPr lang="ru-RU" sz="1500" b="1" dirty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ориентирована исключительно на интересы инвестора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endParaRPr lang="ru-RU" sz="1500" b="1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допускает выборочную отработку месторождения.</a:t>
            </a:r>
          </a:p>
        </p:txBody>
      </p:sp>
      <p:sp>
        <p:nvSpPr>
          <p:cNvPr id="13" name="Заголовок 7"/>
          <p:cNvSpPr txBox="1">
            <a:spLocks/>
          </p:cNvSpPr>
          <p:nvPr/>
        </p:nvSpPr>
        <p:spPr bwMode="auto">
          <a:xfrm>
            <a:off x="251519" y="5376040"/>
            <a:ext cx="8671763" cy="10878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b="1" dirty="0" smtClean="0">
                <a:solidFill>
                  <a:srgbClr val="002060"/>
                </a:solidFill>
              </a:rPr>
              <a:t>В условиях внедрения международной системы подсчета запасов по </a:t>
            </a:r>
            <a:r>
              <a:rPr lang="en-US" altLang="ru-RU" b="1" dirty="0" smtClean="0">
                <a:solidFill>
                  <a:srgbClr val="002060"/>
                </a:solidFill>
              </a:rPr>
              <a:t>PRMS</a:t>
            </a:r>
            <a:r>
              <a:rPr lang="ru-RU" altLang="ru-RU" b="1" dirty="0" smtClean="0">
                <a:solidFill>
                  <a:srgbClr val="002060"/>
                </a:solidFill>
              </a:rPr>
              <a:t>, Казахстану необходимо обеспечить выполнение функций государства в области контроля рациональной разработки недр, ведения баланса извлекаемых запасов и геологических ресурсов</a:t>
            </a:r>
            <a:endParaRPr lang="ru-RU" altLang="ru-RU" b="1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511159"/>
            <a:ext cx="2149366" cy="210316"/>
          </a:xfrm>
        </p:spPr>
        <p:txBody>
          <a:bodyPr vert="horz" lIns="91440" tIns="45720" rIns="91440" bIns="45720" rtlCol="0" anchor="ctr"/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B4FA20DF-1530-44B8-A159-DE0FE4626CF8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6604" y="1733266"/>
            <a:ext cx="4154768" cy="4801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n-US" alt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SOCIETY OF PETROLEUM ENGINEERS</a:t>
            </a:r>
            <a:r>
              <a:rPr lang="ru-RU" alt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ctr">
              <a:lnSpc>
                <a:spcPct val="90000"/>
              </a:lnSpc>
            </a:pPr>
            <a:r>
              <a:rPr lang="ru-RU" alt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alt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SPE </a:t>
            </a:r>
            <a:endParaRPr lang="ru-RU" alt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5700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838735" y="1542195"/>
            <a:ext cx="177421" cy="122831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718412" y="1528549"/>
            <a:ext cx="313898" cy="150126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36728" y="177421"/>
            <a:ext cx="84616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74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257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7"/>
          <p:cNvSpPr txBox="1">
            <a:spLocks/>
          </p:cNvSpPr>
          <p:nvPr/>
        </p:nvSpPr>
        <p:spPr bwMode="auto">
          <a:xfrm>
            <a:off x="190006" y="5108028"/>
            <a:ext cx="8733278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b="1" dirty="0" smtClean="0">
                <a:solidFill>
                  <a:srgbClr val="002060"/>
                </a:solidFill>
              </a:rPr>
              <a:t>В условиях внедрения международной системы подсчета запасов по </a:t>
            </a:r>
            <a:r>
              <a:rPr lang="en-US" altLang="ru-RU" b="1" dirty="0" smtClean="0">
                <a:solidFill>
                  <a:srgbClr val="002060"/>
                </a:solidFill>
              </a:rPr>
              <a:t>PRMS</a:t>
            </a:r>
            <a:r>
              <a:rPr lang="ru-RU" altLang="ru-RU" b="1" dirty="0" smtClean="0">
                <a:solidFill>
                  <a:srgbClr val="002060"/>
                </a:solidFill>
              </a:rPr>
              <a:t>, Казахстану необходимо обеспечить выполнение функций государства в области контроля рациональной разработки недр, ведения баланса извлекаемых запасов и геологических ресурсов</a:t>
            </a:r>
            <a:endParaRPr lang="ru-RU" altLang="ru-RU" b="1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550925"/>
            <a:ext cx="2133600" cy="170550"/>
          </a:xfrm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B4FA20DF-1530-44B8-A159-DE0FE4626CF8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7"/>
          <p:cNvSpPr txBox="1">
            <a:spLocks/>
          </p:cNvSpPr>
          <p:nvPr/>
        </p:nvSpPr>
        <p:spPr bwMode="auto">
          <a:xfrm>
            <a:off x="0" y="0"/>
            <a:ext cx="9144000" cy="67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90000"/>
              </a:lnSpc>
            </a:pPr>
            <a:endParaRPr lang="en-US" altLang="ru-RU" sz="1600" b="1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1"/>
            <a:ext cx="9144000" cy="52251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63772"/>
            <a:ext cx="8952931" cy="4247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74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2247" y="725214"/>
            <a:ext cx="8891753" cy="422515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ЦЕЛЬ – ОБЕСПЕЧИТЬ БАЛАНС ИНТЕРЕСОВ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инвесторов - обеспечить удобную систему подсчета запасов и упразднить административные барьеры: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для государства: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сохранить возможность контроля рациональной разработки недр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увеличить степень достоверности извлекаемых запасов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повысить степень точности прогнозирования добычи УВС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повысить качество государственной политики управления недрами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обеспечить занятость и социальную стабильность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7825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7"/>
          <p:cNvSpPr txBox="1">
            <a:spLocks/>
          </p:cNvSpPr>
          <p:nvPr/>
        </p:nvSpPr>
        <p:spPr bwMode="auto">
          <a:xfrm>
            <a:off x="220717" y="5472752"/>
            <a:ext cx="8671035" cy="8598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A5002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b="1" dirty="0">
                <a:solidFill>
                  <a:srgbClr val="C00000"/>
                </a:solidFill>
              </a:rPr>
              <a:t>Практический вывод – как достичь поставленную цель баланса интересов – мы видим в том, чтобы </a:t>
            </a:r>
            <a:r>
              <a:rPr lang="ru-RU" altLang="ru-RU" b="1" dirty="0" smtClean="0">
                <a:solidFill>
                  <a:srgbClr val="C00000"/>
                </a:solidFill>
              </a:rPr>
              <a:t>казахстанскую </a:t>
            </a:r>
            <a:r>
              <a:rPr lang="ru-RU" altLang="ru-RU" b="1" dirty="0">
                <a:solidFill>
                  <a:srgbClr val="C00000"/>
                </a:solidFill>
              </a:rPr>
              <a:t>систему </a:t>
            </a:r>
            <a:r>
              <a:rPr lang="ru-RU" altLang="ru-RU" b="1" dirty="0" smtClean="0">
                <a:solidFill>
                  <a:srgbClr val="C00000"/>
                </a:solidFill>
              </a:rPr>
              <a:t>гармонизировать</a:t>
            </a:r>
            <a:r>
              <a:rPr lang="ru-RU" altLang="ru-RU" b="1" dirty="0">
                <a:solidFill>
                  <a:srgbClr val="C00000"/>
                </a:solidFill>
              </a:rPr>
              <a:t>, </a:t>
            </a:r>
            <a:r>
              <a:rPr lang="ru-RU" altLang="ru-RU" b="1" dirty="0" smtClean="0">
                <a:solidFill>
                  <a:srgbClr val="C00000"/>
                </a:solidFill>
              </a:rPr>
              <a:t>содержательно приблизить </a:t>
            </a:r>
            <a:r>
              <a:rPr lang="ru-RU" altLang="ru-RU" b="1" dirty="0">
                <a:solidFill>
                  <a:srgbClr val="C00000"/>
                </a:solidFill>
              </a:rPr>
              <a:t>к международной.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39552" y="6591869"/>
            <a:ext cx="2133600" cy="129606"/>
          </a:xfrm>
        </p:spPr>
        <p:txBody>
          <a:bodyPr vert="horz" lIns="91440" tIns="45720" rIns="91440" bIns="45720" rtlCol="0" anchor="ctr"/>
          <a:lstStyle/>
          <a:p>
            <a:r>
              <a:rPr lang="ru-RU" sz="1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B4FA20DF-1530-44B8-A159-DE0FE4626CF8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27984" y="1700808"/>
            <a:ext cx="75533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defPPr>
              <a:defRPr lang="ru-RU"/>
            </a:defPPr>
            <a:lvl1pPr>
              <a:lnSpc>
                <a:spcPct val="90000"/>
              </a:lnSpc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  <a:lvl2pPr marL="742950" indent="-285750">
              <a:defRPr>
                <a:latin typeface="Arial" charset="0"/>
              </a:defRPr>
            </a:lvl2pPr>
            <a:lvl3pPr marL="1143000" indent="-228600">
              <a:defRPr>
                <a:latin typeface="Arial" charset="0"/>
              </a:defRPr>
            </a:lvl3pPr>
            <a:lvl4pPr marL="1600200" indent="-228600">
              <a:defRPr>
                <a:latin typeface="Arial" charset="0"/>
              </a:defRPr>
            </a:lvl4pPr>
            <a:lvl5pPr marL="2057400" indent="-22860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US" sz="1800" dirty="0">
                <a:solidFill>
                  <a:srgbClr val="002060"/>
                </a:solidFill>
              </a:rPr>
              <a:t>2016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27984" y="2996952"/>
            <a:ext cx="75533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defPPr>
              <a:defRPr lang="ru-RU"/>
            </a:defPPr>
            <a:lvl1pPr>
              <a:lnSpc>
                <a:spcPct val="90000"/>
              </a:lnSpc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  <a:lvl2pPr marL="742950" indent="-285750">
              <a:defRPr>
                <a:latin typeface="Arial" charset="0"/>
              </a:defRPr>
            </a:lvl2pPr>
            <a:lvl3pPr marL="1143000" indent="-228600">
              <a:defRPr>
                <a:latin typeface="Arial" charset="0"/>
              </a:defRPr>
            </a:lvl3pPr>
            <a:lvl4pPr marL="1600200" indent="-228600">
              <a:defRPr>
                <a:latin typeface="Arial" charset="0"/>
              </a:defRPr>
            </a:lvl4pPr>
            <a:lvl5pPr marL="2057400" indent="-22860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US" sz="1800" dirty="0" smtClean="0">
                <a:solidFill>
                  <a:srgbClr val="002060"/>
                </a:solidFill>
              </a:rPr>
              <a:t>2017</a:t>
            </a:r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27984" y="4427820"/>
            <a:ext cx="75533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defPPr>
              <a:defRPr lang="ru-RU"/>
            </a:defPPr>
            <a:lvl1pPr>
              <a:lnSpc>
                <a:spcPct val="90000"/>
              </a:lnSpc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defRPr>
            </a:lvl1pPr>
            <a:lvl2pPr marL="742950" indent="-285750">
              <a:defRPr>
                <a:latin typeface="Arial" charset="0"/>
              </a:defRPr>
            </a:lvl2pPr>
            <a:lvl3pPr marL="1143000" indent="-228600">
              <a:defRPr>
                <a:latin typeface="Arial" charset="0"/>
              </a:defRPr>
            </a:lvl3pPr>
            <a:lvl4pPr marL="1600200" indent="-228600">
              <a:defRPr>
                <a:latin typeface="Arial" charset="0"/>
              </a:defRPr>
            </a:lvl4pPr>
            <a:lvl5pPr marL="2057400" indent="-228600">
              <a:defRPr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US" sz="1800" dirty="0" smtClean="0">
                <a:solidFill>
                  <a:srgbClr val="002060"/>
                </a:solidFill>
              </a:rPr>
              <a:t>2018</a:t>
            </a:r>
            <a:endParaRPr lang="ru-RU" sz="1800" dirty="0">
              <a:solidFill>
                <a:srgbClr val="00206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021775" y="1885474"/>
            <a:ext cx="1406209" cy="2727012"/>
          </a:xfrm>
          <a:prstGeom prst="line">
            <a:avLst/>
          </a:prstGeom>
          <a:ln w="50800">
            <a:solidFill>
              <a:srgbClr val="A5002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endCxn id="20" idx="3"/>
          </p:cNvCxnSpPr>
          <p:nvPr/>
        </p:nvCxnSpPr>
        <p:spPr>
          <a:xfrm flipH="1">
            <a:off x="5183319" y="1885474"/>
            <a:ext cx="1308667" cy="2727012"/>
          </a:xfrm>
          <a:prstGeom prst="line">
            <a:avLst/>
          </a:prstGeom>
          <a:ln w="50800">
            <a:solidFill>
              <a:srgbClr val="A5002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20" idx="1"/>
          </p:cNvCxnSpPr>
          <p:nvPr/>
        </p:nvCxnSpPr>
        <p:spPr>
          <a:xfrm>
            <a:off x="4427984" y="4612486"/>
            <a:ext cx="0" cy="616714"/>
          </a:xfrm>
          <a:prstGeom prst="line">
            <a:avLst/>
          </a:prstGeom>
          <a:ln w="50800">
            <a:solidFill>
              <a:srgbClr val="A5002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20" idx="3"/>
          </p:cNvCxnSpPr>
          <p:nvPr/>
        </p:nvCxnSpPr>
        <p:spPr>
          <a:xfrm>
            <a:off x="5183319" y="4612486"/>
            <a:ext cx="0" cy="616714"/>
          </a:xfrm>
          <a:prstGeom prst="line">
            <a:avLst/>
          </a:prstGeom>
          <a:ln w="50800">
            <a:solidFill>
              <a:srgbClr val="A5002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163772"/>
            <a:ext cx="8952931" cy="4247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74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56745" y="1324302"/>
            <a:ext cx="2033752" cy="122971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Казахстанская система</a:t>
            </a:r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763407" y="1261241"/>
            <a:ext cx="1954924" cy="1198179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en-US" alt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PRMS</a:t>
            </a:r>
            <a:endParaRPr lang="ru-RU" alt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08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0"/>
            <a:ext cx="8820472" cy="586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>
              <a:lnSpc>
                <a:spcPct val="90000"/>
              </a:lnSpc>
            </a:pPr>
            <a:endParaRPr lang="ru-RU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7421" y="1072055"/>
            <a:ext cx="4299576" cy="5131148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rPr>
              <a:t>2016 год: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подготовка законодательных предложений по упрощению для инвесторов процедуры экспертизы запасов и проектных документов;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endParaRPr lang="ru-RU" sz="1600" b="1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проведение анализ иностранного опыта по следующим вопросам:</a:t>
            </a:r>
          </a:p>
          <a:p>
            <a:pPr marL="0" lvl="1" algn="just">
              <a:lnSpc>
                <a:spcPct val="107000"/>
              </a:lnSpc>
              <a:buFontTx/>
              <a:buChar char="-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роль государства при подсчете, экспертизе и утверждении запасов;</a:t>
            </a:r>
          </a:p>
          <a:p>
            <a:pPr marL="0" lvl="1" algn="just">
              <a:lnSpc>
                <a:spcPct val="107000"/>
              </a:lnSpc>
              <a:buFontTx/>
              <a:buChar char="-"/>
              <a:defRPr/>
            </a:pPr>
            <a:endParaRPr lang="ru-RU" sz="1600" b="1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Tx/>
              <a:buChar char="-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какие системы учета и подсчета запасов используются на государственном уровне;</a:t>
            </a:r>
          </a:p>
          <a:p>
            <a:pPr marL="0" lvl="1" algn="just">
              <a:lnSpc>
                <a:spcPct val="107000"/>
              </a:lnSpc>
              <a:defRPr/>
            </a:pPr>
            <a:endParaRPr lang="ru-RU" sz="1600" b="1" dirty="0" smtClean="0">
              <a:solidFill>
                <a:srgbClr val="002060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Tx/>
              <a:buChar char="-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кем/как вырабатывается и отслеживается наиболее рациональный профиль добычи.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r>
              <a:rPr lang="ru-RU" dirty="0" smtClean="0"/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7</a:t>
            </a:r>
            <a:endParaRPr lang="ru-RU" sz="10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70064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97631" y="1068777"/>
            <a:ext cx="4120738" cy="5164042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lvl="1" algn="just">
              <a:lnSpc>
                <a:spcPct val="107000"/>
              </a:lnSpc>
              <a:defRPr/>
            </a:pP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2017 год: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подготовка проектов НПА по гармонизации казахстанской системы классификации ресурсов и запасов с системой SPE-PRMS;</a:t>
            </a:r>
          </a:p>
          <a:p>
            <a:pPr marL="0" lvl="1" algn="just">
              <a:lnSpc>
                <a:spcPct val="107000"/>
              </a:lnSpc>
              <a:buFont typeface="Arial" panose="020B0604020202020204" pitchFamily="34" charset="0"/>
              <a:buChar char="•"/>
              <a:defRPr/>
            </a:pPr>
            <a:endPara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принятие мер по подготовке казахстанских кадров (аудиторов и оценщиков);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внесение законодательных предложений по: </a:t>
            </a:r>
          </a:p>
          <a:p>
            <a:pPr marL="0" lvl="1" algn="just">
              <a:lnSpc>
                <a:spcPct val="107000"/>
              </a:lnSpc>
              <a:buFontTx/>
              <a:buChar char="-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 передаче функций по экспертизе извлекаемых запасов в конкурентную среду;</a:t>
            </a:r>
          </a:p>
          <a:p>
            <a:pPr marL="0" lvl="1" algn="just">
              <a:lnSpc>
                <a:spcPct val="107000"/>
              </a:lnSpc>
              <a:buFontTx/>
              <a:buChar char="-"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дальнейшему функционированию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госэкпертизы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проектным документам на предмет рационального использования недр.</a:t>
            </a:r>
          </a:p>
          <a:p>
            <a:pPr marL="0" lvl="1" algn="just">
              <a:lnSpc>
                <a:spcPct val="107000"/>
              </a:lnSpc>
              <a:buFont typeface="Wingdings" pitchFamily="2" charset="2"/>
              <a:buChar char="ü"/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0251" y="177421"/>
            <a:ext cx="8843749" cy="4247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74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351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2" descr="C:\Users\админ\Desktop\президент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70762"/>
            <a:ext cx="3711575" cy="3053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93628" y="1481960"/>
            <a:ext cx="4635062" cy="3026978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ШАГ 7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ВВЕДЕНИЕ ДЛЯ ВСЕХ ПОЛЕЗНЫХ ИСКОПАЕМЫХ УПРОЩЕННОГО МЕТОДА ЗАКЛЮЧЕНИЯ КОНТРАКТОВ, ИСПОЛЬЗУЯ ЛУЧШУЮ МИРОВУЮ ПРАКТИКУ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6856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Заголовок 7"/>
          <p:cNvSpPr txBox="1">
            <a:spLocks/>
          </p:cNvSpPr>
          <p:nvPr/>
        </p:nvSpPr>
        <p:spPr bwMode="auto">
          <a:xfrm>
            <a:off x="479425" y="1"/>
            <a:ext cx="8159608" cy="583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</a:pPr>
            <a:endParaRPr lang="ru-RU" altLang="ru-RU" sz="2400" b="1" dirty="0">
              <a:solidFill>
                <a:schemeClr val="bg1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СЛАЙД </a:t>
            </a:r>
            <a:fld id="{72844965-030F-4858-A990-D384362B2A95}" type="slidenum">
              <a:rPr lang="ru-RU" sz="1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ru-RU" sz="1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8363" y="163773"/>
            <a:ext cx="8434317" cy="4247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smtClean="0">
                <a:solidFill>
                  <a:srgbClr val="002060"/>
                </a:solidFill>
                <a:latin typeface="Arial" charset="0"/>
              </a:rPr>
              <a:t>РЕАЛИЗАЦИЯ 75 ШАГА ПЛАНА НАЦИИ – 100 ШАГОВ</a:t>
            </a:r>
            <a:endParaRPr lang="ru-RU" sz="2400" b="1" dirty="0">
              <a:solidFill>
                <a:srgbClr val="002060"/>
              </a:solidFill>
              <a:latin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5669" y="1109940"/>
            <a:ext cx="8071945" cy="5108027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5600" algn="just">
              <a:lnSpc>
                <a:spcPct val="107000"/>
              </a:lnSpc>
              <a:tabLst>
                <a:tab pos="0" algn="l"/>
              </a:tabLst>
              <a:defRPr/>
            </a:pPr>
            <a:r>
              <a:rPr lang="ru-RU" altLang="ru-RU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ПРЕДПОСЫЛКИ:</a:t>
            </a:r>
          </a:p>
          <a:p>
            <a:pPr indent="3556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Существующая система заключения контрактов на </a:t>
            </a:r>
            <a:r>
              <a:rPr lang="ru-RU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недропользование</a:t>
            </a:r>
            <a:r>
              <a:rPr lang="ru-RU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 УВС сопряжена </a:t>
            </a:r>
            <a:r>
              <a:rPr lang="ru-RU" sz="19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длительными сроками и процедурами </a:t>
            </a:r>
            <a:r>
              <a:rPr lang="ru-RU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(экспертизами и согласованиями).</a:t>
            </a:r>
          </a:p>
          <a:p>
            <a:pPr indent="3556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endParaRPr lang="ru-RU" sz="19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0" algn="l"/>
              </a:tabLst>
              <a:defRPr/>
            </a:pPr>
            <a:endParaRPr lang="ru-RU" sz="19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r>
              <a:rPr lang="ru-RU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Связь контрактов с проектными документами усложняет процедуры получения права </a:t>
            </a:r>
            <a:r>
              <a:rPr lang="ru-RU" sz="19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недропользования</a:t>
            </a:r>
            <a:r>
              <a:rPr lang="ru-RU" sz="1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(оформления контракта и/или изменений и дополнений в контракт).</a:t>
            </a: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355600" algn="just">
              <a:lnSpc>
                <a:spcPct val="107000"/>
              </a:lnSpc>
              <a:spcAft>
                <a:spcPts val="0"/>
              </a:spcAft>
              <a:buFont typeface="Wingdings" pitchFamily="2" charset="2"/>
              <a:buChar char="ü"/>
              <a:tabLst>
                <a:tab pos="0" algn="l"/>
              </a:tabLst>
              <a:defRPr/>
            </a:pPr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093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 - &amp;quot;ЗАДАЧА 2:&amp;#x0D;&amp;#x0A;СОХРАНЕНИЕ НАБРАННЫХ ТЕМПОВ РАЗВИТИЯ&amp;quot;&quot;/&gt;&lt;property id=&quot;20307&quot; value=&quot;267&quot;/&gt;&lt;/object&gt;&lt;object type=&quot;3&quot; unique_id=&quot;10007&quot;&gt;&lt;property id=&quot;20148&quot; value=&quot;5&quot;/&gt;&lt;property id=&quot;20300&quot; value=&quot;Slide 4&quot;/&gt;&lt;property id=&quot;20307&quot; value=&quot;268&quot;/&gt;&lt;/object&gt;&lt;object type=&quot;3&quot; unique_id=&quot;10008&quot;&gt;&lt;property id=&quot;20148&quot; value=&quot;5&quot;/&gt;&lt;property id=&quot;20300&quot; value=&quot;Slide 5&quot;/&gt;&lt;property id=&quot;20307&quot; value=&quot;269&quot;/&gt;&lt;/object&gt;&lt;object type=&quot;3&quot; unique_id=&quot;10009&quot;&gt;&lt;property id=&quot;20148&quot; value=&quot;5&quot;/&gt;&lt;property id=&quot;20300&quot; value=&quot;Slide 6&quot;/&gt;&lt;property id=&quot;20307&quot; value=&quot;272&quot;/&gt;&lt;/object&gt;&lt;object type=&quot;3&quot; unique_id=&quot;10010&quot;&gt;&lt;property id=&quot;20148&quot; value=&quot;5&quot;/&gt;&lt;property id=&quot;20300&quot; value=&quot;Slide 7&quot;/&gt;&lt;property id=&quot;20307&quot; value=&quot;257&quot;/&gt;&lt;/object&gt;&lt;object type=&quot;3&quot; unique_id=&quot;10011&quot;&gt;&lt;property id=&quot;20148&quot; value=&quot;5&quot;/&gt;&lt;property id=&quot;20300&quot; value=&quot;Slide 8&quot;/&gt;&lt;property id=&quot;20307&quot; value=&quot;264&quot;/&gt;&lt;/object&gt;&lt;object type=&quot;3&quot; unique_id=&quot;10012&quot;&gt;&lt;property id=&quot;20148&quot; value=&quot;5&quot;/&gt;&lt;property id=&quot;20300&quot; value=&quot;Slide 9&quot;/&gt;&lt;property id=&quot;20307&quot; value=&quot;259&quot;/&gt;&lt;/object&gt;&lt;object type=&quot;3&quot; unique_id=&quot;10013&quot;&gt;&lt;property id=&quot;20148&quot; value=&quot;5&quot;/&gt;&lt;property id=&quot;20300&quot; value=&quot;Slide 10&quot;/&gt;&lt;property id=&quot;20307&quot; value=&quot;260&quot;/&gt;&lt;/object&gt;&lt;object type=&quot;3&quot; unique_id=&quot;10014&quot;&gt;&lt;property id=&quot;20148&quot; value=&quot;5&quot;/&gt;&lt;property id=&quot;20300&quot; value=&quot;Slide 11&quot;/&gt;&lt;property id=&quot;20307&quot; value=&quot;273&quot;/&gt;&lt;/object&gt;&lt;object type=&quot;3&quot; unique_id=&quot;10015&quot;&gt;&lt;property id=&quot;20148&quot; value=&quot;5&quot;/&gt;&lt;property id=&quot;20300&quot; value=&quot;Slide 12&quot;/&gt;&lt;property id=&quot;20307&quot; value=&quot;274&quot;/&gt;&lt;/object&gt;&lt;object type=&quot;3&quot; unique_id=&quot;10016&quot;&gt;&lt;property id=&quot;20148&quot; value=&quot;5&quot;/&gt;&lt;property id=&quot;20300&quot; value=&quot;Slide 13&quot;/&gt;&lt;property id=&quot;20307&quot; value=&quot;275&quot;/&gt;&lt;/object&gt;&lt;object type=&quot;3&quot; unique_id=&quot;10017&quot;&gt;&lt;property id=&quot;20148&quot; value=&quot;5&quot;/&gt;&lt;property id=&quot;20300&quot; value=&quot;Slide 14&quot;/&gt;&lt;property id=&quot;20307&quot; value=&quot;265&quot;/&gt;&lt;/object&gt;&lt;object type=&quot;3&quot; unique_id=&quot;10018&quot;&gt;&lt;property id=&quot;20148&quot; value=&quot;5&quot;/&gt;&lt;property id=&quot;20300&quot; value=&quot;Slide 15&quot;/&gt;&lt;property id=&quot;20307&quot; value=&quot;276&quot;/&gt;&lt;/object&gt;&lt;object type=&quot;3&quot; unique_id=&quot;10019&quot;&gt;&lt;property id=&quot;20148&quot; value=&quot;5&quot;/&gt;&lt;property id=&quot;20300&quot; value=&quot;Slide 16&quot;/&gt;&lt;property id=&quot;20307&quot; value=&quot;271&quot;/&gt;&lt;/object&gt;&lt;object type=&quot;3&quot; unique_id=&quot;10020&quot;&gt;&lt;property id=&quot;20148&quot; value=&quot;5&quot;/&gt;&lt;property id=&quot;20300&quot; value=&quot;Slide 17&quot;/&gt;&lt;property id=&quot;20307&quot; value=&quot;261&quot;/&gt;&lt;/object&gt;&lt;object type=&quot;3&quot; unique_id=&quot;10021&quot;&gt;&lt;property id=&quot;20148&quot; value=&quot;5&quot;/&gt;&lt;property id=&quot;20300&quot; value=&quot;Slide 18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3545</TotalTime>
  <Words>2668</Words>
  <Application>Microsoft Office PowerPoint</Application>
  <PresentationFormat>Экран (4:3)</PresentationFormat>
  <Paragraphs>331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      МИНИСТЕРСТВО ЭНЕРГЕТИКИ  РЕСПУБЛИКИ  КАЗАХСТАН   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Улжан Ахметова</dc:creator>
  <cp:lastModifiedBy>Улжан Ахметова</cp:lastModifiedBy>
  <cp:revision>639</cp:revision>
  <dcterms:created xsi:type="dcterms:W3CDTF">2015-03-14T10:57:51Z</dcterms:created>
  <dcterms:modified xsi:type="dcterms:W3CDTF">2016-06-23T14:05:18Z</dcterms:modified>
</cp:coreProperties>
</file>