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2"/>
  </p:notesMasterIdLst>
  <p:sldIdLst>
    <p:sldId id="277" r:id="rId2"/>
    <p:sldId id="284" r:id="rId3"/>
    <p:sldId id="279" r:id="rId4"/>
    <p:sldId id="280" r:id="rId5"/>
    <p:sldId id="282" r:id="rId6"/>
    <p:sldId id="283" r:id="rId7"/>
    <p:sldId id="269" r:id="rId8"/>
    <p:sldId id="270" r:id="rId9"/>
    <p:sldId id="271" r:id="rId10"/>
    <p:sldId id="272" r:id="rId11"/>
  </p:sldIdLst>
  <p:sldSz cx="9144000" cy="6858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403BFAB3-7D43-4925-BE41-F0591E42A688}">
          <p14:sldIdLst>
            <p14:sldId id="277"/>
            <p14:sldId id="284"/>
            <p14:sldId id="279"/>
            <p14:sldId id="280"/>
            <p14:sldId id="282"/>
            <p14:sldId id="283"/>
            <p14:sldId id="269"/>
            <p14:sldId id="270"/>
            <p14:sldId id="271"/>
            <p14:sldId id="272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265" autoAdjust="0"/>
    <p:restoredTop sz="94660"/>
  </p:normalViewPr>
  <p:slideViewPr>
    <p:cSldViewPr>
      <p:cViewPr>
        <p:scale>
          <a:sx n="66" d="100"/>
          <a:sy n="66" d="100"/>
        </p:scale>
        <p:origin x="-1638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B661F5-30CE-4672-B909-1AF8C6CCBB9B}" type="datetimeFigureOut">
              <a:rPr lang="ru-RU" smtClean="0"/>
              <a:t>31.10.2017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8D5676-DE79-4F3B-9BAD-C314E5BA71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5341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7170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D0D8F09-ABBA-4423-B0CE-602DCFCC7E5E}" type="slidenum">
              <a:rPr lang="ru-RU" smtClean="0"/>
              <a:pPr>
                <a:defRPr/>
              </a:pPr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419566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7170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D0D8F09-ABBA-4423-B0CE-602DCFCC7E5E}" type="slidenum">
              <a:rPr lang="ru-RU" smtClean="0"/>
              <a:pPr>
                <a:defRPr/>
              </a:pPr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419566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BD0E67-7C4D-4216-A470-6F4FC7276608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29467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BD0E67-7C4D-4216-A470-6F4FC7276608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29467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8D5676-DE79-4F3B-9BAD-C314E5BA71F9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9657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BD0E67-7C4D-4216-A470-6F4FC7276608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29467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C4914-3CB2-4960-AE18-D2199AD331FF}" type="datetime1">
              <a:rPr lang="ru-RU" smtClean="0"/>
              <a:t>31.10.2017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53E6F-A35B-47DC-8A51-2D31B5851D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9362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300BF-3BFA-4DFF-9113-4B247EF2FF5D}" type="datetime1">
              <a:rPr lang="ru-RU" smtClean="0"/>
              <a:t>31.10.2017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53E6F-A35B-47DC-8A51-2D31B5851D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58622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EB175-F7F8-48FE-A7F1-EE64A48A3019}" type="datetime1">
              <a:rPr lang="ru-RU" smtClean="0"/>
              <a:t>31.10.2017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53E6F-A35B-47DC-8A51-2D31B5851D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69432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9D17A-E158-440D-9DB3-8A545C449694}" type="datetime1">
              <a:rPr lang="ru-RU" smtClean="0"/>
              <a:t>31.10.2017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53E6F-A35B-47DC-8A51-2D31B5851D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79106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7E979-ACD7-4B5E-B1F7-91119E8CC0A3}" type="datetime1">
              <a:rPr lang="ru-RU" smtClean="0"/>
              <a:t>31.10.2017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53E6F-A35B-47DC-8A51-2D31B5851D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27215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18424-74F0-4B89-8358-9C11609CFB76}" type="datetime1">
              <a:rPr lang="ru-RU" smtClean="0"/>
              <a:t>31.10.2017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53E6F-A35B-47DC-8A51-2D31B5851D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8010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4FE71-8526-487E-A48C-3F3D4AE423C4}" type="datetime1">
              <a:rPr lang="ru-RU" smtClean="0"/>
              <a:t>31.10.2017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53E6F-A35B-47DC-8A51-2D31B5851D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20014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3D4D7-03F8-4A2C-B71B-77149A81D502}" type="datetime1">
              <a:rPr lang="ru-RU" smtClean="0"/>
              <a:t>31.10.2017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53E6F-A35B-47DC-8A51-2D31B5851D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08882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D2908-0DA9-4E0A-BDE6-137943F30F71}" type="datetime1">
              <a:rPr lang="ru-RU" smtClean="0"/>
              <a:t>31.10.2017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53E6F-A35B-47DC-8A51-2D31B5851D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3232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6F8C0-A1E7-4C33-B267-03D9D1D25D80}" type="datetime1">
              <a:rPr lang="ru-RU" smtClean="0"/>
              <a:t>31.10.2017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53E6F-A35B-47DC-8A51-2D31B5851D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26193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2C8C1-5347-4C40-AFF7-3CCB24163078}" type="datetime1">
              <a:rPr lang="ru-RU" smtClean="0"/>
              <a:t>31.10.2017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53E6F-A35B-47DC-8A51-2D31B5851D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252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B1DBCF-915F-40A3-8145-09D6E1DFCEF2}" type="datetime1">
              <a:rPr lang="ru-RU" smtClean="0"/>
              <a:t>31.10.2017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453E6F-A35B-47DC-8A51-2D31B5851D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5667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50333" y="1700809"/>
            <a:ext cx="8002180" cy="2234651"/>
          </a:xfrm>
        </p:spPr>
        <p:txBody>
          <a:bodyPr>
            <a:normAutofit fontScale="90000"/>
          </a:bodyPr>
          <a:lstStyle/>
          <a:p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 smtClean="0"/>
              <a:t>«</a:t>
            </a:r>
            <a:r>
              <a:rPr lang="ru-RU" sz="2400" b="1" dirty="0" err="1" smtClean="0">
                <a:solidFill>
                  <a:srgbClr val="003366"/>
                </a:solidFill>
                <a:latin typeface="Arial" charset="0"/>
                <a:ea typeface="+mn-ea"/>
                <a:cs typeface="Arial" charset="0"/>
              </a:rPr>
              <a:t>Қазақстан</a:t>
            </a:r>
            <a:r>
              <a:rPr lang="ru-RU" sz="2400" b="1" dirty="0" smtClean="0">
                <a:solidFill>
                  <a:srgbClr val="003366"/>
                </a:solidFill>
                <a:latin typeface="Arial" charset="0"/>
                <a:ea typeface="+mn-ea"/>
                <a:cs typeface="Arial" charset="0"/>
              </a:rPr>
              <a:t> </a:t>
            </a:r>
            <a:r>
              <a:rPr lang="ru-RU" sz="2400" b="1" dirty="0" err="1">
                <a:solidFill>
                  <a:srgbClr val="003366"/>
                </a:solidFill>
                <a:latin typeface="Arial" charset="0"/>
                <a:ea typeface="+mn-ea"/>
                <a:cs typeface="Arial" charset="0"/>
              </a:rPr>
              <a:t>Республикасының</a:t>
            </a:r>
            <a:r>
              <a:rPr lang="ru-RU" sz="2400" b="1" dirty="0">
                <a:solidFill>
                  <a:srgbClr val="003366"/>
                </a:solidFill>
                <a:latin typeface="Arial" charset="0"/>
                <a:ea typeface="+mn-ea"/>
                <a:cs typeface="Arial" charset="0"/>
              </a:rPr>
              <a:t> </a:t>
            </a:r>
            <a:r>
              <a:rPr lang="ru-RU" sz="2400" b="1" dirty="0" err="1">
                <a:solidFill>
                  <a:srgbClr val="003366"/>
                </a:solidFill>
                <a:latin typeface="Arial" charset="0"/>
                <a:ea typeface="+mn-ea"/>
                <a:cs typeface="Arial" charset="0"/>
              </a:rPr>
              <a:t>кейбір</a:t>
            </a:r>
            <a:r>
              <a:rPr lang="ru-RU" sz="2400" b="1" dirty="0">
                <a:solidFill>
                  <a:srgbClr val="003366"/>
                </a:solidFill>
                <a:latin typeface="Arial" charset="0"/>
                <a:ea typeface="+mn-ea"/>
                <a:cs typeface="Arial" charset="0"/>
              </a:rPr>
              <a:t> </a:t>
            </a:r>
            <a:r>
              <a:rPr lang="ru-RU" sz="2400" b="1" dirty="0" err="1">
                <a:solidFill>
                  <a:srgbClr val="003366"/>
                </a:solidFill>
                <a:latin typeface="Arial" charset="0"/>
                <a:ea typeface="+mn-ea"/>
                <a:cs typeface="Arial" charset="0"/>
              </a:rPr>
              <a:t>заңнамалық</a:t>
            </a:r>
            <a:r>
              <a:rPr lang="ru-RU" sz="2400" b="1" dirty="0">
                <a:solidFill>
                  <a:srgbClr val="003366"/>
                </a:solidFill>
                <a:latin typeface="Arial" charset="0"/>
                <a:ea typeface="+mn-ea"/>
                <a:cs typeface="Arial" charset="0"/>
              </a:rPr>
              <a:t> </a:t>
            </a:r>
            <a:r>
              <a:rPr lang="ru-RU" sz="2400" b="1" dirty="0" err="1">
                <a:solidFill>
                  <a:srgbClr val="003366"/>
                </a:solidFill>
                <a:latin typeface="Arial" charset="0"/>
                <a:ea typeface="+mn-ea"/>
                <a:cs typeface="Arial" charset="0"/>
              </a:rPr>
              <a:t>актілеріне</a:t>
            </a:r>
            <a:r>
              <a:rPr lang="ru-RU" sz="2400" b="1" dirty="0">
                <a:solidFill>
                  <a:srgbClr val="003366"/>
                </a:solidFill>
                <a:latin typeface="Arial" charset="0"/>
                <a:ea typeface="+mn-ea"/>
                <a:cs typeface="Arial" charset="0"/>
              </a:rPr>
              <a:t> </a:t>
            </a:r>
            <a:r>
              <a:rPr lang="ru-RU" sz="2400" b="1" dirty="0" err="1">
                <a:solidFill>
                  <a:srgbClr val="003366"/>
                </a:solidFill>
                <a:latin typeface="Arial" charset="0"/>
                <a:ea typeface="+mn-ea"/>
                <a:cs typeface="Arial" charset="0"/>
              </a:rPr>
              <a:t>мемлекеттік</a:t>
            </a:r>
            <a:r>
              <a:rPr lang="ru-RU" sz="2400" b="1" dirty="0">
                <a:solidFill>
                  <a:srgbClr val="003366"/>
                </a:solidFill>
                <a:latin typeface="Arial" charset="0"/>
                <a:ea typeface="+mn-ea"/>
                <a:cs typeface="Arial" charset="0"/>
              </a:rPr>
              <a:t> </a:t>
            </a:r>
            <a:r>
              <a:rPr lang="ru-RU" sz="2400" b="1" dirty="0" err="1">
                <a:solidFill>
                  <a:srgbClr val="003366"/>
                </a:solidFill>
                <a:latin typeface="Arial" charset="0"/>
                <a:ea typeface="+mn-ea"/>
                <a:cs typeface="Arial" charset="0"/>
              </a:rPr>
              <a:t>функцияларды</a:t>
            </a:r>
            <a:r>
              <a:rPr lang="ru-RU" sz="2400" b="1" dirty="0">
                <a:solidFill>
                  <a:srgbClr val="003366"/>
                </a:solidFill>
                <a:latin typeface="Arial" charset="0"/>
                <a:ea typeface="+mn-ea"/>
                <a:cs typeface="Arial" charset="0"/>
              </a:rPr>
              <a:t> </a:t>
            </a:r>
            <a:r>
              <a:rPr lang="ru-RU" sz="2400" b="1" dirty="0" err="1">
                <a:solidFill>
                  <a:srgbClr val="003366"/>
                </a:solidFill>
                <a:latin typeface="Arial" charset="0"/>
                <a:ea typeface="+mn-ea"/>
                <a:cs typeface="Arial" charset="0"/>
              </a:rPr>
              <a:t>бәсекелес</a:t>
            </a:r>
            <a:r>
              <a:rPr lang="ru-RU" sz="2400" b="1" dirty="0">
                <a:solidFill>
                  <a:srgbClr val="003366"/>
                </a:solidFill>
                <a:latin typeface="Arial" charset="0"/>
                <a:ea typeface="+mn-ea"/>
                <a:cs typeface="Arial" charset="0"/>
              </a:rPr>
              <a:t> </a:t>
            </a:r>
            <a:r>
              <a:rPr lang="ru-RU" sz="2400" b="1" dirty="0" err="1">
                <a:solidFill>
                  <a:srgbClr val="003366"/>
                </a:solidFill>
                <a:latin typeface="Arial" charset="0"/>
                <a:ea typeface="+mn-ea"/>
                <a:cs typeface="Arial" charset="0"/>
              </a:rPr>
              <a:t>ортаға</a:t>
            </a:r>
            <a:r>
              <a:rPr lang="ru-RU" sz="2400" b="1" dirty="0">
                <a:solidFill>
                  <a:srgbClr val="003366"/>
                </a:solidFill>
                <a:latin typeface="Arial" charset="0"/>
                <a:ea typeface="+mn-ea"/>
                <a:cs typeface="Arial" charset="0"/>
              </a:rPr>
              <a:t> беру </a:t>
            </a:r>
            <a:r>
              <a:rPr lang="ru-RU" sz="2400" b="1" dirty="0" err="1">
                <a:solidFill>
                  <a:srgbClr val="003366"/>
                </a:solidFill>
                <a:latin typeface="Arial" charset="0"/>
                <a:ea typeface="+mn-ea"/>
                <a:cs typeface="Arial" charset="0"/>
              </a:rPr>
              <a:t>мәселелері</a:t>
            </a:r>
            <a:r>
              <a:rPr lang="ru-RU" sz="2400" b="1" dirty="0">
                <a:solidFill>
                  <a:srgbClr val="003366"/>
                </a:solidFill>
                <a:latin typeface="Arial" charset="0"/>
                <a:ea typeface="+mn-ea"/>
                <a:cs typeface="Arial" charset="0"/>
              </a:rPr>
              <a:t> </a:t>
            </a:r>
            <a:r>
              <a:rPr lang="ru-RU" sz="2400" b="1" dirty="0" err="1">
                <a:solidFill>
                  <a:srgbClr val="003366"/>
                </a:solidFill>
                <a:latin typeface="Arial" charset="0"/>
                <a:ea typeface="+mn-ea"/>
                <a:cs typeface="Arial" charset="0"/>
              </a:rPr>
              <a:t>бойынша</a:t>
            </a:r>
            <a:r>
              <a:rPr lang="ru-RU" sz="2400" b="1" dirty="0">
                <a:solidFill>
                  <a:srgbClr val="003366"/>
                </a:solidFill>
                <a:latin typeface="Arial" charset="0"/>
                <a:ea typeface="+mn-ea"/>
                <a:cs typeface="Arial" charset="0"/>
              </a:rPr>
              <a:t> </a:t>
            </a:r>
            <a:r>
              <a:rPr lang="ru-RU" sz="2400" b="1" dirty="0" err="1">
                <a:solidFill>
                  <a:srgbClr val="003366"/>
                </a:solidFill>
                <a:latin typeface="Arial" charset="0"/>
                <a:ea typeface="+mn-ea"/>
                <a:cs typeface="Arial" charset="0"/>
              </a:rPr>
              <a:t>өзгерістер</a:t>
            </a:r>
            <a:r>
              <a:rPr lang="ru-RU" sz="2400" b="1" dirty="0">
                <a:solidFill>
                  <a:srgbClr val="003366"/>
                </a:solidFill>
                <a:latin typeface="Arial" charset="0"/>
                <a:ea typeface="+mn-ea"/>
                <a:cs typeface="Arial" charset="0"/>
              </a:rPr>
              <a:t> мен </a:t>
            </a:r>
            <a:r>
              <a:rPr lang="ru-RU" sz="2400" b="1" dirty="0" err="1">
                <a:solidFill>
                  <a:srgbClr val="003366"/>
                </a:solidFill>
                <a:latin typeface="Arial" charset="0"/>
                <a:ea typeface="+mn-ea"/>
                <a:cs typeface="Arial" charset="0"/>
              </a:rPr>
              <a:t>толықтырулар</a:t>
            </a:r>
            <a:r>
              <a:rPr lang="ru-RU" sz="2400" b="1" dirty="0">
                <a:solidFill>
                  <a:srgbClr val="003366"/>
                </a:solidFill>
                <a:latin typeface="Arial" charset="0"/>
                <a:ea typeface="+mn-ea"/>
                <a:cs typeface="Arial" charset="0"/>
              </a:rPr>
              <a:t> </a:t>
            </a:r>
            <a:r>
              <a:rPr lang="ru-RU" sz="2400" b="1" dirty="0" err="1">
                <a:solidFill>
                  <a:srgbClr val="003366"/>
                </a:solidFill>
                <a:latin typeface="Arial" charset="0"/>
                <a:ea typeface="+mn-ea"/>
                <a:cs typeface="Arial" charset="0"/>
              </a:rPr>
              <a:t>енгізу</a:t>
            </a:r>
            <a:r>
              <a:rPr lang="ru-RU" sz="2400" b="1" dirty="0">
                <a:solidFill>
                  <a:srgbClr val="003366"/>
                </a:solidFill>
                <a:latin typeface="Arial" charset="0"/>
                <a:ea typeface="+mn-ea"/>
                <a:cs typeface="Arial" charset="0"/>
              </a:rPr>
              <a:t> </a:t>
            </a:r>
            <a:r>
              <a:rPr lang="ru-RU" sz="2400" b="1" dirty="0" err="1" smtClean="0">
                <a:solidFill>
                  <a:srgbClr val="003366"/>
                </a:solidFill>
                <a:latin typeface="Arial" charset="0"/>
                <a:ea typeface="+mn-ea"/>
                <a:cs typeface="Arial" charset="0"/>
              </a:rPr>
              <a:t>туралы</a:t>
            </a:r>
            <a:r>
              <a:rPr lang="ru-RU" sz="2400" b="1" dirty="0" smtClean="0">
                <a:solidFill>
                  <a:srgbClr val="003366"/>
                </a:solidFill>
                <a:latin typeface="Arial" charset="0"/>
                <a:ea typeface="+mn-ea"/>
                <a:cs typeface="Arial" charset="0"/>
              </a:rPr>
              <a:t>» </a:t>
            </a:r>
            <a:r>
              <a:rPr lang="ru-RU" sz="2400" b="1" dirty="0" err="1" smtClean="0">
                <a:solidFill>
                  <a:srgbClr val="003366"/>
                </a:solidFill>
                <a:latin typeface="Arial" charset="0"/>
                <a:ea typeface="+mn-ea"/>
                <a:cs typeface="Arial" charset="0"/>
              </a:rPr>
              <a:t>Қазақстан</a:t>
            </a:r>
            <a:r>
              <a:rPr lang="ru-RU" sz="2400" b="1" dirty="0" smtClean="0">
                <a:solidFill>
                  <a:srgbClr val="003366"/>
                </a:solidFill>
                <a:latin typeface="Arial" charset="0"/>
                <a:ea typeface="+mn-ea"/>
                <a:cs typeface="Arial" charset="0"/>
              </a:rPr>
              <a:t> </a:t>
            </a:r>
            <a:r>
              <a:rPr lang="ru-RU" sz="2400" b="1" dirty="0" err="1" smtClean="0">
                <a:solidFill>
                  <a:srgbClr val="003366"/>
                </a:solidFill>
                <a:latin typeface="Arial" charset="0"/>
                <a:ea typeface="+mn-ea"/>
                <a:cs typeface="Arial" charset="0"/>
              </a:rPr>
              <a:t>Республикасының</a:t>
            </a:r>
            <a:r>
              <a:rPr lang="ru-RU" sz="2400" b="1" dirty="0" smtClean="0">
                <a:solidFill>
                  <a:srgbClr val="003366"/>
                </a:solidFill>
                <a:latin typeface="Arial" charset="0"/>
                <a:ea typeface="+mn-ea"/>
                <a:cs typeface="Arial" charset="0"/>
              </a:rPr>
              <a:t> </a:t>
            </a:r>
            <a:r>
              <a:rPr lang="ru-RU" sz="2400" b="1" dirty="0" err="1" smtClean="0">
                <a:solidFill>
                  <a:srgbClr val="003366"/>
                </a:solidFill>
                <a:latin typeface="Arial" charset="0"/>
                <a:ea typeface="+mn-ea"/>
                <a:cs typeface="Arial" charset="0"/>
              </a:rPr>
              <a:t>Заңының</a:t>
            </a:r>
            <a:r>
              <a:rPr lang="ru-RU" sz="2400" b="1" dirty="0" smtClean="0">
                <a:solidFill>
                  <a:srgbClr val="003366"/>
                </a:solidFill>
                <a:latin typeface="Arial" charset="0"/>
                <a:ea typeface="+mn-ea"/>
                <a:cs typeface="Arial" charset="0"/>
              </a:rPr>
              <a:t> </a:t>
            </a:r>
            <a:r>
              <a:rPr lang="ru-RU" sz="2400" b="1" dirty="0" err="1" smtClean="0">
                <a:solidFill>
                  <a:srgbClr val="003366"/>
                </a:solidFill>
                <a:latin typeface="Arial" charset="0"/>
                <a:ea typeface="+mn-ea"/>
                <a:cs typeface="Arial" charset="0"/>
              </a:rPr>
              <a:t>жобасы</a:t>
            </a:r>
            <a:r>
              <a:rPr lang="ru-RU" sz="2400" b="1" dirty="0" smtClean="0">
                <a:solidFill>
                  <a:srgbClr val="003366"/>
                </a:solidFill>
                <a:latin typeface="Arial" charset="0"/>
                <a:ea typeface="+mn-ea"/>
                <a:cs typeface="Arial" charset="0"/>
              </a:rPr>
              <a:t> </a:t>
            </a:r>
            <a:r>
              <a:rPr lang="ru-RU" sz="2400" b="1" dirty="0" err="1" smtClean="0">
                <a:solidFill>
                  <a:srgbClr val="003366"/>
                </a:solidFill>
                <a:latin typeface="Arial" charset="0"/>
                <a:ea typeface="+mn-ea"/>
                <a:cs typeface="Arial" charset="0"/>
              </a:rPr>
              <a:t>туралы</a:t>
            </a:r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dirty="0"/>
          </a:p>
        </p:txBody>
      </p:sp>
      <p:sp>
        <p:nvSpPr>
          <p:cNvPr id="6146" name="Subtitle 3"/>
          <p:cNvSpPr>
            <a:spLocks noGrp="1"/>
          </p:cNvSpPr>
          <p:nvPr>
            <p:ph type="subTitle" idx="1"/>
          </p:nvPr>
        </p:nvSpPr>
        <p:spPr>
          <a:xfrm>
            <a:off x="756141" y="5621240"/>
            <a:ext cx="7703527" cy="400049"/>
          </a:xfrm>
          <a:noFill/>
        </p:spPr>
        <p:txBody>
          <a:bodyPr anchor="ctr"/>
          <a:lstStyle/>
          <a:p>
            <a:pPr algn="ctr"/>
            <a:r>
              <a:rPr lang="en-US" sz="1600" b="1" dirty="0" smtClean="0">
                <a:solidFill>
                  <a:srgbClr val="003366"/>
                </a:solidFill>
                <a:latin typeface="Arial" charset="0"/>
                <a:cs typeface="Arial" charset="0"/>
              </a:rPr>
              <a:t>20</a:t>
            </a:r>
            <a:r>
              <a:rPr sz="1600" b="1" dirty="0" smtClean="0">
                <a:solidFill>
                  <a:srgbClr val="003366"/>
                </a:solidFill>
                <a:latin typeface="Arial" charset="0"/>
                <a:cs typeface="Arial" charset="0"/>
              </a:rPr>
              <a:t>17 </a:t>
            </a:r>
            <a:r>
              <a:rPr lang="kk-KZ" sz="1600" b="1" dirty="0" smtClean="0">
                <a:solidFill>
                  <a:srgbClr val="003366"/>
                </a:solidFill>
                <a:latin typeface="Arial" charset="0"/>
                <a:cs typeface="Arial" charset="0"/>
              </a:rPr>
              <a:t>жылғы 7 қараша</a:t>
            </a:r>
            <a:endParaRPr lang="en-US" sz="1600" b="1" dirty="0" smtClean="0">
              <a:solidFill>
                <a:srgbClr val="003366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Subtitle 3"/>
          <p:cNvSpPr txBox="1">
            <a:spLocks/>
          </p:cNvSpPr>
          <p:nvPr/>
        </p:nvSpPr>
        <p:spPr bwMode="auto">
          <a:xfrm>
            <a:off x="491787" y="203998"/>
            <a:ext cx="8160726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spcBef>
                <a:spcPct val="20000"/>
              </a:spcBef>
              <a:defRPr/>
            </a:pPr>
            <a:r>
              <a:rPr lang="ru-RU" sz="1600" b="1" kern="0" dirty="0" smtClean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ҚР ҰЛТТЫҚ ЭКОНОМИКА МИНИСТРЛІГІ</a:t>
            </a:r>
            <a:endParaRPr lang="en-US" sz="1600" b="1" kern="0" dirty="0">
              <a:solidFill>
                <a:srgbClr val="003366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9498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800" b="1" dirty="0" err="1" smtClean="0">
                <a:solidFill>
                  <a:srgbClr val="003366"/>
                </a:solidFill>
                <a:latin typeface="Arial" charset="0"/>
                <a:ea typeface="+mn-ea"/>
                <a:cs typeface="+mn-cs"/>
              </a:rPr>
              <a:t>Назарларыңызға</a:t>
            </a:r>
            <a:r>
              <a:rPr lang="ru-RU" sz="4800" b="1" dirty="0" smtClean="0">
                <a:solidFill>
                  <a:srgbClr val="003366"/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ru-RU" sz="4800" b="1" dirty="0" err="1" smtClean="0">
                <a:solidFill>
                  <a:srgbClr val="003366"/>
                </a:solidFill>
                <a:latin typeface="Arial" charset="0"/>
                <a:ea typeface="+mn-ea"/>
                <a:cs typeface="+mn-cs"/>
              </a:rPr>
              <a:t>рахмет</a:t>
            </a:r>
            <a:r>
              <a:rPr lang="ru-RU" sz="4800" b="1" dirty="0" smtClean="0">
                <a:solidFill>
                  <a:srgbClr val="003366"/>
                </a:solidFill>
                <a:latin typeface="Arial" charset="0"/>
                <a:ea typeface="+mn-ea"/>
                <a:cs typeface="+mn-cs"/>
              </a:rPr>
              <a:t>!</a:t>
            </a:r>
            <a:endParaRPr lang="ru-RU" sz="4800" b="1" dirty="0">
              <a:solidFill>
                <a:srgbClr val="003366"/>
              </a:solidFill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80892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beibituly_b\Desktop\100-қадам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843" y="1628800"/>
            <a:ext cx="1984942" cy="1440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Скругленный прямоугольник 193"/>
          <p:cNvSpPr/>
          <p:nvPr/>
        </p:nvSpPr>
        <p:spPr>
          <a:xfrm>
            <a:off x="2873890" y="4917878"/>
            <a:ext cx="5730558" cy="435647"/>
          </a:xfrm>
          <a:prstGeom prst="roundRect">
            <a:avLst>
              <a:gd name="adj" fmla="val 4189"/>
            </a:avLst>
          </a:prstGeom>
          <a:solidFill>
            <a:schemeClr val="bg1"/>
          </a:solidFill>
          <a:ln w="63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b" anchorCtr="0"/>
          <a:lstStyle/>
          <a:p>
            <a:endParaRPr lang="ru-RU" sz="11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ru-RU" sz="11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ru-RU" sz="11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ru-RU" sz="11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171450" indent="-171450" algn="just">
              <a:buFont typeface="Wingdings" pitchFamily="2" charset="2"/>
              <a:buChar char="§"/>
            </a:pPr>
            <a:endParaRPr lang="ru-RU" sz="11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171450" indent="-171450" algn="just">
              <a:buFont typeface="Wingdings" pitchFamily="2" charset="2"/>
              <a:buChar char="§"/>
            </a:pPr>
            <a:endParaRPr lang="ru-RU" sz="11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171450" indent="-171450" algn="just">
              <a:buFont typeface="Wingdings" pitchFamily="2" charset="2"/>
              <a:buChar char="§"/>
            </a:pPr>
            <a:endParaRPr lang="ru-RU" sz="11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171450" indent="-171450" algn="just">
              <a:buFont typeface="Wingdings" pitchFamily="2" charset="2"/>
              <a:buChar char="§"/>
            </a:pPr>
            <a:endParaRPr lang="ru-RU" sz="11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171450" indent="-171450" algn="just">
              <a:buFont typeface="Wingdings" pitchFamily="2" charset="2"/>
              <a:buChar char="§"/>
            </a:pPr>
            <a:endParaRPr lang="ru-RU" sz="11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171450" indent="-171450" algn="just">
              <a:buFont typeface="Wingdings" pitchFamily="2" charset="2"/>
              <a:buChar char="§"/>
            </a:pPr>
            <a:endParaRPr lang="ru-RU" sz="11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ru-RU" sz="11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171450" indent="-171450" algn="just">
              <a:buFont typeface="Wingdings" pitchFamily="2" charset="2"/>
              <a:buChar char="§"/>
            </a:pPr>
            <a:endParaRPr lang="ru-RU" sz="11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171450" indent="-171450" algn="just">
              <a:buFont typeface="Wingdings" pitchFamily="2" charset="2"/>
              <a:buChar char="§"/>
            </a:pPr>
            <a:endParaRPr lang="ru-RU" sz="11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171450" indent="-171450" algn="just">
              <a:buFont typeface="Wingdings" pitchFamily="2" charset="2"/>
              <a:buChar char="§"/>
            </a:pPr>
            <a:endParaRPr lang="ru-RU" sz="11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171450" indent="-171450" algn="just">
              <a:buFont typeface="Wingdings" pitchFamily="2" charset="2"/>
              <a:buChar char="§"/>
            </a:pPr>
            <a:endParaRPr lang="ru-RU" sz="11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171450" indent="-171450" algn="just">
              <a:buFont typeface="Wingdings" pitchFamily="2" charset="2"/>
              <a:buChar char="§"/>
            </a:pPr>
            <a:endParaRPr lang="ru-RU" sz="11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171450" indent="-171450" algn="just">
              <a:buFont typeface="Wingdings" pitchFamily="2" charset="2"/>
              <a:buChar char="§"/>
            </a:pPr>
            <a:endParaRPr lang="ru-RU" sz="11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171450" indent="-171450" algn="just">
              <a:buFont typeface="Wingdings" pitchFamily="2" charset="2"/>
              <a:buChar char="§"/>
            </a:pPr>
            <a:endParaRPr lang="ru-RU" sz="11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171450" indent="-171450" algn="just">
              <a:buFont typeface="Wingdings" pitchFamily="2" charset="2"/>
              <a:buChar char="§"/>
            </a:pPr>
            <a:endParaRPr lang="ru-RU" sz="11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171450" indent="-171450" algn="just">
              <a:buFont typeface="Wingdings" pitchFamily="2" charset="2"/>
              <a:buChar char="§"/>
            </a:pPr>
            <a:endParaRPr lang="ru-RU" sz="11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171450" indent="-171450" algn="just">
              <a:buFont typeface="Wingdings" pitchFamily="2" charset="2"/>
              <a:buChar char="§"/>
            </a:pPr>
            <a:endParaRPr lang="ru-RU" sz="11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171450" indent="-171450" algn="just">
              <a:buFont typeface="Wingdings" pitchFamily="2" charset="2"/>
              <a:buChar char="§"/>
            </a:pPr>
            <a:endParaRPr lang="ru-RU" sz="11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171450" indent="-171450" algn="just">
              <a:buFont typeface="Wingdings" pitchFamily="2" charset="2"/>
              <a:buChar char="§"/>
            </a:pPr>
            <a:endParaRPr lang="ru-RU" sz="11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171450" indent="-171450" algn="just">
              <a:buFont typeface="Wingdings" pitchFamily="2" charset="2"/>
              <a:buChar char="§"/>
            </a:pPr>
            <a:endParaRPr lang="ru-RU" sz="11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171450" indent="-171450" algn="just">
              <a:buFont typeface="Wingdings" pitchFamily="2" charset="2"/>
              <a:buChar char="§"/>
            </a:pPr>
            <a:endParaRPr lang="ru-RU" sz="11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171450" indent="-171450" algn="just">
              <a:buFont typeface="Wingdings" pitchFamily="2" charset="2"/>
              <a:buChar char="§"/>
            </a:pPr>
            <a:endParaRPr lang="ru-RU" sz="11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ru-RU" sz="11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171450" indent="-171450" algn="just">
              <a:buFont typeface="Wingdings" pitchFamily="2" charset="2"/>
              <a:buChar char="§"/>
            </a:pPr>
            <a:endParaRPr lang="ru-RU" sz="11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171450" indent="-171450" algn="just">
              <a:buFont typeface="Wingdings" pitchFamily="2" charset="2"/>
              <a:buChar char="§"/>
            </a:pPr>
            <a:endParaRPr lang="ru-RU" sz="11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171450" indent="-171450" algn="just">
              <a:buFont typeface="Wingdings" pitchFamily="2" charset="2"/>
              <a:buChar char="§"/>
            </a:pPr>
            <a:endParaRPr lang="ru-RU" sz="11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171450" indent="-171450" algn="just">
              <a:buFont typeface="Wingdings" pitchFamily="2" charset="2"/>
              <a:buChar char="§"/>
            </a:pPr>
            <a:endParaRPr lang="ru-RU" sz="11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171450" indent="-171450" algn="just">
              <a:buFont typeface="Wingdings" pitchFamily="2" charset="2"/>
              <a:buChar char="§"/>
            </a:pPr>
            <a:endParaRPr lang="ru-RU" sz="11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171450" indent="-171450" algn="just">
              <a:buFont typeface="Wingdings" pitchFamily="2" charset="2"/>
              <a:buChar char="§"/>
            </a:pPr>
            <a:endParaRPr lang="ru-RU" sz="11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171450" indent="-171450" algn="just">
              <a:buFont typeface="Wingdings" pitchFamily="2" charset="2"/>
              <a:buChar char="§"/>
            </a:pPr>
            <a:endParaRPr lang="ru-RU" sz="11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171450" indent="-171450" algn="just">
              <a:buFont typeface="Wingdings" pitchFamily="2" charset="2"/>
              <a:buChar char="§"/>
            </a:pPr>
            <a:endParaRPr lang="ru-RU" sz="11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171450" indent="-171450" algn="just">
              <a:buFont typeface="Wingdings" pitchFamily="2" charset="2"/>
              <a:buChar char="§"/>
            </a:pPr>
            <a:endParaRPr lang="ru-RU" sz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171450" indent="-171450" algn="just">
              <a:buFont typeface="Wingdings" pitchFamily="2" charset="2"/>
              <a:buChar char="§"/>
            </a:pPr>
            <a:r>
              <a:rPr lang="ru-RU" sz="1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Тұжырымдама</a:t>
            </a:r>
            <a:r>
              <a:rPr lang="ru-RU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ВАК-</a:t>
            </a:r>
            <a:r>
              <a:rPr lang="ru-RU" sz="1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тың</a:t>
            </a:r>
            <a:r>
              <a:rPr lang="ru-RU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2017 </a:t>
            </a:r>
            <a:r>
              <a:rPr lang="ru-RU" sz="1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жылғы</a:t>
            </a:r>
            <a:r>
              <a:rPr lang="ru-RU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19 </a:t>
            </a:r>
            <a:r>
              <a:rPr lang="ru-RU" sz="1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маусымдағы</a:t>
            </a:r>
            <a:r>
              <a:rPr lang="ru-RU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428-ші </a:t>
            </a:r>
            <a:r>
              <a:rPr lang="ru-RU" sz="1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отырысының</a:t>
            </a:r>
            <a:r>
              <a:rPr lang="ru-RU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хаттамасымен</a:t>
            </a:r>
            <a:r>
              <a:rPr lang="ru-RU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мақұлданды</a:t>
            </a:r>
            <a:endParaRPr lang="ru-RU" sz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Скругленный прямоугольник 194"/>
          <p:cNvSpPr/>
          <p:nvPr/>
        </p:nvSpPr>
        <p:spPr>
          <a:xfrm>
            <a:off x="2873890" y="4077072"/>
            <a:ext cx="5736439" cy="487006"/>
          </a:xfrm>
          <a:prstGeom prst="roundRect">
            <a:avLst>
              <a:gd name="adj" fmla="val 15230"/>
            </a:avLst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200" b="1" dirty="0" smtClean="0"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 smtClean="0">
                <a:latin typeface="Arial" pitchFamily="34" charset="0"/>
                <a:cs typeface="Arial" pitchFamily="34" charset="0"/>
              </a:rPr>
              <a:t>ҚР </a:t>
            </a:r>
            <a:r>
              <a:rPr lang="ru-RU" sz="1400" b="1" dirty="0" err="1" smtClean="0">
                <a:latin typeface="Arial" pitchFamily="34" charset="0"/>
                <a:cs typeface="Arial" pitchFamily="34" charset="0"/>
              </a:rPr>
              <a:t>Үкіметінің</a:t>
            </a:r>
            <a:r>
              <a:rPr lang="ru-RU" sz="1400" b="1" dirty="0" smtClean="0">
                <a:latin typeface="Arial" pitchFamily="34" charset="0"/>
                <a:cs typeface="Arial" pitchFamily="34" charset="0"/>
              </a:rPr>
              <a:t> 2017 </a:t>
            </a:r>
            <a:r>
              <a:rPr lang="ru-RU" sz="1400" b="1" dirty="0" err="1" smtClean="0">
                <a:latin typeface="Arial" pitchFamily="34" charset="0"/>
                <a:cs typeface="Arial" pitchFamily="34" charset="0"/>
              </a:rPr>
              <a:t>жылға</a:t>
            </a:r>
            <a:r>
              <a:rPr lang="ru-RU" sz="1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 err="1" smtClean="0">
                <a:latin typeface="Arial" pitchFamily="34" charset="0"/>
                <a:cs typeface="Arial" pitchFamily="34" charset="0"/>
              </a:rPr>
              <a:t>арналған</a:t>
            </a:r>
            <a:r>
              <a:rPr lang="ru-RU" sz="1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 err="1" smtClean="0">
                <a:latin typeface="Arial" pitchFamily="34" charset="0"/>
                <a:cs typeface="Arial" pitchFamily="34" charset="0"/>
              </a:rPr>
              <a:t>Заң</a:t>
            </a:r>
            <a:r>
              <a:rPr lang="ru-RU" sz="1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 err="1" smtClean="0">
                <a:latin typeface="Arial" pitchFamily="34" charset="0"/>
                <a:cs typeface="Arial" pitchFamily="34" charset="0"/>
              </a:rPr>
              <a:t>жобалау</a:t>
            </a:r>
            <a:r>
              <a:rPr lang="ru-RU" sz="1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 err="1" smtClean="0">
                <a:latin typeface="Arial" pitchFamily="34" charset="0"/>
                <a:cs typeface="Arial" pitchFamily="34" charset="0"/>
              </a:rPr>
              <a:t>жұмыстарының</a:t>
            </a:r>
            <a:r>
              <a:rPr lang="ru-RU" sz="1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 err="1" smtClean="0">
                <a:latin typeface="Arial" pitchFamily="34" charset="0"/>
                <a:cs typeface="Arial" pitchFamily="34" charset="0"/>
              </a:rPr>
              <a:t>жоспары</a:t>
            </a:r>
            <a:endParaRPr lang="ru-RU" sz="1400" b="1" dirty="0"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Скругленный прямоугольник 193"/>
          <p:cNvSpPr/>
          <p:nvPr/>
        </p:nvSpPr>
        <p:spPr>
          <a:xfrm>
            <a:off x="2873891" y="2541614"/>
            <a:ext cx="5730557" cy="1319434"/>
          </a:xfrm>
          <a:prstGeom prst="roundRect">
            <a:avLst>
              <a:gd name="adj" fmla="val 4189"/>
            </a:avLst>
          </a:prstGeom>
          <a:solidFill>
            <a:schemeClr val="bg1"/>
          </a:solidFill>
          <a:ln w="63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b" anchorCtr="0"/>
          <a:lstStyle/>
          <a:p>
            <a:pPr marL="171450" indent="-171450">
              <a:buFont typeface="Arial" pitchFamily="34" charset="0"/>
              <a:buChar char="•"/>
            </a:pPr>
            <a:r>
              <a:rPr lang="ru-RU" sz="1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Өзін-өзі</a:t>
            </a:r>
            <a:r>
              <a:rPr lang="ru-RU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реттеуді</a:t>
            </a:r>
            <a:r>
              <a:rPr lang="ru-RU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дамыту</a:t>
            </a:r>
            <a:r>
              <a:rPr lang="ru-RU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арқылы</a:t>
            </a:r>
            <a:r>
              <a:rPr lang="ru-RU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азаматтардың</a:t>
            </a:r>
            <a:r>
              <a:rPr lang="ru-RU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шешімдер</a:t>
            </a:r>
            <a:r>
              <a:rPr lang="ru-RU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қабылдау</a:t>
            </a:r>
            <a:r>
              <a:rPr lang="ru-RU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процесіне</a:t>
            </a:r>
            <a:r>
              <a:rPr lang="ru-RU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қатысу</a:t>
            </a:r>
            <a:r>
              <a:rPr lang="ru-RU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мүмкіндігін</a:t>
            </a:r>
            <a:r>
              <a:rPr lang="ru-RU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кеңейту</a:t>
            </a:r>
            <a:endParaRPr lang="ru-RU" sz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171450" indent="-171450">
              <a:buFont typeface="Arial" pitchFamily="34" charset="0"/>
              <a:buChar char="•"/>
            </a:pPr>
            <a:endParaRPr lang="kk-KZ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171450" indent="-171450">
              <a:buFont typeface="Arial" pitchFamily="34" charset="0"/>
              <a:buChar char="•"/>
            </a:pPr>
            <a:r>
              <a:rPr lang="kk-KZ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Мемлекетке тән емес функцияларды бәсекелес </a:t>
            </a:r>
            <a:r>
              <a:rPr lang="kk-KZ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ортаға </a:t>
            </a:r>
            <a:r>
              <a:rPr lang="kk-KZ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және өзін-өзі реттейтін ұйымдарға беру</a:t>
            </a:r>
            <a:r>
              <a:rPr lang="kk-KZ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Үкімет мемлекетке тән емес және басы артық қызметтерді қысқарту есебінен неғұрлым ықшам бола түседі.</a:t>
            </a:r>
            <a:endParaRPr lang="ru-RU" sz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171450" indent="-171450">
              <a:buFont typeface="Arial" pitchFamily="34" charset="0"/>
              <a:buChar char="•"/>
            </a:pPr>
            <a:endParaRPr lang="ru-RU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Скругленный прямоугольник 194"/>
          <p:cNvSpPr/>
          <p:nvPr/>
        </p:nvSpPr>
        <p:spPr>
          <a:xfrm>
            <a:off x="2873891" y="1700808"/>
            <a:ext cx="5736438" cy="487006"/>
          </a:xfrm>
          <a:prstGeom prst="roundRect">
            <a:avLst>
              <a:gd name="adj" fmla="val 15230"/>
            </a:avLst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200" b="1" dirty="0" smtClean="0"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 smtClean="0">
                <a:latin typeface="Arial" pitchFamily="34" charset="0"/>
                <a:cs typeface="Arial" pitchFamily="34" charset="0"/>
              </a:rPr>
              <a:t>100 </a:t>
            </a:r>
            <a:r>
              <a:rPr lang="ru-RU" sz="1400" b="1" dirty="0" err="1" smtClean="0">
                <a:latin typeface="Arial" pitchFamily="34" charset="0"/>
                <a:cs typeface="Arial" pitchFamily="34" charset="0"/>
              </a:rPr>
              <a:t>нақты</a:t>
            </a:r>
            <a:r>
              <a:rPr lang="ru-RU" sz="1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 err="1" smtClean="0">
                <a:latin typeface="Arial" pitchFamily="34" charset="0"/>
                <a:cs typeface="Arial" pitchFamily="34" charset="0"/>
              </a:rPr>
              <a:t>қадам</a:t>
            </a:r>
            <a:r>
              <a:rPr lang="ru-RU" sz="1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 err="1" smtClean="0">
                <a:latin typeface="Arial" pitchFamily="34" charset="0"/>
                <a:cs typeface="Arial" pitchFamily="34" charset="0"/>
              </a:rPr>
              <a:t>Ұлт</a:t>
            </a:r>
            <a:r>
              <a:rPr lang="ru-RU" sz="1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 err="1" smtClean="0">
                <a:latin typeface="Arial" pitchFamily="34" charset="0"/>
                <a:cs typeface="Arial" pitchFamily="34" charset="0"/>
              </a:rPr>
              <a:t>Жоспарының</a:t>
            </a:r>
            <a:r>
              <a:rPr lang="ru-RU" sz="1400" b="1" dirty="0" smtClean="0">
                <a:latin typeface="Arial" pitchFamily="34" charset="0"/>
                <a:cs typeface="Arial" pitchFamily="34" charset="0"/>
              </a:rPr>
              <a:t> 97-қадамы</a:t>
            </a:r>
            <a:endParaRPr lang="ru-RU" sz="1400" b="1" dirty="0"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639328" y="543563"/>
            <a:ext cx="7992888" cy="576064"/>
          </a:xfrm>
          <a:prstGeom prst="rect">
            <a:avLst/>
          </a:prstGeom>
          <a:ln w="127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8775">
              <a:defRPr/>
            </a:pPr>
            <a:r>
              <a:rPr lang="ru-RU" sz="1800" b="1" dirty="0" smtClean="0">
                <a:solidFill>
                  <a:srgbClr val="003366"/>
                </a:solidFill>
                <a:latin typeface="Arial" charset="0"/>
              </a:rPr>
              <a:t>ЗАҢ </a:t>
            </a:r>
            <a:r>
              <a:rPr lang="ru-RU" sz="1800" b="1" dirty="0" smtClean="0">
                <a:solidFill>
                  <a:srgbClr val="003366"/>
                </a:solidFill>
                <a:latin typeface="Arial" charset="0"/>
              </a:rPr>
              <a:t>ЖОБАСЫН </a:t>
            </a:r>
            <a:r>
              <a:rPr lang="kk-KZ" sz="1800" b="1" dirty="0" smtClean="0">
                <a:solidFill>
                  <a:srgbClr val="003366"/>
                </a:solidFill>
                <a:latin typeface="Arial" charset="0"/>
              </a:rPr>
              <a:t>ӘЗІРЛЕУ НЕГІЗДЕМЕСІ</a:t>
            </a:r>
            <a:endParaRPr lang="ru-RU" sz="1800" b="1" dirty="0">
              <a:solidFill>
                <a:srgbClr val="003366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578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6588224" y="6334827"/>
            <a:ext cx="2133600" cy="365125"/>
          </a:xfrm>
        </p:spPr>
        <p:txBody>
          <a:bodyPr/>
          <a:lstStyle/>
          <a:p>
            <a:fld id="{4FB2F2E1-01F2-440C-87BE-0CE9D85A07E2}" type="slidenum">
              <a:rPr lang="ru-RU" smtClean="0"/>
              <a:t>3</a:t>
            </a:fld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67544" y="2348880"/>
            <a:ext cx="3780420" cy="2304256"/>
          </a:xfrm>
          <a:prstGeom prst="round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ru-RU" sz="1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/>
            <a:endParaRPr lang="ru-RU" sz="8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ru-RU" sz="2000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Функцияларды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бәсекелес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ортаға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беру </a:t>
            </a:r>
            <a:r>
              <a:rPr lang="ru-RU" sz="2000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процессінің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БАЗАЛЫҚ 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ТӘСІЛДЕРІ </a:t>
            </a:r>
          </a:p>
          <a:p>
            <a:pPr lvl="0" algn="just"/>
            <a:endParaRPr lang="ru-RU" sz="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932040" y="2348880"/>
            <a:ext cx="3780420" cy="2304256"/>
          </a:xfrm>
          <a:prstGeom prst="round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1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Комиссия </a:t>
            </a:r>
            <a:r>
              <a:rPr lang="ru-RU" sz="2000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жұмысының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нәтижелері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жекелеген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ФУНКЦИЯЛАРДЫ БӘСЕКЕЛЕС ОРТАҒА БЕРУ</a:t>
            </a:r>
            <a:endParaRPr lang="ru-RU" sz="1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endParaRPr lang="ru-RU" dirty="0">
              <a:solidFill>
                <a:schemeClr val="tx1"/>
              </a:solidFill>
            </a:endParaRPr>
          </a:p>
          <a:p>
            <a:pPr lvl="0" algn="just"/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564656" y="1556792"/>
            <a:ext cx="18742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b="1" u="sng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Бірінші</a:t>
            </a:r>
            <a:r>
              <a:rPr lang="ru-RU" b="1" u="sng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u="sng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бөлім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ru-RU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828420" y="1556792"/>
            <a:ext cx="17716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u="sng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Екінші</a:t>
            </a:r>
            <a:r>
              <a:rPr lang="ru-RU" b="1" u="sng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u="sng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бөлім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ru-RU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>
          <a:xfrm>
            <a:off x="593800" y="543563"/>
            <a:ext cx="7992888" cy="576064"/>
          </a:xfrm>
          <a:prstGeom prst="rect">
            <a:avLst/>
          </a:prstGeom>
          <a:ln w="127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8775">
              <a:defRPr/>
            </a:pPr>
            <a:r>
              <a:rPr lang="ru-RU" sz="1800" b="1" dirty="0" smtClean="0">
                <a:solidFill>
                  <a:srgbClr val="003366"/>
                </a:solidFill>
                <a:latin typeface="Arial" charset="0"/>
              </a:rPr>
              <a:t>ЗАҢ ЖОБАСЫНЫҢ </a:t>
            </a:r>
            <a:r>
              <a:rPr lang="ru-RU" sz="1800" b="1" dirty="0" smtClean="0">
                <a:solidFill>
                  <a:srgbClr val="003366"/>
                </a:solidFill>
                <a:latin typeface="Arial" charset="0"/>
              </a:rPr>
              <a:t>ҰСЫНЫЛЫП ОТЫРҒАН ҚҰРЫЛЫМЫ</a:t>
            </a:r>
            <a:endParaRPr lang="ru-RU" sz="1800" b="1" dirty="0">
              <a:solidFill>
                <a:srgbClr val="003366"/>
              </a:solidFill>
              <a:latin typeface="Arial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4608004" y="1412776"/>
            <a:ext cx="0" cy="4536504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21808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2F2E1-01F2-440C-87BE-0CE9D85A07E2}" type="slidenum">
              <a:rPr lang="ru-RU" smtClean="0"/>
              <a:t>4</a:t>
            </a:fld>
            <a:endParaRPr lang="ru-RU"/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2268494" y="764704"/>
            <a:ext cx="486954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2"/>
          <p:cNvSpPr txBox="1">
            <a:spLocks noChangeArrowheads="1"/>
          </p:cNvSpPr>
          <p:nvPr/>
        </p:nvSpPr>
        <p:spPr>
          <a:xfrm>
            <a:off x="611560" y="260648"/>
            <a:ext cx="7992888" cy="576064"/>
          </a:xfrm>
          <a:prstGeom prst="rect">
            <a:avLst/>
          </a:prstGeom>
          <a:ln w="127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8775">
              <a:defRPr/>
            </a:pPr>
            <a:r>
              <a:rPr lang="en-US" sz="1800" b="1" dirty="0" smtClean="0">
                <a:solidFill>
                  <a:srgbClr val="003366"/>
                </a:solidFill>
                <a:latin typeface="Arial" charset="0"/>
              </a:rPr>
              <a:t>I</a:t>
            </a:r>
            <a:r>
              <a:rPr lang="ru-RU" sz="1800" b="1" dirty="0">
                <a:solidFill>
                  <a:srgbClr val="003366"/>
                </a:solidFill>
                <a:latin typeface="Arial" charset="0"/>
              </a:rPr>
              <a:t>. </a:t>
            </a:r>
            <a:r>
              <a:rPr lang="ru-RU" sz="1800" b="1" dirty="0" smtClean="0">
                <a:solidFill>
                  <a:srgbClr val="003366"/>
                </a:solidFill>
                <a:latin typeface="Arial" charset="0"/>
              </a:rPr>
              <a:t>ФУНКЦИЯЛАРДЫ БӘСЕКЕЛЕС ОРТАҒА </a:t>
            </a:r>
            <a:r>
              <a:rPr lang="ru-RU" sz="1800" b="1" dirty="0" smtClean="0">
                <a:solidFill>
                  <a:srgbClr val="003366"/>
                </a:solidFill>
                <a:latin typeface="Arial" charset="0"/>
              </a:rPr>
              <a:t>БЕРУ ПРОЦЕССІНІҢ</a:t>
            </a:r>
            <a:r>
              <a:rPr lang="ru-RU" sz="1800" b="1" dirty="0" smtClean="0">
                <a:solidFill>
                  <a:srgbClr val="003366"/>
                </a:solidFill>
                <a:latin typeface="Arial" charset="0"/>
              </a:rPr>
              <a:t/>
            </a:r>
            <a:br>
              <a:rPr lang="ru-RU" sz="1800" b="1" dirty="0" smtClean="0">
                <a:solidFill>
                  <a:srgbClr val="003366"/>
                </a:solidFill>
                <a:latin typeface="Arial" charset="0"/>
              </a:rPr>
            </a:br>
            <a:r>
              <a:rPr lang="ru-RU" sz="1800" b="1" dirty="0" smtClean="0">
                <a:solidFill>
                  <a:srgbClr val="003366"/>
                </a:solidFill>
                <a:latin typeface="Arial" charset="0"/>
              </a:rPr>
              <a:t>БАЗАЛЫҚ </a:t>
            </a:r>
            <a:r>
              <a:rPr lang="ru-RU" sz="1800" b="1" dirty="0" smtClean="0">
                <a:solidFill>
                  <a:srgbClr val="003366"/>
                </a:solidFill>
                <a:latin typeface="Arial" charset="0"/>
              </a:rPr>
              <a:t>ТӘСІЛДЕРІ </a:t>
            </a:r>
            <a:endParaRPr lang="ru-RU" sz="1800" b="1" dirty="0">
              <a:solidFill>
                <a:srgbClr val="003366"/>
              </a:solidFill>
              <a:latin typeface="Arial" charset="0"/>
            </a:endParaRPr>
          </a:p>
        </p:txBody>
      </p:sp>
      <p:sp>
        <p:nvSpPr>
          <p:cNvPr id="12" name="Объект 2"/>
          <p:cNvSpPr txBox="1">
            <a:spLocks/>
          </p:cNvSpPr>
          <p:nvPr/>
        </p:nvSpPr>
        <p:spPr bwMode="auto">
          <a:xfrm>
            <a:off x="632520" y="1513883"/>
            <a:ext cx="7992888" cy="4112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indent="358775" algn="just">
              <a:buClr>
                <a:srgbClr val="003366"/>
              </a:buClr>
              <a:buFont typeface="Wingdings" panose="05000000000000000000" pitchFamily="2" charset="2"/>
              <a:buChar char="q"/>
            </a:pPr>
            <a:r>
              <a:rPr lang="kk-KZ" dirty="0" smtClean="0"/>
              <a:t>Функцияларды беру </a:t>
            </a:r>
            <a:r>
              <a:rPr lang="kk-KZ" dirty="0" smtClean="0"/>
              <a:t>мақсаттары</a:t>
            </a:r>
            <a:r>
              <a:rPr lang="kk-KZ" dirty="0"/>
              <a:t>, қағидаттары мен </a:t>
            </a:r>
            <a:r>
              <a:rPr lang="kk-KZ" dirty="0" smtClean="0"/>
              <a:t>әдістері</a:t>
            </a:r>
          </a:p>
          <a:p>
            <a:pPr indent="358775" algn="just">
              <a:buClr>
                <a:srgbClr val="003366"/>
              </a:buClr>
              <a:buFont typeface="Wingdings" panose="05000000000000000000" pitchFamily="2" charset="2"/>
              <a:buChar char="q"/>
            </a:pPr>
            <a:endParaRPr lang="ru-RU" dirty="0">
              <a:latin typeface="Arial" pitchFamily="34" charset="0"/>
              <a:cs typeface="Arial" pitchFamily="34" charset="0"/>
            </a:endParaRPr>
          </a:p>
          <a:p>
            <a:pPr indent="358775" algn="just">
              <a:buClr>
                <a:srgbClr val="003366"/>
              </a:buClr>
              <a:buFont typeface="Wingdings" panose="05000000000000000000" pitchFamily="2" charset="2"/>
              <a:buChar char="q"/>
            </a:pPr>
            <a:r>
              <a:rPr lang="ru-RU" dirty="0" err="1" smtClean="0">
                <a:latin typeface="Arial" pitchFamily="34" charset="0"/>
                <a:cs typeface="Arial" pitchFamily="34" charset="0"/>
              </a:rPr>
              <a:t>Функцияларды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latin typeface="Arial" pitchFamily="34" charset="0"/>
                <a:cs typeface="Arial" pitchFamily="34" charset="0"/>
              </a:rPr>
              <a:t>іріктеу</a:t>
            </a:r>
            <a:r>
              <a:rPr lang="ru-RU" dirty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мен беру </a:t>
            </a:r>
            <a:r>
              <a:rPr lang="ru-RU" dirty="0" err="1">
                <a:latin typeface="Arial" pitchFamily="34" charset="0"/>
                <a:cs typeface="Arial" pitchFamily="34" charset="0"/>
              </a:rPr>
              <a:t>өлшемшарттары</a:t>
            </a:r>
            <a:r>
              <a:rPr lang="ru-RU" dirty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және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алгоритмі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indent="358775" algn="just">
              <a:buClr>
                <a:srgbClr val="003366"/>
              </a:buClr>
              <a:buFont typeface="Wingdings" panose="05000000000000000000" pitchFamily="2" charset="2"/>
              <a:buChar char="q"/>
            </a:pPr>
            <a:endParaRPr lang="ru-RU" dirty="0">
              <a:latin typeface="Arial" pitchFamily="34" charset="0"/>
              <a:cs typeface="Arial" pitchFamily="34" charset="0"/>
            </a:endParaRPr>
          </a:p>
          <a:p>
            <a:pPr indent="358775" algn="just">
              <a:buClr>
                <a:srgbClr val="003366"/>
              </a:buClr>
              <a:buFont typeface="Wingdings" panose="05000000000000000000" pitchFamily="2" charset="2"/>
              <a:buChar char="q"/>
            </a:pPr>
            <a:r>
              <a:rPr lang="kk-KZ" dirty="0" smtClean="0"/>
              <a:t>Ф</a:t>
            </a:r>
            <a:r>
              <a:rPr lang="kk-KZ" dirty="0" smtClean="0"/>
              <a:t>ункциялардың іске асырылу </a:t>
            </a:r>
            <a:r>
              <a:rPr lang="kk-KZ" dirty="0"/>
              <a:t>сапасын </a:t>
            </a:r>
            <a:r>
              <a:rPr lang="kk-KZ" dirty="0" smtClean="0"/>
              <a:t>мониторингтеу </a:t>
            </a:r>
            <a:r>
              <a:rPr lang="kk-KZ" dirty="0"/>
              <a:t>және </a:t>
            </a:r>
            <a:r>
              <a:rPr lang="kk-KZ" dirty="0" smtClean="0"/>
              <a:t>оларды         қайтару тетігі</a:t>
            </a:r>
          </a:p>
          <a:p>
            <a:pPr indent="358775" algn="just">
              <a:buClr>
                <a:srgbClr val="003366"/>
              </a:buClr>
              <a:buFont typeface="Wingdings" panose="05000000000000000000" pitchFamily="2" charset="2"/>
              <a:buChar char="q"/>
            </a:pP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indent="358775" algn="just">
              <a:buClr>
                <a:srgbClr val="003366"/>
              </a:buClr>
              <a:buFont typeface="Wingdings" panose="05000000000000000000" pitchFamily="2" charset="2"/>
              <a:buChar char="q"/>
            </a:pPr>
            <a:r>
              <a:rPr lang="kk-KZ" dirty="0" smtClean="0"/>
              <a:t>Үкіметтің, </a:t>
            </a:r>
            <a:r>
              <a:rPr lang="kk-KZ" dirty="0"/>
              <a:t>мемлекеттік </a:t>
            </a:r>
            <a:r>
              <a:rPr lang="kk-KZ" dirty="0" smtClean="0"/>
              <a:t>органдардың, «</a:t>
            </a:r>
            <a:r>
              <a:rPr lang="kk-KZ" dirty="0" smtClean="0"/>
              <a:t>Атамекен</a:t>
            </a:r>
            <a:r>
              <a:rPr lang="kk-KZ" dirty="0"/>
              <a:t>» </a:t>
            </a:r>
            <a:r>
              <a:rPr lang="kk-KZ" dirty="0" smtClean="0"/>
              <a:t>ҰКП-ның </a:t>
            </a:r>
            <a:r>
              <a:rPr lang="kk-KZ" dirty="0" smtClean="0"/>
              <a:t>өкілеттіктері</a:t>
            </a:r>
          </a:p>
          <a:p>
            <a:pPr indent="358775" algn="just">
              <a:buClr>
                <a:srgbClr val="003366"/>
              </a:buClr>
              <a:buFont typeface="Wingdings" panose="05000000000000000000" pitchFamily="2" charset="2"/>
              <a:buChar char="q"/>
            </a:pP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indent="358775" algn="just">
              <a:buClr>
                <a:srgbClr val="003366"/>
              </a:buClr>
              <a:buFont typeface="Wingdings" panose="05000000000000000000" pitchFamily="2" charset="2"/>
              <a:buChar char="q"/>
            </a:pPr>
            <a:r>
              <a:rPr lang="ru-RU" dirty="0" err="1">
                <a:latin typeface="Arial" pitchFamily="34" charset="0"/>
                <a:cs typeface="Arial" pitchFamily="34" charset="0"/>
              </a:rPr>
              <a:t>Ф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ункцияларды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latin typeface="Arial" pitchFamily="34" charset="0"/>
                <a:cs typeface="Arial" pitchFamily="34" charset="0"/>
              </a:rPr>
              <a:t>орындаушылардың</a:t>
            </a:r>
            <a:r>
              <a:rPr lang="ru-RU" dirty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latin typeface="Arial" pitchFamily="34" charset="0"/>
                <a:cs typeface="Arial" pitchFamily="34" charset="0"/>
              </a:rPr>
              <a:t>және</a:t>
            </a:r>
            <a:r>
              <a:rPr lang="ru-RU" dirty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әлеуетті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latin typeface="Arial" pitchFamily="34" charset="0"/>
                <a:cs typeface="Arial" pitchFamily="34" charset="0"/>
              </a:rPr>
              <a:t>орындаушылардың</a:t>
            </a:r>
            <a:r>
              <a:rPr lang="ru-RU" dirty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latin typeface="Arial" pitchFamily="34" charset="0"/>
                <a:cs typeface="Arial" pitchFamily="34" charset="0"/>
              </a:rPr>
              <a:t>құқықтары</a:t>
            </a:r>
            <a:r>
              <a:rPr lang="ru-RU" dirty="0">
                <a:latin typeface="Arial" pitchFamily="34" charset="0"/>
                <a:cs typeface="Arial" pitchFamily="34" charset="0"/>
              </a:rPr>
              <a:t> мен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міндеттері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indent="358775" algn="just">
              <a:buClr>
                <a:srgbClr val="003366"/>
              </a:buClr>
              <a:buFont typeface="Wingdings" panose="05000000000000000000" pitchFamily="2" charset="2"/>
              <a:buChar char="q"/>
            </a:pPr>
            <a:endParaRPr lang="ru-RU" dirty="0">
              <a:latin typeface="Arial" pitchFamily="34" charset="0"/>
              <a:cs typeface="Arial" pitchFamily="34" charset="0"/>
            </a:endParaRPr>
          </a:p>
          <a:p>
            <a:pPr indent="358775" algn="just">
              <a:buClr>
                <a:srgbClr val="003366"/>
              </a:buClr>
              <a:buFont typeface="Wingdings" panose="05000000000000000000" pitchFamily="2" charset="2"/>
              <a:buChar char="q"/>
            </a:pPr>
            <a:r>
              <a:rPr lang="kk-KZ" dirty="0" smtClean="0"/>
              <a:t>Үкімет </a:t>
            </a:r>
            <a:r>
              <a:rPr lang="kk-KZ" dirty="0"/>
              <a:t>жанындағы мемлекеттік </a:t>
            </a:r>
            <a:r>
              <a:rPr lang="kk-KZ" dirty="0" smtClean="0"/>
              <a:t>органдардың функцияларын </a:t>
            </a:r>
            <a:r>
              <a:rPr lang="kk-KZ" dirty="0"/>
              <a:t>бәсекелес ортаға беру жөніндегі </a:t>
            </a:r>
            <a:r>
              <a:rPr lang="kk-KZ" dirty="0"/>
              <a:t>к</a:t>
            </a:r>
            <a:r>
              <a:rPr lang="kk-KZ" dirty="0" smtClean="0"/>
              <a:t>омиссияның </a:t>
            </a:r>
            <a:r>
              <a:rPr lang="kk-KZ" dirty="0" smtClean="0"/>
              <a:t>функциялары</a:t>
            </a:r>
            <a:endParaRPr lang="ru-RU" dirty="0">
              <a:latin typeface="Arial" pitchFamily="34" charset="0"/>
              <a:cs typeface="Arial" pitchFamily="34" charset="0"/>
            </a:endParaRPr>
          </a:p>
          <a:p>
            <a:pPr algn="just">
              <a:buClr>
                <a:srgbClr val="003366"/>
              </a:buClr>
            </a:pPr>
            <a:endParaRPr lang="ru-RU" dirty="0">
              <a:latin typeface="Arial" pitchFamily="34" charset="0"/>
              <a:cs typeface="Arial" pitchFamily="34" charset="0"/>
            </a:endParaRPr>
          </a:p>
          <a:p>
            <a:pPr algn="ctr">
              <a:buClr>
                <a:srgbClr val="003366"/>
              </a:buClr>
            </a:pPr>
            <a:endParaRPr lang="ru-RU" b="1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Clr>
                <a:srgbClr val="003366"/>
              </a:buClr>
            </a:pPr>
            <a:r>
              <a:rPr lang="ru-RU" sz="12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«ӘКІМШІЛІК РӘСІМДЕР ТУРАЛЫ»</a:t>
            </a:r>
          </a:p>
          <a:p>
            <a:pPr algn="ctr">
              <a:buClr>
                <a:srgbClr val="003366"/>
              </a:buClr>
            </a:pPr>
            <a:r>
              <a:rPr lang="kk-KZ" sz="12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ҚР ЗАҢЫНА ТҮЗЕТУЛЕР</a:t>
            </a:r>
            <a:endParaRPr lang="ru-RU" sz="1200" b="1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Clr>
                <a:srgbClr val="003366"/>
              </a:buClr>
            </a:pPr>
            <a:endParaRPr lang="ru-RU" dirty="0">
              <a:solidFill>
                <a:srgbClr val="00336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611560" y="1043444"/>
            <a:ext cx="79928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/>
              <a:t>НЕГІЗГІ </a:t>
            </a:r>
            <a:r>
              <a:rPr lang="ru-RU" b="1" dirty="0" smtClean="0"/>
              <a:t>ЕРЕЖЕЛЕР: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754872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11560" y="260648"/>
            <a:ext cx="7992888" cy="576064"/>
          </a:xfrm>
          <a:ln w="127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358775">
              <a:defRPr/>
            </a:pPr>
            <a:r>
              <a:rPr lang="en-US" sz="1800" b="1" dirty="0">
                <a:solidFill>
                  <a:srgbClr val="003366"/>
                </a:solidFill>
                <a:latin typeface="Arial" charset="0"/>
              </a:rPr>
              <a:t>I</a:t>
            </a:r>
            <a:r>
              <a:rPr lang="ru-RU" sz="1800" b="1" dirty="0">
                <a:solidFill>
                  <a:srgbClr val="003366"/>
                </a:solidFill>
                <a:latin typeface="Arial" charset="0"/>
              </a:rPr>
              <a:t>. ФУНКЦИЯЛАРДЫ БӘСЕКЕЛЕС ОРТАҒА БЕРУ ПРОЦЕССІНІҢ</a:t>
            </a:r>
            <a:br>
              <a:rPr lang="ru-RU" sz="1800" b="1" dirty="0">
                <a:solidFill>
                  <a:srgbClr val="003366"/>
                </a:solidFill>
                <a:latin typeface="Arial" charset="0"/>
              </a:rPr>
            </a:br>
            <a:r>
              <a:rPr lang="ru-RU" sz="1800" b="1" dirty="0">
                <a:solidFill>
                  <a:srgbClr val="003366"/>
                </a:solidFill>
                <a:latin typeface="Arial" charset="0"/>
              </a:rPr>
              <a:t>БАЗАЛЫҚ ТӘСІЛДЕРІ </a:t>
            </a:r>
            <a:endParaRPr lang="ru-RU" sz="1800" b="1" dirty="0">
              <a:solidFill>
                <a:srgbClr val="003366"/>
              </a:solidFill>
              <a:latin typeface="Arial" charset="0"/>
            </a:endParaRPr>
          </a:p>
        </p:txBody>
      </p:sp>
      <p:grpSp>
        <p:nvGrpSpPr>
          <p:cNvPr id="6" name="Группа 5"/>
          <p:cNvGrpSpPr/>
          <p:nvPr/>
        </p:nvGrpSpPr>
        <p:grpSpPr>
          <a:xfrm>
            <a:off x="273789" y="1576450"/>
            <a:ext cx="8646477" cy="4084798"/>
            <a:chOff x="1919535" y="1360730"/>
            <a:chExt cx="6738769" cy="4375270"/>
          </a:xfrm>
        </p:grpSpPr>
        <p:sp>
          <p:nvSpPr>
            <p:cNvPr id="7" name="Скругленный прямоугольник 6"/>
            <p:cNvSpPr/>
            <p:nvPr/>
          </p:nvSpPr>
          <p:spPr>
            <a:xfrm>
              <a:off x="4613841" y="2898447"/>
              <a:ext cx="1722798" cy="1201449"/>
            </a:xfrm>
            <a:prstGeom prst="roundRect">
              <a:avLst>
                <a:gd name="adj" fmla="val 9270"/>
              </a:avLst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t" anchorCtr="0">
              <a:normAutofit fontScale="92500" lnSpcReduction="10000"/>
            </a:bodyPr>
            <a:lstStyle/>
            <a:p>
              <a:pPr algn="ctr"/>
              <a:r>
                <a:rPr lang="ru-RU" sz="1050" b="1" u="sng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7-кезең</a:t>
              </a:r>
            </a:p>
            <a:p>
              <a:pPr algn="ctr"/>
              <a:endParaRPr lang="ru-RU" sz="105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  <a:p>
              <a:pPr algn="ctr"/>
              <a:r>
                <a:rPr lang="ru-RU" sz="1050" dirty="0" err="1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Бәсекелес</a:t>
              </a:r>
              <a:r>
                <a:rPr lang="ru-RU" sz="1050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ru-RU" sz="1050" dirty="0" err="1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ортада</a:t>
              </a:r>
              <a:r>
                <a:rPr lang="ru-RU" sz="1050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/ӨРҰ-да </a:t>
              </a:r>
              <a:r>
                <a:rPr lang="ru-RU" sz="1050" dirty="0" err="1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функциялардың</a:t>
              </a:r>
              <a:r>
                <a:rPr lang="ru-RU" sz="1050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ru-RU" sz="1050" dirty="0" err="1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іске</a:t>
              </a:r>
              <a:r>
                <a:rPr lang="ru-RU" sz="1050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ru-RU" sz="1050" dirty="0" err="1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асырылуына</a:t>
              </a:r>
              <a:r>
                <a:rPr lang="ru-RU" sz="1050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 мониторинг </a:t>
              </a:r>
              <a:r>
                <a:rPr lang="ru-RU" sz="1050" dirty="0" err="1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жүргізу</a:t>
              </a:r>
              <a:endParaRPr lang="ru-RU" sz="105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  <a:p>
              <a:pPr algn="ctr"/>
              <a:endParaRPr lang="ru-RU" sz="1050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  <a:p>
              <a:pPr algn="ctr"/>
              <a:r>
                <a:rPr lang="ru-RU" sz="1050" i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(</a:t>
              </a:r>
              <a:r>
                <a:rPr lang="ru-RU" sz="1050" i="1" dirty="0" err="1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Меморган</a:t>
              </a:r>
              <a:r>
                <a:rPr lang="ru-RU" sz="1050" i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, ҰЭМ, ҰКП)</a:t>
              </a:r>
              <a:endParaRPr lang="ru-RU" sz="105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  <a:p>
              <a:pPr algn="ctr"/>
              <a:endParaRPr lang="ru-RU" sz="1050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  <a:p>
              <a:pPr algn="ctr"/>
              <a:endParaRPr lang="ru-RU" sz="8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Скругленный прямоугольник 7"/>
            <p:cNvSpPr/>
            <p:nvPr/>
          </p:nvSpPr>
          <p:spPr>
            <a:xfrm>
              <a:off x="3099407" y="1360730"/>
              <a:ext cx="1854920" cy="1245674"/>
            </a:xfrm>
            <a:prstGeom prst="roundRect">
              <a:avLst>
                <a:gd name="adj" fmla="val 9270"/>
              </a:avLst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 anchorCtr="0">
              <a:noAutofit/>
            </a:bodyPr>
            <a:lstStyle/>
            <a:p>
              <a:pPr algn="ctr"/>
              <a:r>
                <a:rPr lang="ru-RU" sz="1050" b="1" u="sng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2-кезең</a:t>
              </a:r>
            </a:p>
            <a:p>
              <a:pPr algn="ctr"/>
              <a:endParaRPr lang="ru-RU" sz="700" b="1" u="sng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  <a:p>
              <a:pPr algn="ctr"/>
              <a:r>
                <a:rPr lang="ru-RU" sz="1050" dirty="0" err="1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Функциялардың</a:t>
              </a:r>
              <a:r>
                <a:rPr lang="ru-RU" sz="1050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</a:t>
              </a:r>
            </a:p>
            <a:p>
              <a:pPr algn="ctr"/>
              <a:r>
                <a:rPr lang="ru-RU" sz="1050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АЛДЫН АЛА ТІЗБЕСІН</a:t>
              </a:r>
              <a:endParaRPr lang="ru-RU" sz="105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  <a:p>
              <a:pPr algn="ctr"/>
              <a:r>
                <a:rPr lang="ru-RU" sz="1050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ru-RU" sz="1050" dirty="0" err="1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мақұлдау</a:t>
              </a:r>
              <a:endParaRPr lang="ru-RU" sz="105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  <a:p>
              <a:pPr algn="ctr"/>
              <a:endParaRPr lang="ru-RU" sz="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  <a:p>
              <a:pPr algn="ctr"/>
              <a:r>
                <a:rPr lang="ru-RU" sz="1050" i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(</a:t>
              </a:r>
              <a:r>
                <a:rPr lang="ru-RU" sz="1050" i="1" dirty="0" err="1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Үкімет</a:t>
              </a:r>
              <a:r>
                <a:rPr lang="ru-RU" sz="1050" i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ru-RU" sz="1050" i="1" dirty="0" err="1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жанындағы</a:t>
              </a:r>
              <a:r>
                <a:rPr lang="ru-RU" sz="1050" i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Комиссия)</a:t>
              </a:r>
              <a:endParaRPr lang="ru-RU" sz="105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  <a:p>
              <a:pPr algn="ctr"/>
              <a:endParaRPr lang="ru-RU" sz="8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Скругленный прямоугольник 8"/>
            <p:cNvSpPr/>
            <p:nvPr/>
          </p:nvSpPr>
          <p:spPr>
            <a:xfrm>
              <a:off x="1919535" y="2891963"/>
              <a:ext cx="1652480" cy="1201449"/>
            </a:xfrm>
            <a:prstGeom prst="roundRect">
              <a:avLst>
                <a:gd name="adj" fmla="val 9270"/>
              </a:avLst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 anchorCtr="0">
              <a:normAutofit/>
            </a:bodyPr>
            <a:lstStyle/>
            <a:p>
              <a:pPr algn="ctr"/>
              <a:r>
                <a:rPr lang="ru-RU" sz="1050" b="1" u="sng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1-кезең</a:t>
              </a:r>
              <a:endParaRPr lang="ru-RU" sz="105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  <a:p>
              <a:pPr algn="ctr"/>
              <a:endParaRPr lang="ru-RU" sz="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  <a:p>
              <a:pPr algn="ctr"/>
              <a:r>
                <a:rPr lang="ru-RU" sz="1050" dirty="0" err="1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Функцияларды</a:t>
              </a:r>
              <a:r>
                <a:rPr lang="ru-RU" sz="1050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ЖЫЛ САЙЫНҒЫ ІРІКТЕУ</a:t>
              </a:r>
            </a:p>
            <a:p>
              <a:pPr algn="ctr"/>
              <a:endParaRPr lang="ru-RU" sz="1050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  <a:p>
              <a:pPr algn="ctr"/>
              <a:r>
                <a:rPr lang="ru-RU" sz="1050" i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(</a:t>
              </a:r>
              <a:r>
                <a:rPr lang="ru-RU" sz="1050" i="1" dirty="0" err="1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Меморган</a:t>
              </a:r>
              <a:r>
                <a:rPr lang="ru-RU" sz="1050" i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, ҰЭМ, ҰКП, ҚАА)</a:t>
              </a:r>
              <a:endParaRPr lang="ru-RU" sz="800" i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Скругленный прямоугольник 9"/>
            <p:cNvSpPr/>
            <p:nvPr/>
          </p:nvSpPr>
          <p:spPr>
            <a:xfrm>
              <a:off x="7142987" y="2891963"/>
              <a:ext cx="1515317" cy="1201449"/>
            </a:xfrm>
            <a:prstGeom prst="roundRect">
              <a:avLst>
                <a:gd name="adj" fmla="val 9270"/>
              </a:avLst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 anchorCtr="0">
              <a:normAutofit fontScale="92500" lnSpcReduction="10000"/>
            </a:bodyPr>
            <a:lstStyle/>
            <a:p>
              <a:pPr algn="ctr"/>
              <a:r>
                <a:rPr lang="ru-RU" sz="1050" b="1" u="sng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4-кезең</a:t>
              </a:r>
              <a:endParaRPr lang="ru-RU" sz="1050" b="1" u="sng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  <a:p>
              <a:pPr algn="ctr"/>
              <a:endParaRPr lang="ru-RU" sz="1050" b="1" u="sng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  <a:p>
              <a:pPr algn="ctr"/>
              <a:r>
                <a:rPr lang="ru-RU" sz="1050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НАРЫҚТЫ</a:t>
              </a:r>
              <a:r>
                <a:rPr lang="kk-KZ" sz="1050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Ң </a:t>
              </a:r>
              <a:r>
                <a:rPr lang="kk-KZ" sz="1050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ДАЙЫНДЫҒЫНА ТАЛДАУ ЖҮРГІЗУ</a:t>
              </a:r>
              <a:endParaRPr lang="ru-RU" sz="105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  <a:p>
              <a:pPr algn="ctr"/>
              <a:endParaRPr lang="ru-RU" sz="1050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  <a:p>
              <a:pPr algn="ctr"/>
              <a:r>
                <a:rPr lang="ru-RU" sz="1050" i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(</a:t>
              </a:r>
              <a:r>
                <a:rPr lang="kk-KZ" sz="1050" i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Меморган</a:t>
              </a:r>
              <a:r>
                <a:rPr lang="ru-RU" sz="1050" i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, ҰКП, ҚАА)</a:t>
              </a:r>
              <a:endParaRPr lang="ru-RU" sz="105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  <a:p>
              <a:pPr algn="ctr"/>
              <a:endParaRPr lang="ru-RU" sz="105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  <a:p>
              <a:pPr algn="ctr"/>
              <a:endParaRPr lang="ru-RU" sz="8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Скругленный прямоугольник 10"/>
            <p:cNvSpPr/>
            <p:nvPr/>
          </p:nvSpPr>
          <p:spPr>
            <a:xfrm>
              <a:off x="5517663" y="4534551"/>
              <a:ext cx="1727889" cy="1201449"/>
            </a:xfrm>
            <a:prstGeom prst="roundRect">
              <a:avLst>
                <a:gd name="adj" fmla="val 9270"/>
              </a:avLst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 anchorCtr="0">
              <a:normAutofit/>
            </a:bodyPr>
            <a:lstStyle/>
            <a:p>
              <a:pPr algn="ctr"/>
              <a:r>
                <a:rPr lang="ru-RU" sz="1050" b="1" u="sng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5-кезең</a:t>
              </a:r>
            </a:p>
            <a:p>
              <a:pPr algn="ctr"/>
              <a:endParaRPr lang="ru-RU" sz="1050" b="1" u="sng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  <a:p>
              <a:pPr algn="ctr"/>
              <a:r>
                <a:rPr lang="ru-RU" sz="1050" dirty="0" err="1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Берілетін</a:t>
              </a:r>
              <a:r>
                <a:rPr lang="ru-RU" sz="1050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ru-RU" sz="1050" dirty="0" err="1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функциядардың</a:t>
              </a:r>
              <a:r>
                <a:rPr lang="ru-RU" sz="1050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ru-RU" sz="1050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ТІЗБЕСІН </a:t>
              </a:r>
              <a:r>
                <a:rPr lang="ru-RU" sz="1050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МАҚҰЛДАУ</a:t>
              </a:r>
            </a:p>
            <a:p>
              <a:pPr algn="ctr"/>
              <a:endParaRPr lang="ru-RU" sz="1050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  <a:p>
              <a:pPr algn="ctr"/>
              <a:r>
                <a:rPr lang="ru-RU" sz="1050" i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(</a:t>
              </a:r>
              <a:r>
                <a:rPr lang="ru-RU" sz="1050" i="1" dirty="0" err="1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Үкімет</a:t>
              </a:r>
              <a:r>
                <a:rPr lang="ru-RU" sz="1050" i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ru-RU" sz="1050" i="1" dirty="0" err="1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жанындағы</a:t>
              </a:r>
              <a:r>
                <a:rPr lang="ru-RU" sz="1050" i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ru-RU" sz="1050" i="1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к</a:t>
              </a:r>
              <a:r>
                <a:rPr lang="ru-RU" sz="1050" i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омиссия</a:t>
              </a:r>
              <a:r>
                <a:rPr lang="ru-RU" sz="1050" i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)</a:t>
              </a:r>
              <a:endParaRPr lang="ru-RU" sz="105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  <a:p>
              <a:pPr algn="ctr"/>
              <a:endParaRPr lang="ru-RU" sz="1050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  <a:p>
              <a:pPr algn="ctr"/>
              <a:endParaRPr lang="ru-RU" sz="8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Скругленный прямоугольник 11"/>
            <p:cNvSpPr/>
            <p:nvPr/>
          </p:nvSpPr>
          <p:spPr>
            <a:xfrm>
              <a:off x="3158579" y="4534551"/>
              <a:ext cx="1641735" cy="1201449"/>
            </a:xfrm>
            <a:prstGeom prst="roundRect">
              <a:avLst>
                <a:gd name="adj" fmla="val 9270"/>
              </a:avLst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 anchorCtr="0">
              <a:normAutofit fontScale="92500" lnSpcReduction="10000"/>
            </a:bodyPr>
            <a:lstStyle/>
            <a:p>
              <a:pPr algn="ctr"/>
              <a:r>
                <a:rPr lang="ru-RU" sz="1050" b="1" u="sng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6-кезең</a:t>
              </a:r>
            </a:p>
            <a:p>
              <a:pPr algn="ctr"/>
              <a:endParaRPr lang="ru-RU" sz="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  <a:p>
              <a:pPr algn="ctr"/>
              <a:r>
                <a:rPr lang="ru-RU" sz="1050" dirty="0" err="1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Бәсекелес</a:t>
              </a:r>
              <a:r>
                <a:rPr lang="ru-RU" sz="1050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ru-RU" sz="1050" dirty="0" err="1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ортаға</a:t>
              </a:r>
              <a:r>
                <a:rPr lang="ru-RU" sz="1050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/ӨРҰ-</a:t>
              </a:r>
              <a:r>
                <a:rPr lang="ru-RU" sz="1050" dirty="0" err="1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ға</a:t>
              </a:r>
              <a:r>
                <a:rPr lang="ru-RU" sz="1050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ru-RU" sz="1050" dirty="0" err="1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функцияларды</a:t>
              </a:r>
              <a:r>
                <a:rPr lang="ru-RU" sz="1050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ru-RU" sz="1050" dirty="0" err="1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беруді</a:t>
              </a:r>
              <a:r>
                <a:rPr lang="ru-RU" sz="1050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ЗАҢНАМАЛЫҚ БЕКІТУ</a:t>
              </a:r>
            </a:p>
            <a:p>
              <a:pPr algn="ctr"/>
              <a:endParaRPr lang="ru-RU" sz="105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  <a:p>
              <a:pPr algn="ctr"/>
              <a:r>
                <a:rPr lang="ru-RU" sz="1050" i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(</a:t>
              </a:r>
              <a:r>
                <a:rPr lang="ru-RU" sz="1050" i="1" dirty="0" err="1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Меморган</a:t>
              </a:r>
              <a:r>
                <a:rPr lang="ru-RU" sz="1050" i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)</a:t>
              </a:r>
              <a:endParaRPr lang="ru-RU" sz="105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  <a:p>
              <a:pPr algn="ctr"/>
              <a:endParaRPr lang="ru-RU" sz="1050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  <a:p>
              <a:pPr algn="ctr"/>
              <a:endParaRPr lang="ru-RU" sz="8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Скругленный прямоугольник 12"/>
            <p:cNvSpPr/>
            <p:nvPr/>
          </p:nvSpPr>
          <p:spPr>
            <a:xfrm>
              <a:off x="5462494" y="1362943"/>
              <a:ext cx="2026071" cy="1243461"/>
            </a:xfrm>
            <a:prstGeom prst="roundRect">
              <a:avLst>
                <a:gd name="adj" fmla="val 9270"/>
              </a:avLst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 anchorCtr="0">
              <a:noAutofit/>
            </a:bodyPr>
            <a:lstStyle/>
            <a:p>
              <a:pPr algn="ctr"/>
              <a:r>
                <a:rPr lang="ru-RU" sz="1100" b="1" u="sng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3-кезең</a:t>
              </a:r>
            </a:p>
            <a:p>
              <a:pPr marL="171450" indent="-171450" algn="just">
                <a:buFont typeface="Arial" panose="020B0604020202020204" pitchFamily="34" charset="0"/>
                <a:buChar char="•"/>
              </a:pPr>
              <a:endParaRPr lang="ru-RU" sz="1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  <a:p>
              <a:pPr algn="ctr"/>
              <a:r>
                <a:rPr lang="ru-RU" sz="1000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БӘСЕКЕЛЕС ОРТАМЕН ТАЛҚЫЛАУ</a:t>
              </a:r>
            </a:p>
            <a:p>
              <a:pPr algn="ctr"/>
              <a:endParaRPr lang="ru-RU" sz="1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  <a:p>
              <a:pPr algn="ctr"/>
              <a:r>
                <a:rPr lang="ru-RU" sz="1000" i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(</a:t>
              </a:r>
              <a:r>
                <a:rPr lang="ru-RU" sz="1000" i="1" dirty="0" err="1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Меморган</a:t>
              </a:r>
              <a:r>
                <a:rPr lang="ru-RU" sz="1000" i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, ҰКП, ҚАА)</a:t>
              </a:r>
            </a:p>
          </p:txBody>
        </p:sp>
      </p:grpSp>
      <p:cxnSp>
        <p:nvCxnSpPr>
          <p:cNvPr id="14" name="Прямая соединительная линия 13"/>
          <p:cNvCxnSpPr/>
          <p:nvPr/>
        </p:nvCxnSpPr>
        <p:spPr>
          <a:xfrm flipV="1">
            <a:off x="3397147" y="4291804"/>
            <a:ext cx="0" cy="247759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flipV="1">
            <a:off x="3397146" y="3995739"/>
            <a:ext cx="298179" cy="287896"/>
          </a:xfrm>
          <a:prstGeom prst="straightConnector1">
            <a:avLst/>
          </a:prstGeom>
          <a:ln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>
            <a:stCxn id="9" idx="0"/>
          </p:cNvCxnSpPr>
          <p:nvPr/>
        </p:nvCxnSpPr>
        <p:spPr>
          <a:xfrm flipV="1">
            <a:off x="1333933" y="2158973"/>
            <a:ext cx="0" cy="84705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>
            <a:endCxn id="8" idx="1"/>
          </p:cNvCxnSpPr>
          <p:nvPr/>
        </p:nvCxnSpPr>
        <p:spPr>
          <a:xfrm flipV="1">
            <a:off x="1333933" y="2157937"/>
            <a:ext cx="453743" cy="103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stCxn id="8" idx="3"/>
            <a:endCxn id="13" idx="1"/>
          </p:cNvCxnSpPr>
          <p:nvPr/>
        </p:nvCxnSpPr>
        <p:spPr>
          <a:xfrm>
            <a:off x="4167714" y="2157937"/>
            <a:ext cx="652026" cy="103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>
            <a:stCxn id="13" idx="3"/>
          </p:cNvCxnSpPr>
          <p:nvPr/>
        </p:nvCxnSpPr>
        <p:spPr>
          <a:xfrm>
            <a:off x="7419380" y="2158970"/>
            <a:ext cx="528738" cy="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>
            <a:endCxn id="10" idx="0"/>
          </p:cNvCxnSpPr>
          <p:nvPr/>
        </p:nvCxnSpPr>
        <p:spPr>
          <a:xfrm>
            <a:off x="7948118" y="2158970"/>
            <a:ext cx="1" cy="84705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>
            <a:stCxn id="10" idx="2"/>
          </p:cNvCxnSpPr>
          <p:nvPr/>
        </p:nvCxnSpPr>
        <p:spPr>
          <a:xfrm>
            <a:off x="7948119" y="4127710"/>
            <a:ext cx="0" cy="98500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 flipH="1">
            <a:off x="7107572" y="5114198"/>
            <a:ext cx="840547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 flipH="1" flipV="1">
            <a:off x="4028727" y="5127951"/>
            <a:ext cx="822583" cy="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53E6F-A35B-47DC-8A51-2D31B5851DBA}" type="slidenum">
              <a:rPr lang="ru-RU" smtClean="0"/>
              <a:t>5</a:t>
            </a:fld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2484100" y="1052736"/>
            <a:ext cx="47344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 smtClean="0">
                <a:cs typeface="Arial" panose="020B0604020202020204" pitchFamily="34" charset="0"/>
              </a:rPr>
              <a:t>ФУНКЦИЯЛАРДЫ БЕРУДІҢ НЕГІЗГІ КЕЗЕҢДЕРІ </a:t>
            </a:r>
            <a:endParaRPr lang="ru-RU" b="1" dirty="0"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489392" y="6228040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buClr>
                <a:srgbClr val="003366"/>
              </a:buClr>
            </a:pPr>
            <a:r>
              <a:rPr lang="ru-RU" sz="12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«ӘКІМШІЛІК РӘСІМДЕР ТУРАЛЫ» </a:t>
            </a:r>
          </a:p>
          <a:p>
            <a:pPr algn="ctr">
              <a:buClr>
                <a:srgbClr val="003366"/>
              </a:buClr>
            </a:pPr>
            <a:r>
              <a:rPr lang="ru-RU" sz="12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ҚР ЗАҢЫНА ТҮЗЕТУЛЕР</a:t>
            </a:r>
            <a:endParaRPr lang="ru-RU" sz="1200" b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411933" y="5789558"/>
            <a:ext cx="624829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Clr>
                <a:srgbClr val="003366"/>
              </a:buClr>
            </a:pPr>
            <a:r>
              <a:rPr lang="ru-RU" sz="1600" b="1" i="1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Барлық</a:t>
            </a:r>
            <a:r>
              <a:rPr lang="ru-RU" sz="1600" b="1" i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i="1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кезеңдер</a:t>
            </a:r>
            <a:r>
              <a:rPr lang="ru-RU" sz="1600" b="1" i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i="1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ашық</a:t>
            </a:r>
            <a:r>
              <a:rPr lang="ru-RU" sz="1600" b="1" i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i="1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және</a:t>
            </a:r>
            <a:r>
              <a:rPr lang="ru-RU" sz="1600" b="1" i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i="1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азаматтар</a:t>
            </a:r>
            <a:r>
              <a:rPr lang="ru-RU" sz="1600" b="1" i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i="1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үшін</a:t>
            </a:r>
            <a:r>
              <a:rPr lang="ru-RU" sz="1600" b="1" i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i="1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қолжетімді</a:t>
            </a:r>
            <a:endParaRPr lang="ru-RU" sz="1600" b="1" i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2321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11560" y="260648"/>
            <a:ext cx="7992888" cy="576064"/>
          </a:xfrm>
          <a:ln w="127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358775">
              <a:defRPr/>
            </a:pPr>
            <a:r>
              <a:rPr lang="en-US" sz="1800" b="1" dirty="0">
                <a:solidFill>
                  <a:srgbClr val="003366"/>
                </a:solidFill>
                <a:latin typeface="Arial" charset="0"/>
              </a:rPr>
              <a:t>I</a:t>
            </a:r>
            <a:r>
              <a:rPr lang="ru-RU" sz="1800" b="1" dirty="0">
                <a:solidFill>
                  <a:srgbClr val="003366"/>
                </a:solidFill>
                <a:latin typeface="Arial" charset="0"/>
              </a:rPr>
              <a:t>. ФУНКЦИЯЛАРДЫ БӘСЕКЕЛЕС ОРТАҒА БЕРУ ПРОЦЕССІНІҢ</a:t>
            </a:r>
            <a:br>
              <a:rPr lang="ru-RU" sz="1800" b="1" dirty="0">
                <a:solidFill>
                  <a:srgbClr val="003366"/>
                </a:solidFill>
                <a:latin typeface="Arial" charset="0"/>
              </a:rPr>
            </a:br>
            <a:r>
              <a:rPr lang="ru-RU" sz="1800" b="1" dirty="0">
                <a:solidFill>
                  <a:srgbClr val="003366"/>
                </a:solidFill>
                <a:latin typeface="Arial" charset="0"/>
              </a:rPr>
              <a:t>БАЗАЛЫҚ ТӘСІЛДЕРІ </a:t>
            </a:r>
            <a:endParaRPr lang="ru-RU" sz="1800" b="1" dirty="0">
              <a:solidFill>
                <a:srgbClr val="003366"/>
              </a:solidFill>
              <a:latin typeface="Arial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53E6F-A35B-47DC-8A51-2D31B5851DBA}" type="slidenum">
              <a:rPr lang="ru-RU" smtClean="0"/>
              <a:t>6</a:t>
            </a:fld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071858" y="1019749"/>
            <a:ext cx="35589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 smtClean="0">
                <a:cs typeface="Arial" panose="020B0604020202020204" pitchFamily="34" charset="0"/>
              </a:rPr>
              <a:t>ФУНКЦИЯЛАРДЫ БЕРУ </a:t>
            </a:r>
            <a:r>
              <a:rPr lang="ru-RU" b="1" dirty="0" smtClean="0">
                <a:cs typeface="Arial" panose="020B0604020202020204" pitchFamily="34" charset="0"/>
              </a:rPr>
              <a:t>ТӘСІЛДЕРІ</a:t>
            </a:r>
            <a:endParaRPr lang="ru-RU" b="1" dirty="0">
              <a:cs typeface="Arial" panose="020B0604020202020204" pitchFamily="34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239224" y="2169529"/>
            <a:ext cx="28926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ТОЛЫҚ БЕРУ</a:t>
            </a:r>
            <a:endParaRPr lang="ru-RU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Правая фигурная скобка 34"/>
          <p:cNvSpPr/>
          <p:nvPr/>
        </p:nvSpPr>
        <p:spPr>
          <a:xfrm>
            <a:off x="3112698" y="1636324"/>
            <a:ext cx="811510" cy="1443235"/>
          </a:xfrm>
          <a:prstGeom prst="rightBrace">
            <a:avLst/>
          </a:prstGeom>
          <a:ln>
            <a:solidFill>
              <a:schemeClr val="tx1"/>
            </a:solidFill>
          </a:ln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35"/>
          <p:cNvSpPr/>
          <p:nvPr/>
        </p:nvSpPr>
        <p:spPr>
          <a:xfrm>
            <a:off x="3851920" y="1653778"/>
            <a:ext cx="432048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itchFamily="34" charset="0"/>
              <a:buChar char="•"/>
            </a:pPr>
            <a:r>
              <a:rPr lang="kk-KZ" dirty="0" smtClean="0">
                <a:latin typeface="Arial" pitchFamily="34" charset="0"/>
                <a:cs typeface="Arial" pitchFamily="34" charset="0"/>
              </a:rPr>
              <a:t>Функцияны </a:t>
            </a:r>
            <a:r>
              <a:rPr lang="kk-KZ" dirty="0" smtClean="0">
                <a:latin typeface="Arial" pitchFamily="34" charset="0"/>
                <a:cs typeface="Arial" pitchFamily="34" charset="0"/>
              </a:rPr>
              <a:t>пайдаланушылардың қаражаты </a:t>
            </a:r>
            <a:r>
              <a:rPr lang="kk-KZ" dirty="0" smtClean="0">
                <a:latin typeface="Arial" pitchFamily="34" charset="0"/>
                <a:cs typeface="Arial" pitchFamily="34" charset="0"/>
              </a:rPr>
              <a:t>есебінен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ru-RU" sz="800" dirty="0">
              <a:latin typeface="Arial" pitchFamily="34" charset="0"/>
              <a:cs typeface="Arial" pitchFamily="34" charset="0"/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ru-RU" dirty="0" err="1" smtClean="0">
                <a:latin typeface="Arial" pitchFamily="34" charset="0"/>
                <a:cs typeface="Arial" pitchFamily="34" charset="0"/>
              </a:rPr>
              <a:t>Міндетті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мүше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болуға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негізделген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өзін-өзі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реттеу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160217" y="4273203"/>
            <a:ext cx="305062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ІШІНАРА БЕРУ</a:t>
            </a:r>
            <a:endParaRPr lang="ru-RU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Правая фигурная скобка 37"/>
          <p:cNvSpPr/>
          <p:nvPr/>
        </p:nvSpPr>
        <p:spPr>
          <a:xfrm>
            <a:off x="3115469" y="3401348"/>
            <a:ext cx="811510" cy="2113042"/>
          </a:xfrm>
          <a:prstGeom prst="rightBrace">
            <a:avLst/>
          </a:prstGeom>
          <a:ln>
            <a:solidFill>
              <a:schemeClr val="tx1"/>
            </a:solidFill>
          </a:ln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Прямоугольник 38"/>
          <p:cNvSpPr/>
          <p:nvPr/>
        </p:nvSpPr>
        <p:spPr>
          <a:xfrm>
            <a:off x="3864216" y="3414722"/>
            <a:ext cx="4524208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itchFamily="34" charset="0"/>
              <a:buChar char="•"/>
            </a:pPr>
            <a:r>
              <a:rPr lang="ru-RU" dirty="0" err="1" smtClean="0">
                <a:latin typeface="Arial" pitchFamily="34" charset="0"/>
                <a:cs typeface="Arial" pitchFamily="34" charset="0"/>
              </a:rPr>
              <a:t>Мемлекеттік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тапсырма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i="1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ru-RU" sz="1400" i="1" dirty="0" err="1" smtClean="0">
                <a:latin typeface="Arial" pitchFamily="34" charset="0"/>
                <a:cs typeface="Arial" pitchFamily="34" charset="0"/>
              </a:rPr>
              <a:t>бюджеттік</a:t>
            </a:r>
            <a:r>
              <a:rPr lang="ru-RU" sz="14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i="1" dirty="0" err="1" smtClean="0">
                <a:latin typeface="Arial" pitchFamily="34" charset="0"/>
                <a:cs typeface="Arial" pitchFamily="34" charset="0"/>
              </a:rPr>
              <a:t>заңнамасына</a:t>
            </a:r>
            <a:r>
              <a:rPr lang="ru-RU" sz="14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i="1" dirty="0" err="1" smtClean="0">
                <a:latin typeface="Arial" pitchFamily="34" charset="0"/>
                <a:cs typeface="Arial" pitchFamily="34" charset="0"/>
              </a:rPr>
              <a:t>сәйкес</a:t>
            </a:r>
            <a:r>
              <a:rPr lang="ru-RU" sz="14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i="1" dirty="0" err="1" smtClean="0">
                <a:latin typeface="Arial" pitchFamily="34" charset="0"/>
                <a:cs typeface="Arial" pitchFamily="34" charset="0"/>
              </a:rPr>
              <a:t>шарт</a:t>
            </a:r>
            <a:r>
              <a:rPr lang="ru-RU" sz="14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i="1" dirty="0" err="1" smtClean="0">
                <a:latin typeface="Arial" pitchFamily="34" charset="0"/>
                <a:cs typeface="Arial" pitchFamily="34" charset="0"/>
              </a:rPr>
              <a:t>жасасу</a:t>
            </a:r>
            <a:r>
              <a:rPr lang="ru-RU" sz="14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i="1" dirty="0" err="1" smtClean="0">
                <a:latin typeface="Arial" pitchFamily="34" charset="0"/>
                <a:cs typeface="Arial" pitchFamily="34" charset="0"/>
              </a:rPr>
              <a:t>арқылы</a:t>
            </a:r>
            <a:r>
              <a:rPr lang="ru-RU" sz="1400" i="1" dirty="0" smtClean="0">
                <a:latin typeface="Arial" pitchFamily="34" charset="0"/>
                <a:cs typeface="Arial" pitchFamily="34" charset="0"/>
              </a:rPr>
              <a:t>)</a:t>
            </a:r>
            <a:endParaRPr lang="ru-RU" sz="1400" i="1" dirty="0" smtClean="0">
              <a:latin typeface="Arial" pitchFamily="34" charset="0"/>
              <a:cs typeface="Arial" pitchFamily="34" charset="0"/>
            </a:endParaRPr>
          </a:p>
          <a:p>
            <a:pPr marL="285750" indent="-285750" algn="just">
              <a:buFont typeface="Arial" pitchFamily="34" charset="0"/>
              <a:buChar char="•"/>
            </a:pPr>
            <a:endParaRPr lang="ru-RU" sz="1400" i="1" dirty="0">
              <a:latin typeface="Arial" pitchFamily="34" charset="0"/>
              <a:cs typeface="Arial" pitchFamily="34" charset="0"/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ru-RU" dirty="0" err="1" smtClean="0">
                <a:latin typeface="Arial" pitchFamily="34" charset="0"/>
                <a:cs typeface="Arial" pitchFamily="34" charset="0"/>
              </a:rPr>
              <a:t>Мемлекеттік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әлеуметтік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тапсырыс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i="1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ru-RU" sz="1400" i="1" dirty="0" err="1" smtClean="0">
                <a:latin typeface="Arial" pitchFamily="34" charset="0"/>
                <a:cs typeface="Arial" pitchFamily="34" charset="0"/>
              </a:rPr>
              <a:t>мемлекеттік</a:t>
            </a:r>
            <a:r>
              <a:rPr lang="ru-RU" sz="14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i="1" dirty="0" err="1" smtClean="0">
                <a:latin typeface="Arial" pitchFamily="34" charset="0"/>
                <a:cs typeface="Arial" pitchFamily="34" charset="0"/>
              </a:rPr>
              <a:t>сатып</a:t>
            </a:r>
            <a:r>
              <a:rPr lang="ru-RU" sz="14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i="1" dirty="0" err="1" smtClean="0">
                <a:latin typeface="Arial" pitchFamily="34" charset="0"/>
                <a:cs typeface="Arial" pitchFamily="34" charset="0"/>
              </a:rPr>
              <a:t>алу</a:t>
            </a:r>
            <a:r>
              <a:rPr lang="ru-RU" sz="14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i="1" dirty="0" err="1" smtClean="0">
                <a:latin typeface="Arial" pitchFamily="34" charset="0"/>
                <a:cs typeface="Arial" pitchFamily="34" charset="0"/>
              </a:rPr>
              <a:t>арқылы</a:t>
            </a:r>
            <a:r>
              <a:rPr lang="ru-RU" sz="1400" i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1400" i="1" dirty="0" err="1" smtClean="0">
                <a:latin typeface="Arial" pitchFamily="34" charset="0"/>
                <a:cs typeface="Arial" pitchFamily="34" charset="0"/>
              </a:rPr>
              <a:t>шарт</a:t>
            </a:r>
            <a:r>
              <a:rPr lang="ru-RU" sz="14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i="1" dirty="0" err="1" smtClean="0">
                <a:latin typeface="Arial" pitchFamily="34" charset="0"/>
                <a:cs typeface="Arial" pitchFamily="34" charset="0"/>
              </a:rPr>
              <a:t>жасасу</a:t>
            </a:r>
            <a:r>
              <a:rPr lang="ru-RU" sz="14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i="1" dirty="0" err="1" smtClean="0">
                <a:latin typeface="Arial" pitchFamily="34" charset="0"/>
                <a:cs typeface="Arial" pitchFamily="34" charset="0"/>
              </a:rPr>
              <a:t>жолымен</a:t>
            </a:r>
            <a:r>
              <a:rPr lang="ru-RU" sz="1400" i="1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 marL="285750" indent="-285750" algn="just">
              <a:buFont typeface="Arial" pitchFamily="34" charset="0"/>
              <a:buChar char="•"/>
            </a:pPr>
            <a:endParaRPr lang="ru-RU" sz="1400" i="1" dirty="0">
              <a:latin typeface="Arial" pitchFamily="34" charset="0"/>
              <a:cs typeface="Arial" pitchFamily="34" charset="0"/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Аутсорсинг </a:t>
            </a:r>
            <a:r>
              <a:rPr lang="ru-RU" sz="1400" i="1" dirty="0">
                <a:latin typeface="Arial" pitchFamily="34" charset="0"/>
                <a:cs typeface="Arial" pitchFamily="34" charset="0"/>
              </a:rPr>
              <a:t>(</a:t>
            </a:r>
            <a:r>
              <a:rPr lang="ru-RU" sz="1400" i="1" dirty="0" err="1">
                <a:latin typeface="Arial" pitchFamily="34" charset="0"/>
                <a:cs typeface="Arial" pitchFamily="34" charset="0"/>
              </a:rPr>
              <a:t>мемлекеттік</a:t>
            </a:r>
            <a:r>
              <a:rPr lang="ru-RU" sz="1400" i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i="1" dirty="0" err="1">
                <a:latin typeface="Arial" pitchFamily="34" charset="0"/>
                <a:cs typeface="Arial" pitchFamily="34" charset="0"/>
              </a:rPr>
              <a:t>сатып</a:t>
            </a:r>
            <a:r>
              <a:rPr lang="ru-RU" sz="1400" i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i="1" dirty="0" err="1">
                <a:latin typeface="Arial" pitchFamily="34" charset="0"/>
                <a:cs typeface="Arial" pitchFamily="34" charset="0"/>
              </a:rPr>
              <a:t>алу</a:t>
            </a:r>
            <a:r>
              <a:rPr lang="ru-RU" sz="1400" i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i="1" dirty="0" err="1" smtClean="0">
                <a:latin typeface="Arial" pitchFamily="34" charset="0"/>
                <a:cs typeface="Arial" pitchFamily="34" charset="0"/>
              </a:rPr>
              <a:t>арқылы</a:t>
            </a:r>
            <a:r>
              <a:rPr lang="ru-RU" sz="1400" i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1400" i="1" dirty="0" err="1" smtClean="0">
                <a:latin typeface="Arial" pitchFamily="34" charset="0"/>
                <a:cs typeface="Arial" pitchFamily="34" charset="0"/>
              </a:rPr>
              <a:t>шарт</a:t>
            </a:r>
            <a:r>
              <a:rPr lang="ru-RU" sz="14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i="1" dirty="0" err="1" smtClean="0">
                <a:latin typeface="Arial" pitchFamily="34" charset="0"/>
                <a:cs typeface="Arial" pitchFamily="34" charset="0"/>
              </a:rPr>
              <a:t>жасасу</a:t>
            </a:r>
            <a:r>
              <a:rPr lang="ru-RU" sz="14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i="1" dirty="0" err="1">
                <a:latin typeface="Arial" pitchFamily="34" charset="0"/>
                <a:cs typeface="Arial" pitchFamily="34" charset="0"/>
              </a:rPr>
              <a:t>жолымен</a:t>
            </a:r>
            <a:r>
              <a:rPr lang="ru-RU" sz="1400" i="1" dirty="0"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2489392" y="6228040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buClr>
                <a:srgbClr val="003366"/>
              </a:buClr>
            </a:pPr>
            <a:r>
              <a:rPr lang="ru-RU" sz="1200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«ӘКІМШІЛІК РӘСІМДЕР ТУРАЛЫ» </a:t>
            </a:r>
          </a:p>
          <a:p>
            <a:pPr algn="ctr">
              <a:buClr>
                <a:srgbClr val="003366"/>
              </a:buClr>
            </a:pPr>
            <a:r>
              <a:rPr lang="ru-RU" sz="1200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ҚР ЗАҢЫНА ТҮЗЕТУЛЕР</a:t>
            </a:r>
          </a:p>
        </p:txBody>
      </p:sp>
    </p:spTree>
    <p:extLst>
      <p:ext uri="{BB962C8B-B14F-4D97-AF65-F5344CB8AC3E}">
        <p14:creationId xmlns:p14="http://schemas.microsoft.com/office/powerpoint/2010/main" val="848014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5" name="Прямая соединительная линия 44"/>
          <p:cNvCxnSpPr/>
          <p:nvPr/>
        </p:nvCxnSpPr>
        <p:spPr>
          <a:xfrm>
            <a:off x="802165" y="1218302"/>
            <a:ext cx="7842442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Прямоугольник 2"/>
          <p:cNvSpPr/>
          <p:nvPr/>
        </p:nvSpPr>
        <p:spPr>
          <a:xfrm>
            <a:off x="4206476" y="1791808"/>
            <a:ext cx="1620918" cy="1028958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Энергетика </a:t>
            </a:r>
            <a:r>
              <a:rPr lang="ru-RU" sz="1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министрлігі</a:t>
            </a:r>
            <a:endParaRPr lang="ru-RU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7225147" y="1954779"/>
            <a:ext cx="1633640" cy="1165198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ӨРҰ: </a:t>
            </a:r>
            <a:r>
              <a:rPr lang="ru-RU" sz="1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1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Ұлттық</a:t>
            </a:r>
            <a:r>
              <a:rPr lang="ru-RU" sz="1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экологиялық</a:t>
            </a:r>
            <a:r>
              <a:rPr lang="ru-RU" sz="1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аудиторлық</a:t>
            </a:r>
            <a:r>
              <a:rPr lang="ru-RU" sz="1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ұйымдар</a:t>
            </a:r>
            <a:r>
              <a:rPr lang="ru-RU" sz="1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палатасы</a:t>
            </a:r>
            <a:endParaRPr lang="ru-RU" sz="11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515001" y="1844824"/>
            <a:ext cx="190001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емлекеттік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бақылау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200" dirty="0"/>
          </a:p>
        </p:txBody>
      </p:sp>
      <p:sp>
        <p:nvSpPr>
          <p:cNvPr id="53" name="Полилиния 52"/>
          <p:cNvSpPr/>
          <p:nvPr/>
        </p:nvSpPr>
        <p:spPr>
          <a:xfrm>
            <a:off x="166832" y="5641354"/>
            <a:ext cx="1833222" cy="411107"/>
          </a:xfrm>
          <a:custGeom>
            <a:avLst/>
            <a:gdLst>
              <a:gd name="connsiteX0" fmla="*/ 0 w 666749"/>
              <a:gd name="connsiteY0" fmla="*/ 41672 h 416718"/>
              <a:gd name="connsiteX1" fmla="*/ 41672 w 666749"/>
              <a:gd name="connsiteY1" fmla="*/ 0 h 416718"/>
              <a:gd name="connsiteX2" fmla="*/ 625077 w 666749"/>
              <a:gd name="connsiteY2" fmla="*/ 0 h 416718"/>
              <a:gd name="connsiteX3" fmla="*/ 666749 w 666749"/>
              <a:gd name="connsiteY3" fmla="*/ 41672 h 416718"/>
              <a:gd name="connsiteX4" fmla="*/ 666749 w 666749"/>
              <a:gd name="connsiteY4" fmla="*/ 375046 h 416718"/>
              <a:gd name="connsiteX5" fmla="*/ 625077 w 666749"/>
              <a:gd name="connsiteY5" fmla="*/ 416718 h 416718"/>
              <a:gd name="connsiteX6" fmla="*/ 41672 w 666749"/>
              <a:gd name="connsiteY6" fmla="*/ 416718 h 416718"/>
              <a:gd name="connsiteX7" fmla="*/ 0 w 666749"/>
              <a:gd name="connsiteY7" fmla="*/ 375046 h 416718"/>
              <a:gd name="connsiteX8" fmla="*/ 0 w 666749"/>
              <a:gd name="connsiteY8" fmla="*/ 41672 h 4167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66749" h="416718">
                <a:moveTo>
                  <a:pt x="0" y="41672"/>
                </a:moveTo>
                <a:cubicBezTo>
                  <a:pt x="0" y="18657"/>
                  <a:pt x="18657" y="0"/>
                  <a:pt x="41672" y="0"/>
                </a:cubicBezTo>
                <a:lnTo>
                  <a:pt x="625077" y="0"/>
                </a:lnTo>
                <a:cubicBezTo>
                  <a:pt x="648092" y="0"/>
                  <a:pt x="666749" y="18657"/>
                  <a:pt x="666749" y="41672"/>
                </a:cubicBezTo>
                <a:lnTo>
                  <a:pt x="666749" y="375046"/>
                </a:lnTo>
                <a:cubicBezTo>
                  <a:pt x="666749" y="398061"/>
                  <a:pt x="648092" y="416718"/>
                  <a:pt x="625077" y="416718"/>
                </a:cubicBezTo>
                <a:lnTo>
                  <a:pt x="41672" y="416718"/>
                </a:lnTo>
                <a:cubicBezTo>
                  <a:pt x="18657" y="416718"/>
                  <a:pt x="0" y="398061"/>
                  <a:pt x="0" y="375046"/>
                </a:cubicBezTo>
                <a:lnTo>
                  <a:pt x="0" y="41672"/>
                </a:lnTo>
                <a:close/>
              </a:path>
            </a:pathLst>
          </a:custGeom>
          <a:ln>
            <a:solidFill>
              <a:schemeClr val="accent2"/>
            </a:solidFill>
          </a:ln>
          <a:scene3d>
            <a:camera prst="orthographicFront"/>
            <a:lightRig rig="threePt" dir="t"/>
          </a:scene3d>
          <a:sp3d extrusionH="76200">
            <a:extrusionClr>
              <a:schemeClr val="accent6">
                <a:lumMod val="60000"/>
                <a:lumOff val="40000"/>
              </a:schemeClr>
            </a:extrusionClr>
          </a:sp3d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59830" tIns="43955" rIns="59830" bIns="43955" anchor="ctr"/>
          <a:lstStyle/>
          <a:p>
            <a:pPr algn="ctr" defTabSz="1111250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sz="1400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Палата </a:t>
            </a:r>
            <a:r>
              <a:rPr lang="ru-RU" sz="1400" i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мүшелері</a:t>
            </a:r>
            <a:endParaRPr lang="ru-RU" sz="14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Номер слайда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2F2E1-01F2-440C-87BE-0CE9D85A07E2}" type="slidenum">
              <a:rPr lang="ru-RU" smtClean="0"/>
              <a:t>7</a:t>
            </a:fld>
            <a:endParaRPr lang="ru-RU" dirty="0"/>
          </a:p>
        </p:txBody>
      </p:sp>
      <p:sp>
        <p:nvSpPr>
          <p:cNvPr id="63" name="Полилиния 62"/>
          <p:cNvSpPr/>
          <p:nvPr/>
        </p:nvSpPr>
        <p:spPr>
          <a:xfrm>
            <a:off x="2332604" y="6165667"/>
            <a:ext cx="1532428" cy="387190"/>
          </a:xfrm>
          <a:custGeom>
            <a:avLst/>
            <a:gdLst>
              <a:gd name="connsiteX0" fmla="*/ 0 w 666749"/>
              <a:gd name="connsiteY0" fmla="*/ 41672 h 416718"/>
              <a:gd name="connsiteX1" fmla="*/ 41672 w 666749"/>
              <a:gd name="connsiteY1" fmla="*/ 0 h 416718"/>
              <a:gd name="connsiteX2" fmla="*/ 625077 w 666749"/>
              <a:gd name="connsiteY2" fmla="*/ 0 h 416718"/>
              <a:gd name="connsiteX3" fmla="*/ 666749 w 666749"/>
              <a:gd name="connsiteY3" fmla="*/ 41672 h 416718"/>
              <a:gd name="connsiteX4" fmla="*/ 666749 w 666749"/>
              <a:gd name="connsiteY4" fmla="*/ 375046 h 416718"/>
              <a:gd name="connsiteX5" fmla="*/ 625077 w 666749"/>
              <a:gd name="connsiteY5" fmla="*/ 416718 h 416718"/>
              <a:gd name="connsiteX6" fmla="*/ 41672 w 666749"/>
              <a:gd name="connsiteY6" fmla="*/ 416718 h 416718"/>
              <a:gd name="connsiteX7" fmla="*/ 0 w 666749"/>
              <a:gd name="connsiteY7" fmla="*/ 375046 h 416718"/>
              <a:gd name="connsiteX8" fmla="*/ 0 w 666749"/>
              <a:gd name="connsiteY8" fmla="*/ 41672 h 4167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66749" h="416718">
                <a:moveTo>
                  <a:pt x="0" y="41672"/>
                </a:moveTo>
                <a:cubicBezTo>
                  <a:pt x="0" y="18657"/>
                  <a:pt x="18657" y="0"/>
                  <a:pt x="41672" y="0"/>
                </a:cubicBezTo>
                <a:lnTo>
                  <a:pt x="625077" y="0"/>
                </a:lnTo>
                <a:cubicBezTo>
                  <a:pt x="648092" y="0"/>
                  <a:pt x="666749" y="18657"/>
                  <a:pt x="666749" y="41672"/>
                </a:cubicBezTo>
                <a:lnTo>
                  <a:pt x="666749" y="375046"/>
                </a:lnTo>
                <a:cubicBezTo>
                  <a:pt x="666749" y="398061"/>
                  <a:pt x="648092" y="416718"/>
                  <a:pt x="625077" y="416718"/>
                </a:cubicBezTo>
                <a:lnTo>
                  <a:pt x="41672" y="416718"/>
                </a:lnTo>
                <a:cubicBezTo>
                  <a:pt x="18657" y="416718"/>
                  <a:pt x="0" y="398061"/>
                  <a:pt x="0" y="375046"/>
                </a:cubicBezTo>
                <a:lnTo>
                  <a:pt x="0" y="41672"/>
                </a:lnTo>
                <a:close/>
              </a:path>
            </a:pathLst>
          </a:custGeom>
          <a:ln>
            <a:solidFill>
              <a:schemeClr val="accent2"/>
            </a:solidFill>
          </a:ln>
          <a:scene3d>
            <a:camera prst="orthographicFront"/>
            <a:lightRig rig="threePt" dir="t"/>
          </a:scene3d>
          <a:sp3d extrusionH="76200">
            <a:extrusionClr>
              <a:schemeClr val="accent6">
                <a:lumMod val="60000"/>
                <a:lumOff val="40000"/>
              </a:schemeClr>
            </a:extrusionClr>
          </a:sp3d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59830" tIns="43955" rIns="59830" bIns="43955" anchor="ctr"/>
          <a:lstStyle/>
          <a:p>
            <a:pPr algn="ctr" defTabSz="1111250">
              <a:lnSpc>
                <a:spcPct val="90000"/>
              </a:lnSpc>
              <a:spcAft>
                <a:spcPct val="35000"/>
              </a:spcAft>
              <a:defRPr/>
            </a:pPr>
            <a:r>
              <a:rPr lang="kk-KZ" sz="1400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Тұтынушылар</a:t>
            </a:r>
            <a:endParaRPr lang="ru-RU" sz="14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110193" y="1954779"/>
            <a:ext cx="2183535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000" b="1" dirty="0" smtClean="0">
                <a:latin typeface="Arial" pitchFamily="34" charset="0"/>
                <a:cs typeface="Arial" pitchFamily="34" charset="0"/>
              </a:rPr>
              <a:t>ЭМ-</a:t>
            </a:r>
            <a:r>
              <a:rPr lang="ru-RU" sz="1000" b="1" dirty="0" err="1" smtClean="0">
                <a:latin typeface="Arial" pitchFamily="34" charset="0"/>
                <a:cs typeface="Arial" pitchFamily="34" charset="0"/>
              </a:rPr>
              <a:t>нің</a:t>
            </a:r>
            <a:r>
              <a:rPr lang="ru-RU" sz="1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000" b="1" dirty="0" err="1" smtClean="0">
                <a:latin typeface="Arial" pitchFamily="34" charset="0"/>
                <a:cs typeface="Arial" pitchFamily="34" charset="0"/>
              </a:rPr>
              <a:t>функциялары</a:t>
            </a:r>
            <a:r>
              <a:rPr lang="ru-RU" sz="1000" b="1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marL="171450" indent="-171450" algn="just">
              <a:buFont typeface="Arial" pitchFamily="34" charset="0"/>
              <a:buChar char="•"/>
            </a:pPr>
            <a:endParaRPr lang="ru-RU" sz="600" b="1" dirty="0">
              <a:latin typeface="Arial" pitchFamily="34" charset="0"/>
              <a:cs typeface="Arial" pitchFamily="34" charset="0"/>
            </a:endParaRPr>
          </a:p>
          <a:p>
            <a:pPr marL="171450" indent="-171450" algn="just">
              <a:buFont typeface="Arial" pitchFamily="34" charset="0"/>
              <a:buChar char="•"/>
            </a:pPr>
            <a:r>
              <a:rPr lang="ru-RU" sz="1000" dirty="0" smtClean="0">
                <a:latin typeface="Arial" pitchFamily="34" charset="0"/>
                <a:cs typeface="Arial" pitchFamily="34" charset="0"/>
              </a:rPr>
              <a:t>Жеке </a:t>
            </a:r>
            <a:r>
              <a:rPr lang="ru-RU" sz="1000" dirty="0" err="1" smtClean="0">
                <a:latin typeface="Arial" pitchFamily="34" charset="0"/>
                <a:cs typeface="Arial" pitchFamily="34" charset="0"/>
              </a:rPr>
              <a:t>және</a:t>
            </a:r>
            <a:r>
              <a:rPr lang="ru-RU" sz="1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000" dirty="0" err="1" smtClean="0">
                <a:latin typeface="Arial" pitchFamily="34" charset="0"/>
                <a:cs typeface="Arial" pitchFamily="34" charset="0"/>
              </a:rPr>
              <a:t>заңды</a:t>
            </a:r>
            <a:r>
              <a:rPr lang="ru-RU" sz="1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000" dirty="0" err="1" smtClean="0">
                <a:latin typeface="Arial" pitchFamily="34" charset="0"/>
                <a:cs typeface="Arial" pitchFamily="34" charset="0"/>
              </a:rPr>
              <a:t>тұлғаларға</a:t>
            </a:r>
            <a:r>
              <a:rPr lang="ru-RU" sz="1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000" dirty="0" err="1" smtClean="0">
                <a:latin typeface="Arial" pitchFamily="34" charset="0"/>
                <a:cs typeface="Arial" pitchFamily="34" charset="0"/>
              </a:rPr>
              <a:t>лицензиялар</a:t>
            </a:r>
            <a:r>
              <a:rPr lang="ru-RU" sz="1000" dirty="0" smtClean="0">
                <a:latin typeface="Arial" pitchFamily="34" charset="0"/>
                <a:cs typeface="Arial" pitchFamily="34" charset="0"/>
              </a:rPr>
              <a:t> беру</a:t>
            </a:r>
          </a:p>
          <a:p>
            <a:pPr marL="171450" indent="-171450" algn="just">
              <a:buFont typeface="Arial" pitchFamily="34" charset="0"/>
              <a:buChar char="•"/>
            </a:pPr>
            <a:endParaRPr lang="ru-RU" sz="400" dirty="0" smtClean="0">
              <a:latin typeface="Arial" pitchFamily="34" charset="0"/>
              <a:cs typeface="Arial" pitchFamily="34" charset="0"/>
            </a:endParaRPr>
          </a:p>
          <a:p>
            <a:pPr marL="171450" indent="-171450" algn="just">
              <a:buFont typeface="Arial" pitchFamily="34" charset="0"/>
              <a:buChar char="•"/>
            </a:pPr>
            <a:r>
              <a:rPr lang="ru-RU" sz="1000" dirty="0" err="1" smtClean="0">
                <a:latin typeface="Arial" pitchFamily="34" charset="0"/>
                <a:cs typeface="Arial" pitchFamily="34" charset="0"/>
              </a:rPr>
              <a:t>Тексерістер</a:t>
            </a:r>
            <a:r>
              <a:rPr lang="ru-RU" sz="1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000" dirty="0" err="1" smtClean="0">
                <a:latin typeface="Arial" pitchFamily="34" charset="0"/>
                <a:cs typeface="Arial" pitchFamily="34" charset="0"/>
              </a:rPr>
              <a:t>жүргізу</a:t>
            </a:r>
            <a:endParaRPr lang="ru-RU" sz="1000" dirty="0" smtClean="0">
              <a:latin typeface="Arial" pitchFamily="34" charset="0"/>
              <a:cs typeface="Arial" pitchFamily="34" charset="0"/>
            </a:endParaRPr>
          </a:p>
          <a:p>
            <a:pPr marL="171450" indent="-171450" algn="just">
              <a:buFont typeface="Arial" pitchFamily="34" charset="0"/>
              <a:buChar char="•"/>
            </a:pPr>
            <a:endParaRPr lang="ru-RU" sz="400" dirty="0" smtClean="0">
              <a:latin typeface="Arial" pitchFamily="34" charset="0"/>
              <a:cs typeface="Arial" pitchFamily="34" charset="0"/>
            </a:endParaRPr>
          </a:p>
          <a:p>
            <a:pPr marL="171450" indent="-171450" algn="just">
              <a:buFont typeface="Arial" pitchFamily="34" charset="0"/>
              <a:buChar char="•"/>
            </a:pPr>
            <a:r>
              <a:rPr lang="ru-RU" sz="1000" dirty="0" err="1" smtClean="0">
                <a:latin typeface="Arial" pitchFamily="34" charset="0"/>
                <a:cs typeface="Arial" pitchFamily="34" charset="0"/>
              </a:rPr>
              <a:t>Лицензияланатын</a:t>
            </a:r>
            <a:r>
              <a:rPr lang="ru-RU" sz="1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000" dirty="0" err="1" smtClean="0">
                <a:latin typeface="Arial" pitchFamily="34" charset="0"/>
                <a:cs typeface="Arial" pitchFamily="34" charset="0"/>
              </a:rPr>
              <a:t>қызмет</a:t>
            </a:r>
            <a:r>
              <a:rPr lang="ru-RU" sz="1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000" dirty="0" err="1" smtClean="0">
                <a:latin typeface="Arial" pitchFamily="34" charset="0"/>
                <a:cs typeface="Arial" pitchFamily="34" charset="0"/>
              </a:rPr>
              <a:t>түріне</a:t>
            </a:r>
            <a:r>
              <a:rPr lang="ru-RU" sz="1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000" dirty="0" err="1" smtClean="0">
                <a:latin typeface="Arial" pitchFamily="34" charset="0"/>
                <a:cs typeface="Arial" pitchFamily="34" charset="0"/>
              </a:rPr>
              <a:t>қойылатын</a:t>
            </a:r>
            <a:r>
              <a:rPr lang="ru-RU" sz="1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000" dirty="0" err="1" smtClean="0">
                <a:latin typeface="Arial" pitchFamily="34" charset="0"/>
                <a:cs typeface="Arial" pitchFamily="34" charset="0"/>
              </a:rPr>
              <a:t>біліктілік</a:t>
            </a:r>
            <a:r>
              <a:rPr lang="ru-RU" sz="1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000" dirty="0" err="1" smtClean="0">
                <a:latin typeface="Arial" pitchFamily="34" charset="0"/>
                <a:cs typeface="Arial" pitchFamily="34" charset="0"/>
              </a:rPr>
              <a:t>талаптарын</a:t>
            </a:r>
            <a:r>
              <a:rPr lang="ru-RU" sz="1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000" dirty="0" err="1" smtClean="0">
                <a:latin typeface="Arial" pitchFamily="34" charset="0"/>
                <a:cs typeface="Arial" pitchFamily="34" charset="0"/>
              </a:rPr>
              <a:t>белгілеу</a:t>
            </a:r>
            <a:endParaRPr lang="ru-RU" sz="10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4067944" y="1766166"/>
            <a:ext cx="0" cy="4456697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Прямоугольник 27"/>
          <p:cNvSpPr/>
          <p:nvPr/>
        </p:nvSpPr>
        <p:spPr>
          <a:xfrm>
            <a:off x="1392785" y="1302048"/>
            <a:ext cx="2027087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АҒЫМДАҒЫ 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ТЕТІКТЕР</a:t>
            </a:r>
            <a:endParaRPr lang="ru-RU" sz="1200" b="1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2332603" y="1791808"/>
            <a:ext cx="1532428" cy="1028958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Энергетика </a:t>
            </a:r>
            <a:r>
              <a:rPr lang="ru-RU" sz="1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министрлігі</a:t>
            </a:r>
            <a:endParaRPr lang="ru-RU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0" name="Прямая со стрелкой 29"/>
          <p:cNvCxnSpPr/>
          <p:nvPr/>
        </p:nvCxnSpPr>
        <p:spPr>
          <a:xfrm flipH="1">
            <a:off x="1822660" y="4581128"/>
            <a:ext cx="486884" cy="0"/>
          </a:xfrm>
          <a:prstGeom prst="straightConnector1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Прямоугольник 30"/>
          <p:cNvSpPr/>
          <p:nvPr/>
        </p:nvSpPr>
        <p:spPr>
          <a:xfrm>
            <a:off x="179512" y="4144496"/>
            <a:ext cx="1609595" cy="989673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Ұлттық</a:t>
            </a: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кәсіби</a:t>
            </a: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экологиялық</a:t>
            </a: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аудиторлар</a:t>
            </a: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палатасы</a:t>
            </a:r>
            <a:endParaRPr lang="ru-RU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1" name="Прямая со стрелкой 10"/>
          <p:cNvCxnSpPr/>
          <p:nvPr/>
        </p:nvCxnSpPr>
        <p:spPr>
          <a:xfrm>
            <a:off x="978616" y="5201905"/>
            <a:ext cx="0" cy="38701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2100523" y="5891595"/>
            <a:ext cx="123831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3347864" y="5891595"/>
            <a:ext cx="0" cy="27407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Прямоугольник 41"/>
          <p:cNvSpPr/>
          <p:nvPr/>
        </p:nvSpPr>
        <p:spPr>
          <a:xfrm>
            <a:off x="2000054" y="5483966"/>
            <a:ext cx="206789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dirty="0" smtClean="0">
                <a:latin typeface="Arial" pitchFamily="34" charset="0"/>
                <a:cs typeface="Arial" pitchFamily="34" charset="0"/>
              </a:rPr>
              <a:t>Лицензия </a:t>
            </a:r>
            <a:r>
              <a:rPr lang="ru-RU" sz="1200" dirty="0" err="1" smtClean="0">
                <a:latin typeface="Arial" pitchFamily="34" charset="0"/>
                <a:cs typeface="Arial" pitchFamily="34" charset="0"/>
              </a:rPr>
              <a:t>алған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 smtClean="0">
                <a:latin typeface="Arial" pitchFamily="34" charset="0"/>
                <a:cs typeface="Arial" pitchFamily="34" charset="0"/>
              </a:rPr>
              <a:t>жағдайда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 smtClean="0">
                <a:latin typeface="Arial" pitchFamily="34" charset="0"/>
                <a:cs typeface="Arial" pitchFamily="34" charset="0"/>
              </a:rPr>
              <a:t>қызмет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 smtClean="0">
                <a:latin typeface="Arial" pitchFamily="34" charset="0"/>
                <a:cs typeface="Arial" pitchFamily="34" charset="0"/>
              </a:rPr>
              <a:t>көрсетеді</a:t>
            </a:r>
            <a:endParaRPr lang="ru-RU" sz="12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4" name="Прямая со стрелкой 43"/>
          <p:cNvCxnSpPr>
            <a:stCxn id="29" idx="2"/>
            <a:endCxn id="55" idx="0"/>
          </p:cNvCxnSpPr>
          <p:nvPr/>
        </p:nvCxnSpPr>
        <p:spPr>
          <a:xfrm>
            <a:off x="3098817" y="2820766"/>
            <a:ext cx="5213" cy="1322946"/>
          </a:xfrm>
          <a:prstGeom prst="straightConnector1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Прямоугольник 54"/>
          <p:cNvSpPr/>
          <p:nvPr/>
        </p:nvSpPr>
        <p:spPr>
          <a:xfrm>
            <a:off x="2332603" y="4143712"/>
            <a:ext cx="1542853" cy="989673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Лицензия </a:t>
            </a:r>
            <a:r>
              <a:rPr lang="ru-RU" sz="1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алған</a:t>
            </a: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жеке</a:t>
            </a: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заңды</a:t>
            </a: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тұлғалар</a:t>
            </a:r>
            <a:endParaRPr lang="ru-RU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9" name="Прямая со стрелкой 58"/>
          <p:cNvCxnSpPr/>
          <p:nvPr/>
        </p:nvCxnSpPr>
        <p:spPr>
          <a:xfrm>
            <a:off x="3103496" y="5160799"/>
            <a:ext cx="0" cy="387012"/>
          </a:xfrm>
          <a:prstGeom prst="straightConnector1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Полилиния 67"/>
          <p:cNvSpPr/>
          <p:nvPr/>
        </p:nvSpPr>
        <p:spPr>
          <a:xfrm>
            <a:off x="7236635" y="6064244"/>
            <a:ext cx="1440160" cy="387190"/>
          </a:xfrm>
          <a:custGeom>
            <a:avLst/>
            <a:gdLst>
              <a:gd name="connsiteX0" fmla="*/ 0 w 666749"/>
              <a:gd name="connsiteY0" fmla="*/ 41672 h 416718"/>
              <a:gd name="connsiteX1" fmla="*/ 41672 w 666749"/>
              <a:gd name="connsiteY1" fmla="*/ 0 h 416718"/>
              <a:gd name="connsiteX2" fmla="*/ 625077 w 666749"/>
              <a:gd name="connsiteY2" fmla="*/ 0 h 416718"/>
              <a:gd name="connsiteX3" fmla="*/ 666749 w 666749"/>
              <a:gd name="connsiteY3" fmla="*/ 41672 h 416718"/>
              <a:gd name="connsiteX4" fmla="*/ 666749 w 666749"/>
              <a:gd name="connsiteY4" fmla="*/ 375046 h 416718"/>
              <a:gd name="connsiteX5" fmla="*/ 625077 w 666749"/>
              <a:gd name="connsiteY5" fmla="*/ 416718 h 416718"/>
              <a:gd name="connsiteX6" fmla="*/ 41672 w 666749"/>
              <a:gd name="connsiteY6" fmla="*/ 416718 h 416718"/>
              <a:gd name="connsiteX7" fmla="*/ 0 w 666749"/>
              <a:gd name="connsiteY7" fmla="*/ 375046 h 416718"/>
              <a:gd name="connsiteX8" fmla="*/ 0 w 666749"/>
              <a:gd name="connsiteY8" fmla="*/ 41672 h 4167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66749" h="416718">
                <a:moveTo>
                  <a:pt x="0" y="41672"/>
                </a:moveTo>
                <a:cubicBezTo>
                  <a:pt x="0" y="18657"/>
                  <a:pt x="18657" y="0"/>
                  <a:pt x="41672" y="0"/>
                </a:cubicBezTo>
                <a:lnTo>
                  <a:pt x="625077" y="0"/>
                </a:lnTo>
                <a:cubicBezTo>
                  <a:pt x="648092" y="0"/>
                  <a:pt x="666749" y="18657"/>
                  <a:pt x="666749" y="41672"/>
                </a:cubicBezTo>
                <a:lnTo>
                  <a:pt x="666749" y="375046"/>
                </a:lnTo>
                <a:cubicBezTo>
                  <a:pt x="666749" y="398061"/>
                  <a:pt x="648092" y="416718"/>
                  <a:pt x="625077" y="416718"/>
                </a:cubicBezTo>
                <a:lnTo>
                  <a:pt x="41672" y="416718"/>
                </a:lnTo>
                <a:cubicBezTo>
                  <a:pt x="18657" y="416718"/>
                  <a:pt x="0" y="398061"/>
                  <a:pt x="0" y="375046"/>
                </a:cubicBezTo>
                <a:lnTo>
                  <a:pt x="0" y="41672"/>
                </a:lnTo>
                <a:close/>
              </a:path>
            </a:pathLst>
          </a:custGeom>
          <a:ln>
            <a:solidFill>
              <a:schemeClr val="accent2"/>
            </a:solidFill>
          </a:ln>
          <a:scene3d>
            <a:camera prst="orthographicFront"/>
            <a:lightRig rig="threePt" dir="t"/>
          </a:scene3d>
          <a:sp3d extrusionH="76200">
            <a:extrusionClr>
              <a:schemeClr val="accent6">
                <a:lumMod val="60000"/>
                <a:lumOff val="40000"/>
              </a:schemeClr>
            </a:extrusionClr>
          </a:sp3d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59830" tIns="43955" rIns="59830" bIns="43955" anchor="ctr"/>
          <a:lstStyle/>
          <a:p>
            <a:pPr algn="ctr" defTabSz="1111250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altLang="ru-RU" sz="1400" i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Тұтынушылар</a:t>
            </a:r>
            <a:endParaRPr lang="ru-RU" sz="14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9" name="Прямая со стрелкой 68"/>
          <p:cNvCxnSpPr/>
          <p:nvPr/>
        </p:nvCxnSpPr>
        <p:spPr>
          <a:xfrm>
            <a:off x="8463632" y="4778015"/>
            <a:ext cx="0" cy="1113580"/>
          </a:xfrm>
          <a:prstGeom prst="straightConnector1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Прямоугольник 23"/>
          <p:cNvSpPr/>
          <p:nvPr/>
        </p:nvSpPr>
        <p:spPr>
          <a:xfrm>
            <a:off x="4461008" y="4228219"/>
            <a:ext cx="2127215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28650"/>
            <a:r>
              <a:rPr lang="ru-RU" sz="1000" b="1" dirty="0" err="1" smtClean="0">
                <a:latin typeface="Arial" pitchFamily="34" charset="0"/>
                <a:cs typeface="Arial" pitchFamily="34" charset="0"/>
              </a:rPr>
              <a:t>Өзін-өзі</a:t>
            </a:r>
            <a:r>
              <a:rPr lang="ru-RU" sz="1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000" b="1" dirty="0" err="1" smtClean="0">
                <a:latin typeface="Arial" pitchFamily="34" charset="0"/>
                <a:cs typeface="Arial" pitchFamily="34" charset="0"/>
              </a:rPr>
              <a:t>реттейтін</a:t>
            </a:r>
            <a:r>
              <a:rPr lang="ru-RU" sz="1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000" b="1" dirty="0" err="1" smtClean="0">
                <a:latin typeface="Arial" pitchFamily="34" charset="0"/>
                <a:cs typeface="Arial" pitchFamily="34" charset="0"/>
              </a:rPr>
              <a:t>ұйымдардың</a:t>
            </a:r>
            <a:r>
              <a:rPr lang="ru-RU" sz="1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000" b="1" dirty="0" err="1" smtClean="0">
                <a:latin typeface="Arial" pitchFamily="34" charset="0"/>
                <a:cs typeface="Arial" pitchFamily="34" charset="0"/>
              </a:rPr>
              <a:t>функциялары</a:t>
            </a:r>
            <a:r>
              <a:rPr lang="ru-RU" sz="1000" b="1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defTabSz="628650"/>
            <a:endParaRPr lang="ru-RU" sz="600" b="1" dirty="0" smtClean="0">
              <a:latin typeface="Arial" pitchFamily="34" charset="0"/>
              <a:cs typeface="Arial" pitchFamily="34" charset="0"/>
            </a:endParaRPr>
          </a:p>
          <a:p>
            <a:pPr marL="171450" indent="-171450">
              <a:buFont typeface="Wingdings" pitchFamily="2" charset="2"/>
              <a:buChar char="§"/>
            </a:pPr>
            <a:r>
              <a:rPr lang="ru-RU" sz="900" dirty="0" err="1" smtClean="0">
                <a:latin typeface="Arial" pitchFamily="34" charset="0"/>
                <a:cs typeface="Arial" pitchFamily="34" charset="0"/>
              </a:rPr>
              <a:t>Экологиялық</a:t>
            </a:r>
            <a:r>
              <a:rPr lang="ru-RU" sz="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900" dirty="0" err="1" smtClean="0">
                <a:latin typeface="Arial" pitchFamily="34" charset="0"/>
                <a:cs typeface="Arial" pitchFamily="34" charset="0"/>
              </a:rPr>
              <a:t>аудиттің</a:t>
            </a:r>
            <a:r>
              <a:rPr lang="ru-RU" sz="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900" dirty="0" err="1" smtClean="0">
                <a:latin typeface="Arial" pitchFamily="34" charset="0"/>
                <a:cs typeface="Arial" pitchFamily="34" charset="0"/>
              </a:rPr>
              <a:t>стандарттарын</a:t>
            </a:r>
            <a:r>
              <a:rPr lang="ru-RU" sz="900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ru-RU" sz="900" dirty="0" err="1" smtClean="0">
                <a:latin typeface="Arial" pitchFamily="34" charset="0"/>
                <a:cs typeface="Arial" pitchFamily="34" charset="0"/>
              </a:rPr>
              <a:t>қағидаларын</a:t>
            </a:r>
            <a:r>
              <a:rPr lang="ru-RU" sz="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900" dirty="0" err="1" smtClean="0">
                <a:latin typeface="Arial" pitchFamily="34" charset="0"/>
                <a:cs typeface="Arial" pitchFamily="34" charset="0"/>
              </a:rPr>
              <a:t>бекіту</a:t>
            </a:r>
            <a:r>
              <a:rPr lang="ru-RU" sz="900" dirty="0" smtClean="0">
                <a:latin typeface="Arial" pitchFamily="34" charset="0"/>
                <a:cs typeface="Arial" pitchFamily="34" charset="0"/>
              </a:rPr>
              <a:t> (ЭМ-мен </a:t>
            </a:r>
            <a:r>
              <a:rPr lang="ru-RU" sz="900" dirty="0" err="1" smtClean="0">
                <a:latin typeface="Arial" pitchFamily="34" charset="0"/>
                <a:cs typeface="Arial" pitchFamily="34" charset="0"/>
              </a:rPr>
              <a:t>келісу</a:t>
            </a:r>
            <a:r>
              <a:rPr lang="ru-RU" sz="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900" dirty="0" err="1" smtClean="0">
                <a:latin typeface="Arial" pitchFamily="34" charset="0"/>
                <a:cs typeface="Arial" pitchFamily="34" charset="0"/>
              </a:rPr>
              <a:t>бойынша</a:t>
            </a:r>
            <a:r>
              <a:rPr lang="ru-RU" sz="900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 marL="171450" indent="-171450">
              <a:buFont typeface="Wingdings" pitchFamily="2" charset="2"/>
              <a:buChar char="§"/>
            </a:pPr>
            <a:endParaRPr lang="ru-RU" sz="400" dirty="0" smtClean="0">
              <a:latin typeface="Arial" pitchFamily="34" charset="0"/>
              <a:cs typeface="Arial" pitchFamily="34" charset="0"/>
            </a:endParaRPr>
          </a:p>
          <a:p>
            <a:pPr marL="171450" indent="-171450">
              <a:buFont typeface="Wingdings" pitchFamily="2" charset="2"/>
              <a:buChar char="§"/>
            </a:pPr>
            <a:r>
              <a:rPr lang="ru-RU" sz="900" dirty="0" err="1" smtClean="0">
                <a:latin typeface="Arial" pitchFamily="34" charset="0"/>
                <a:cs typeface="Arial" pitchFamily="34" charset="0"/>
              </a:rPr>
              <a:t>Экологиялық</a:t>
            </a:r>
            <a:r>
              <a:rPr lang="ru-RU" sz="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900" dirty="0" err="1" smtClean="0">
                <a:latin typeface="Arial" pitchFamily="34" charset="0"/>
                <a:cs typeface="Arial" pitchFamily="34" charset="0"/>
              </a:rPr>
              <a:t>аудитордың</a:t>
            </a:r>
            <a:r>
              <a:rPr lang="ru-RU" sz="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900" dirty="0" err="1" smtClean="0">
                <a:latin typeface="Arial" pitchFamily="34" charset="0"/>
                <a:cs typeface="Arial" pitchFamily="34" charset="0"/>
              </a:rPr>
              <a:t>сертификатын</a:t>
            </a:r>
            <a:r>
              <a:rPr lang="ru-RU" sz="900" dirty="0" smtClean="0">
                <a:latin typeface="Arial" pitchFamily="34" charset="0"/>
                <a:cs typeface="Arial" pitchFamily="34" charset="0"/>
              </a:rPr>
              <a:t> беру</a:t>
            </a:r>
          </a:p>
          <a:p>
            <a:pPr marL="171450" indent="-171450">
              <a:buFont typeface="Wingdings" pitchFamily="2" charset="2"/>
              <a:buChar char="§"/>
            </a:pPr>
            <a:endParaRPr lang="ru-RU" sz="400" dirty="0" smtClean="0">
              <a:latin typeface="Arial" pitchFamily="34" charset="0"/>
              <a:cs typeface="Arial" pitchFamily="34" charset="0"/>
            </a:endParaRPr>
          </a:p>
          <a:p>
            <a:pPr marL="171450" indent="-171450">
              <a:buFont typeface="Wingdings" pitchFamily="2" charset="2"/>
              <a:buChar char="§"/>
            </a:pPr>
            <a:r>
              <a:rPr lang="ru-RU" sz="900" dirty="0" err="1" smtClean="0">
                <a:latin typeface="Arial" pitchFamily="34" charset="0"/>
                <a:cs typeface="Arial" pitchFamily="34" charset="0"/>
              </a:rPr>
              <a:t>Өз</a:t>
            </a:r>
            <a:r>
              <a:rPr lang="ru-RU" sz="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900" dirty="0" err="1" smtClean="0">
                <a:latin typeface="Arial" pitchFamily="34" charset="0"/>
                <a:cs typeface="Arial" pitchFamily="34" charset="0"/>
              </a:rPr>
              <a:t>мүшелеріне</a:t>
            </a:r>
            <a:r>
              <a:rPr lang="ru-RU" sz="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900" dirty="0" err="1" smtClean="0">
                <a:latin typeface="Arial" pitchFamily="34" charset="0"/>
                <a:cs typeface="Arial" pitchFamily="34" charset="0"/>
              </a:rPr>
              <a:t>бақылау</a:t>
            </a:r>
            <a:r>
              <a:rPr lang="ru-RU" sz="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900" dirty="0" err="1" smtClean="0">
                <a:latin typeface="Arial" pitchFamily="34" charset="0"/>
                <a:cs typeface="Arial" pitchFamily="34" charset="0"/>
              </a:rPr>
              <a:t>жүргізу</a:t>
            </a:r>
            <a:endParaRPr lang="ru-RU" sz="900" dirty="0" smtClean="0">
              <a:latin typeface="Arial" pitchFamily="34" charset="0"/>
              <a:cs typeface="Arial" pitchFamily="34" charset="0"/>
            </a:endParaRPr>
          </a:p>
          <a:p>
            <a:endParaRPr lang="ru-RU" sz="1000" dirty="0">
              <a:latin typeface="Arial" pitchFamily="34" charset="0"/>
              <a:cs typeface="Arial" pitchFamily="34" charset="0"/>
            </a:endParaRPr>
          </a:p>
          <a:p>
            <a:r>
              <a:rPr lang="ru-RU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endParaRPr lang="ru-RU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0" name="Прямоугольник 69"/>
          <p:cNvSpPr/>
          <p:nvPr/>
        </p:nvSpPr>
        <p:spPr>
          <a:xfrm>
            <a:off x="7138849" y="4846473"/>
            <a:ext cx="141755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dirty="0" err="1" smtClean="0">
                <a:latin typeface="Arial" pitchFamily="34" charset="0"/>
                <a:cs typeface="Arial" pitchFamily="34" charset="0"/>
              </a:rPr>
              <a:t>Қызметті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тек </a:t>
            </a:r>
            <a:r>
              <a:rPr lang="ru-RU" sz="1200" dirty="0" err="1" smtClean="0">
                <a:latin typeface="Arial" pitchFamily="34" charset="0"/>
                <a:cs typeface="Arial" pitchFamily="34" charset="0"/>
              </a:rPr>
              <a:t>мүшелері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 smtClean="0">
                <a:latin typeface="Arial" pitchFamily="34" charset="0"/>
                <a:cs typeface="Arial" pitchFamily="34" charset="0"/>
              </a:rPr>
              <a:t>ғана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 smtClean="0">
                <a:latin typeface="Arial" pitchFamily="34" charset="0"/>
                <a:cs typeface="Arial" pitchFamily="34" charset="0"/>
              </a:rPr>
              <a:t>көрсетеді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 (ӨРҰ-</a:t>
            </a:r>
            <a:r>
              <a:rPr lang="ru-RU" sz="1200" dirty="0" err="1" smtClean="0">
                <a:latin typeface="Arial" pitchFamily="34" charset="0"/>
                <a:cs typeface="Arial" pitchFamily="34" charset="0"/>
              </a:rPr>
              <a:t>ға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 smtClean="0">
                <a:latin typeface="Arial" pitchFamily="34" charset="0"/>
                <a:cs typeface="Arial" pitchFamily="34" charset="0"/>
              </a:rPr>
              <a:t>қатысушылар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)</a:t>
            </a:r>
            <a:endParaRPr lang="ru-RU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1" name="Прямоугольник 70"/>
          <p:cNvSpPr/>
          <p:nvPr/>
        </p:nvSpPr>
        <p:spPr>
          <a:xfrm>
            <a:off x="5515001" y="1301307"/>
            <a:ext cx="251338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b="1" dirty="0" smtClean="0">
                <a:latin typeface="Arial" pitchFamily="34" charset="0"/>
                <a:cs typeface="Arial" pitchFamily="34" charset="0"/>
              </a:rPr>
              <a:t>ҰСЫНЫЛЫП ОТЫРҒАН </a:t>
            </a:r>
            <a:r>
              <a:rPr lang="ru-RU" sz="1200" b="1" dirty="0" smtClean="0">
                <a:latin typeface="Arial" pitchFamily="34" charset="0"/>
                <a:cs typeface="Arial" pitchFamily="34" charset="0"/>
              </a:rPr>
              <a:t>ТЕТІКТЕР</a:t>
            </a:r>
            <a:endParaRPr lang="ru-RU" sz="1200" b="1" dirty="0"/>
          </a:p>
        </p:txBody>
      </p:sp>
      <p:sp>
        <p:nvSpPr>
          <p:cNvPr id="37" name="Rectangle 2"/>
          <p:cNvSpPr txBox="1">
            <a:spLocks noChangeArrowheads="1"/>
          </p:cNvSpPr>
          <p:nvPr/>
        </p:nvSpPr>
        <p:spPr>
          <a:xfrm>
            <a:off x="611560" y="116632"/>
            <a:ext cx="7992888" cy="1008112"/>
          </a:xfrm>
          <a:prstGeom prst="rect">
            <a:avLst/>
          </a:prstGeom>
          <a:ln w="127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8775">
              <a:defRPr/>
            </a:pPr>
            <a:r>
              <a:rPr lang="en-US" sz="1800" b="1" dirty="0" smtClean="0">
                <a:solidFill>
                  <a:srgbClr val="003366"/>
                </a:solidFill>
                <a:latin typeface="Arial" charset="0"/>
              </a:rPr>
              <a:t>II. </a:t>
            </a:r>
            <a:r>
              <a:rPr lang="kk-KZ" sz="1800" b="1" dirty="0" smtClean="0">
                <a:solidFill>
                  <a:srgbClr val="003366"/>
                </a:solidFill>
                <a:latin typeface="Arial" charset="0"/>
              </a:rPr>
              <a:t>ЭКОЛОГИЯЛЫҚ АУДИТОРЛАРДЫҢ ҚЫЗМЕТІН РЕТТЕУ </a:t>
            </a:r>
            <a:r>
              <a:rPr lang="kk-KZ" sz="1800" b="1" dirty="0" smtClean="0">
                <a:solidFill>
                  <a:srgbClr val="003366"/>
                </a:solidFill>
                <a:latin typeface="Arial" charset="0"/>
              </a:rPr>
              <a:t>ЖӨНІНДЕГІ </a:t>
            </a:r>
            <a:r>
              <a:rPr lang="kk-KZ" sz="1800" b="1" dirty="0" smtClean="0">
                <a:solidFill>
                  <a:srgbClr val="003366"/>
                </a:solidFill>
                <a:latin typeface="Arial" charset="0"/>
              </a:rPr>
              <a:t>ФУНКЦИЯЛАРДЫ БЕРУ </a:t>
            </a:r>
            <a:r>
              <a:rPr lang="kk-KZ" sz="1800" b="1" dirty="0" smtClean="0">
                <a:solidFill>
                  <a:srgbClr val="003366"/>
                </a:solidFill>
                <a:latin typeface="Arial" charset="0"/>
              </a:rPr>
              <a:t>(ӨРҰ-ға)</a:t>
            </a:r>
            <a:endParaRPr lang="ru-RU" sz="1800" b="1" dirty="0" smtClean="0">
              <a:solidFill>
                <a:srgbClr val="003366"/>
              </a:solidFill>
              <a:latin typeface="Arial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218995" y="3728213"/>
            <a:ext cx="1661024" cy="1015663"/>
          </a:xfrm>
          <a:prstGeom prst="rect">
            <a:avLst/>
          </a:prstGeom>
          <a:ln w="63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 algn="ctr"/>
            <a:r>
              <a:rPr lang="ru-RU" sz="1200" b="1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Қатысушылар</a:t>
            </a:r>
            <a:r>
              <a:rPr lang="ru-RU" sz="12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ru-RU" sz="12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2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ru-RU" sz="12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Экологиялық</a:t>
            </a:r>
            <a:r>
              <a:rPr lang="ru-RU" sz="12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аудиторлық</a:t>
            </a:r>
            <a:r>
              <a:rPr lang="ru-RU" sz="12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ұйымдар</a:t>
            </a:r>
            <a:endParaRPr lang="ru-RU" sz="12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ru-RU" sz="12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12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заңды</a:t>
            </a:r>
            <a:r>
              <a:rPr lang="ru-RU" sz="12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тұлғалар</a:t>
            </a:r>
            <a:r>
              <a:rPr lang="ru-RU" sz="1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1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3" name="Прямая со стрелкой 32"/>
          <p:cNvCxnSpPr/>
          <p:nvPr/>
        </p:nvCxnSpPr>
        <p:spPr>
          <a:xfrm>
            <a:off x="8028384" y="3172713"/>
            <a:ext cx="0" cy="466498"/>
          </a:xfrm>
          <a:prstGeom prst="straightConnector1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Прямоугольник 17"/>
          <p:cNvSpPr/>
          <p:nvPr/>
        </p:nvSpPr>
        <p:spPr>
          <a:xfrm>
            <a:off x="6995885" y="1791808"/>
            <a:ext cx="2040611" cy="2986207"/>
          </a:xfrm>
          <a:prstGeom prst="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1" name="Прямая со стрелкой 40"/>
          <p:cNvCxnSpPr/>
          <p:nvPr/>
        </p:nvCxnSpPr>
        <p:spPr>
          <a:xfrm>
            <a:off x="5902052" y="2314357"/>
            <a:ext cx="1055733" cy="0"/>
          </a:xfrm>
          <a:prstGeom prst="straightConnector1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Прямоугольник 33"/>
          <p:cNvSpPr/>
          <p:nvPr/>
        </p:nvSpPr>
        <p:spPr>
          <a:xfrm>
            <a:off x="3427242" y="6306294"/>
            <a:ext cx="287295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8775" algn="ctr">
              <a:buClr>
                <a:srgbClr val="003366"/>
              </a:buClr>
            </a:pPr>
            <a:r>
              <a:rPr lang="ru-RU" sz="1200" b="1" dirty="0" smtClean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ҚР ЭКОЛОГИЯЛЫҚ КОДЕКСІНЕ ТҮЗЕТУЛЕР</a:t>
            </a:r>
            <a:endParaRPr lang="ru-RU" sz="1200" b="1" dirty="0">
              <a:solidFill>
                <a:srgbClr val="003366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3087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2F2E1-01F2-440C-87BE-0CE9D85A07E2}" type="slidenum">
              <a:rPr lang="ru-RU" smtClean="0"/>
              <a:t>8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834013" y="1660376"/>
            <a:ext cx="7842442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5076056" y="2453709"/>
            <a:ext cx="2225339" cy="946603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Денсаулық</a:t>
            </a:r>
            <a:r>
              <a:rPr lang="ru-RU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сақтау</a:t>
            </a:r>
            <a:r>
              <a:rPr lang="ru-RU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министрлігі</a:t>
            </a:r>
            <a:endParaRPr lang="ru-RU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5076618" y="4510861"/>
            <a:ext cx="2170549" cy="946603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Үкіметтік</a:t>
            </a:r>
            <a:r>
              <a:rPr lang="ru-RU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емес</a:t>
            </a:r>
            <a:r>
              <a:rPr lang="ru-RU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ұйым</a:t>
            </a:r>
            <a:endParaRPr lang="ru-RU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6714492" y="3705241"/>
            <a:ext cx="190001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dirty="0" err="1" smtClean="0">
                <a:latin typeface="Arial" pitchFamily="34" charset="0"/>
                <a:cs typeface="Arial" pitchFamily="34" charset="0"/>
              </a:rPr>
              <a:t>Мемлекеттік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 smtClean="0">
                <a:latin typeface="Arial" pitchFamily="34" charset="0"/>
                <a:cs typeface="Arial" pitchFamily="34" charset="0"/>
              </a:rPr>
              <a:t>әлеуметтік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 smtClean="0">
                <a:latin typeface="Arial" pitchFamily="34" charset="0"/>
                <a:cs typeface="Arial" pitchFamily="34" charset="0"/>
              </a:rPr>
              <a:t>тапсырыс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524328" y="4741408"/>
            <a:ext cx="16196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dirty="0" err="1" smtClean="0">
                <a:latin typeface="Arial" pitchFamily="34" charset="0"/>
                <a:cs typeface="Arial" pitchFamily="34" charset="0"/>
              </a:rPr>
              <a:t>Әлеуметтанушылық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 smtClean="0">
                <a:latin typeface="Arial" pitchFamily="34" charset="0"/>
                <a:cs typeface="Arial" pitchFamily="34" charset="0"/>
              </a:rPr>
              <a:t>зерттеулер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 smtClean="0">
                <a:latin typeface="Arial" pitchFamily="34" charset="0"/>
                <a:cs typeface="Arial" pitchFamily="34" charset="0"/>
              </a:rPr>
              <a:t>жүргізеді</a:t>
            </a:r>
            <a:endParaRPr lang="ru-RU" sz="1200" dirty="0"/>
          </a:p>
        </p:txBody>
      </p:sp>
      <p:cxnSp>
        <p:nvCxnSpPr>
          <p:cNvPr id="23" name="Прямая со стрелкой 22"/>
          <p:cNvCxnSpPr/>
          <p:nvPr/>
        </p:nvCxnSpPr>
        <p:spPr>
          <a:xfrm>
            <a:off x="6188725" y="3619866"/>
            <a:ext cx="0" cy="584284"/>
          </a:xfrm>
          <a:prstGeom prst="straightConnector1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4355976" y="2154686"/>
            <a:ext cx="0" cy="3683221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Прямоугольник 27"/>
          <p:cNvSpPr/>
          <p:nvPr/>
        </p:nvSpPr>
        <p:spPr>
          <a:xfrm>
            <a:off x="1140880" y="2453709"/>
            <a:ext cx="2225339" cy="94660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Денсаулық</a:t>
            </a:r>
            <a:r>
              <a:rPr lang="ru-RU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сақтау</a:t>
            </a:r>
            <a:r>
              <a:rPr lang="ru-RU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министрлігі</a:t>
            </a:r>
            <a:endParaRPr lang="ru-RU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9" name="Прямая со стрелкой 28"/>
          <p:cNvCxnSpPr/>
          <p:nvPr/>
        </p:nvCxnSpPr>
        <p:spPr>
          <a:xfrm>
            <a:off x="2241719" y="3551599"/>
            <a:ext cx="0" cy="584284"/>
          </a:xfrm>
          <a:prstGeom prst="straightConnector1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Прямоугольник 29"/>
          <p:cNvSpPr/>
          <p:nvPr/>
        </p:nvSpPr>
        <p:spPr>
          <a:xfrm>
            <a:off x="1140880" y="4510861"/>
            <a:ext cx="2225339" cy="946603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Ведомстволық</a:t>
            </a:r>
            <a:r>
              <a:rPr lang="ru-RU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бағынысты</a:t>
            </a:r>
            <a:r>
              <a:rPr lang="ru-RU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ұйым</a:t>
            </a:r>
            <a:endParaRPr lang="ru-RU" sz="1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9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(«</a:t>
            </a:r>
            <a:r>
              <a:rPr lang="ru-RU" sz="900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Денсаулық</a:t>
            </a:r>
            <a:r>
              <a:rPr lang="ru-RU" sz="9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сақтауды</a:t>
            </a:r>
            <a:r>
              <a:rPr lang="ru-RU" sz="9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дамыту</a:t>
            </a:r>
            <a:r>
              <a:rPr lang="ru-RU" sz="9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республикалық</a:t>
            </a:r>
            <a:r>
              <a:rPr lang="ru-RU" sz="9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орталығы</a:t>
            </a:r>
            <a:r>
              <a:rPr lang="ru-RU" sz="9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r>
              <a:rPr lang="ru-RU" sz="9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9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9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ШЖҚ  РМК)</a:t>
            </a:r>
            <a:endParaRPr lang="ru-RU" sz="900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1243460" y="1926509"/>
            <a:ext cx="268046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b="1" dirty="0" smtClean="0">
                <a:latin typeface="Arial" pitchFamily="34" charset="0"/>
                <a:cs typeface="Arial" pitchFamily="34" charset="0"/>
              </a:rPr>
              <a:t>ҚОЛДАНЫСТАҒЫ </a:t>
            </a:r>
            <a:r>
              <a:rPr lang="ru-RU" sz="1200" b="1" dirty="0" smtClean="0">
                <a:latin typeface="Arial" pitchFamily="34" charset="0"/>
                <a:cs typeface="Arial" pitchFamily="34" charset="0"/>
              </a:rPr>
              <a:t>ТЕТІК</a:t>
            </a:r>
            <a:endParaRPr lang="ru-RU" sz="1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5226969" y="1934047"/>
            <a:ext cx="251338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b="1" dirty="0" smtClean="0">
                <a:latin typeface="Arial" pitchFamily="34" charset="0"/>
                <a:cs typeface="Arial" pitchFamily="34" charset="0"/>
              </a:rPr>
              <a:t>ҰСЫНЫЛЫП ОТЫРҒАН ТЕТІК</a:t>
            </a:r>
            <a:endParaRPr lang="ru-RU" sz="12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3" name="Прямая со стрелкой 32"/>
          <p:cNvCxnSpPr/>
          <p:nvPr/>
        </p:nvCxnSpPr>
        <p:spPr>
          <a:xfrm>
            <a:off x="7300859" y="5002698"/>
            <a:ext cx="223469" cy="0"/>
          </a:xfrm>
          <a:prstGeom prst="straightConnector1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"/>
          <p:cNvSpPr txBox="1">
            <a:spLocks noChangeArrowheads="1"/>
          </p:cNvSpPr>
          <p:nvPr/>
        </p:nvSpPr>
        <p:spPr>
          <a:xfrm>
            <a:off x="611560" y="260648"/>
            <a:ext cx="7992888" cy="1152128"/>
          </a:xfrm>
          <a:prstGeom prst="rect">
            <a:avLst/>
          </a:prstGeom>
          <a:ln w="127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8775">
              <a:defRPr/>
            </a:pPr>
            <a:r>
              <a:rPr lang="en-US" sz="1800" b="1" dirty="0">
                <a:solidFill>
                  <a:srgbClr val="003366"/>
                </a:solidFill>
                <a:latin typeface="Arial" charset="0"/>
              </a:rPr>
              <a:t>II. </a:t>
            </a:r>
            <a:r>
              <a:rPr lang="ru-RU" sz="1800" b="1" dirty="0" smtClean="0">
                <a:solidFill>
                  <a:srgbClr val="003366"/>
                </a:solidFill>
                <a:latin typeface="Arial" charset="0"/>
              </a:rPr>
              <a:t>АЗАМАТТАРДЫҢ КӨРСЕТІЛЕТІН МЕДИЦИНАЛЫҚ КӨМЕКТІҢ ДЕҢГЕЙІ МЕН САПАСЫНА ҚАНАҒАТТАНУ ДӘРЕЖЕСІН </a:t>
            </a:r>
            <a:r>
              <a:rPr lang="ru-RU" sz="1800" b="1" dirty="0" smtClean="0">
                <a:solidFill>
                  <a:srgbClr val="003366"/>
                </a:solidFill>
                <a:latin typeface="Arial" charset="0"/>
              </a:rPr>
              <a:t>АЙҚЫНДАУ ЖӨНГІНДЕГІ </a:t>
            </a:r>
            <a:r>
              <a:rPr lang="ru-RU" sz="1800" b="1" dirty="0" smtClean="0">
                <a:solidFill>
                  <a:srgbClr val="003366"/>
                </a:solidFill>
                <a:latin typeface="Arial" charset="0"/>
              </a:rPr>
              <a:t>ФУНКЦИЯНЫ БЕРУ</a:t>
            </a:r>
            <a:endParaRPr lang="ru-RU" sz="1800" b="1" dirty="0">
              <a:solidFill>
                <a:srgbClr val="003366"/>
              </a:solidFill>
              <a:latin typeface="Arial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140880" y="883424"/>
            <a:ext cx="6984067" cy="646542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661273" y="6178694"/>
            <a:ext cx="598824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58775" algn="ctr">
              <a:buClr>
                <a:srgbClr val="003366"/>
              </a:buClr>
            </a:pPr>
            <a:r>
              <a:rPr lang="ru-RU" sz="1200" b="1" dirty="0" smtClean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«ХАЛЫҚ ДЕНСАУЛЫҒЫ ЖӘНЕ ДЕНСАУЛЫҚ САҚТАУ ЖҮЙЕСІ ТУРАЛЫ» </a:t>
            </a:r>
            <a:endParaRPr lang="ru-RU" sz="1200" b="1" dirty="0">
              <a:solidFill>
                <a:srgbClr val="003366"/>
              </a:solidFill>
              <a:latin typeface="Arial" pitchFamily="34" charset="0"/>
              <a:cs typeface="Arial" pitchFamily="34" charset="0"/>
            </a:endParaRPr>
          </a:p>
          <a:p>
            <a:pPr marL="358775" algn="ctr">
              <a:buClr>
                <a:srgbClr val="003366"/>
              </a:buClr>
            </a:pPr>
            <a:r>
              <a:rPr lang="kk-KZ" sz="1200" b="1" dirty="0" smtClean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ҚР КОДЕКСІНЕ ТҮЗЕТУЛЕР</a:t>
            </a:r>
            <a:endParaRPr lang="ru-RU" sz="1200" b="1" dirty="0" smtClean="0">
              <a:solidFill>
                <a:srgbClr val="003366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8321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11560" y="260648"/>
            <a:ext cx="7992888" cy="576064"/>
          </a:xfrm>
          <a:ln w="127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358775">
              <a:spcAft>
                <a:spcPts val="0"/>
              </a:spcAft>
              <a:defRPr/>
            </a:pPr>
            <a:r>
              <a:rPr lang="ru-RU" sz="1800" b="1" dirty="0" smtClean="0">
                <a:solidFill>
                  <a:srgbClr val="003366"/>
                </a:solidFill>
                <a:latin typeface="Arial" charset="0"/>
              </a:rPr>
              <a:t>ЗАҢНАМАЛЫҚ АКТІЛЕР </a:t>
            </a:r>
            <a:r>
              <a:rPr lang="ru-RU" sz="1800" b="1" dirty="0" smtClean="0">
                <a:solidFill>
                  <a:srgbClr val="003366"/>
                </a:solidFill>
                <a:latin typeface="Arial" charset="0"/>
              </a:rPr>
              <a:t>ТІЗБЕСІ </a:t>
            </a:r>
            <a:endParaRPr lang="ru-RU" sz="1800" b="1" dirty="0">
              <a:solidFill>
                <a:srgbClr val="003366"/>
              </a:solidFill>
              <a:latin typeface="Arial" charset="0"/>
            </a:endParaRPr>
          </a:p>
        </p:txBody>
      </p:sp>
      <p:sp>
        <p:nvSpPr>
          <p:cNvPr id="5" name="Объект 2"/>
          <p:cNvSpPr txBox="1">
            <a:spLocks/>
          </p:cNvSpPr>
          <p:nvPr/>
        </p:nvSpPr>
        <p:spPr bwMode="auto">
          <a:xfrm>
            <a:off x="611560" y="1124744"/>
            <a:ext cx="7992888" cy="4752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620713" algn="just">
              <a:buClr>
                <a:srgbClr val="003366"/>
              </a:buClr>
            </a:pPr>
            <a:r>
              <a:rPr lang="ru-RU" dirty="0" err="1" smtClean="0">
                <a:solidFill>
                  <a:srgbClr val="003366"/>
                </a:solidFill>
              </a:rPr>
              <a:t>Экологиялық</a:t>
            </a:r>
            <a:r>
              <a:rPr lang="ru-RU" dirty="0" smtClean="0">
                <a:solidFill>
                  <a:srgbClr val="003366"/>
                </a:solidFill>
              </a:rPr>
              <a:t> </a:t>
            </a:r>
            <a:r>
              <a:rPr lang="ru-RU" dirty="0">
                <a:solidFill>
                  <a:srgbClr val="003366"/>
                </a:solidFill>
              </a:rPr>
              <a:t>кодекс </a:t>
            </a:r>
          </a:p>
          <a:p>
            <a:pPr marL="620713" algn="just">
              <a:buClr>
                <a:srgbClr val="003366"/>
              </a:buClr>
            </a:pPr>
            <a:endParaRPr lang="ru-RU" dirty="0" smtClean="0">
              <a:solidFill>
                <a:srgbClr val="003366"/>
              </a:solidFill>
            </a:endParaRPr>
          </a:p>
          <a:p>
            <a:pPr marL="620713" algn="just">
              <a:buClr>
                <a:srgbClr val="003366"/>
              </a:buClr>
            </a:pPr>
            <a:r>
              <a:rPr lang="ru-RU" dirty="0" smtClean="0">
                <a:solidFill>
                  <a:srgbClr val="003366"/>
                </a:solidFill>
              </a:rPr>
              <a:t> </a:t>
            </a:r>
            <a:r>
              <a:rPr lang="ru-RU" dirty="0">
                <a:solidFill>
                  <a:srgbClr val="003366"/>
                </a:solidFill>
              </a:rPr>
              <a:t>«</a:t>
            </a:r>
            <a:r>
              <a:rPr lang="ru-RU" dirty="0" err="1">
                <a:solidFill>
                  <a:srgbClr val="003366"/>
                </a:solidFill>
              </a:rPr>
              <a:t>Халық</a:t>
            </a:r>
            <a:r>
              <a:rPr lang="ru-RU" dirty="0">
                <a:solidFill>
                  <a:srgbClr val="003366"/>
                </a:solidFill>
              </a:rPr>
              <a:t> </a:t>
            </a:r>
            <a:r>
              <a:rPr lang="ru-RU" dirty="0" err="1">
                <a:solidFill>
                  <a:srgbClr val="003366"/>
                </a:solidFill>
              </a:rPr>
              <a:t>денсаулығы</a:t>
            </a:r>
            <a:r>
              <a:rPr lang="ru-RU" dirty="0">
                <a:solidFill>
                  <a:srgbClr val="003366"/>
                </a:solidFill>
              </a:rPr>
              <a:t> </a:t>
            </a:r>
            <a:r>
              <a:rPr lang="ru-RU" dirty="0" err="1">
                <a:solidFill>
                  <a:srgbClr val="003366"/>
                </a:solidFill>
              </a:rPr>
              <a:t>және</a:t>
            </a:r>
            <a:r>
              <a:rPr lang="ru-RU" dirty="0">
                <a:solidFill>
                  <a:srgbClr val="003366"/>
                </a:solidFill>
              </a:rPr>
              <a:t> </a:t>
            </a:r>
            <a:r>
              <a:rPr lang="ru-RU" dirty="0" err="1">
                <a:solidFill>
                  <a:srgbClr val="003366"/>
                </a:solidFill>
              </a:rPr>
              <a:t>денсаулық</a:t>
            </a:r>
            <a:r>
              <a:rPr lang="ru-RU" dirty="0">
                <a:solidFill>
                  <a:srgbClr val="003366"/>
                </a:solidFill>
              </a:rPr>
              <a:t> </a:t>
            </a:r>
            <a:r>
              <a:rPr lang="ru-RU" dirty="0" err="1">
                <a:solidFill>
                  <a:srgbClr val="003366"/>
                </a:solidFill>
              </a:rPr>
              <a:t>сақтау</a:t>
            </a:r>
            <a:r>
              <a:rPr lang="ru-RU" dirty="0">
                <a:solidFill>
                  <a:srgbClr val="003366"/>
                </a:solidFill>
              </a:rPr>
              <a:t> </a:t>
            </a:r>
            <a:r>
              <a:rPr lang="ru-RU" dirty="0" err="1">
                <a:solidFill>
                  <a:srgbClr val="003366"/>
                </a:solidFill>
              </a:rPr>
              <a:t>жүйесі</a:t>
            </a:r>
            <a:r>
              <a:rPr lang="ru-RU" dirty="0">
                <a:solidFill>
                  <a:srgbClr val="003366"/>
                </a:solidFill>
              </a:rPr>
              <a:t> </a:t>
            </a:r>
            <a:r>
              <a:rPr lang="ru-RU" dirty="0" err="1">
                <a:solidFill>
                  <a:srgbClr val="003366"/>
                </a:solidFill>
              </a:rPr>
              <a:t>туралы</a:t>
            </a:r>
            <a:r>
              <a:rPr lang="ru-RU" dirty="0" smtClean="0">
                <a:solidFill>
                  <a:srgbClr val="003366"/>
                </a:solidFill>
              </a:rPr>
              <a:t>»</a:t>
            </a:r>
            <a:r>
              <a:rPr lang="ru-RU" dirty="0">
                <a:solidFill>
                  <a:srgbClr val="003366"/>
                </a:solidFill>
              </a:rPr>
              <a:t> </a:t>
            </a:r>
            <a:r>
              <a:rPr lang="ru-RU" dirty="0" smtClean="0">
                <a:solidFill>
                  <a:srgbClr val="003366"/>
                </a:solidFill>
              </a:rPr>
              <a:t>кодекс</a:t>
            </a:r>
            <a:endParaRPr lang="ru-RU" dirty="0">
              <a:solidFill>
                <a:srgbClr val="003366"/>
              </a:solidFill>
            </a:endParaRPr>
          </a:p>
          <a:p>
            <a:pPr marL="620713" algn="just">
              <a:buClr>
                <a:srgbClr val="003366"/>
              </a:buClr>
            </a:pPr>
            <a:endParaRPr lang="ru-RU" dirty="0" smtClean="0">
              <a:solidFill>
                <a:srgbClr val="003366"/>
              </a:solidFill>
            </a:endParaRPr>
          </a:p>
          <a:p>
            <a:pPr marL="620713" algn="just">
              <a:buClr>
                <a:srgbClr val="003366"/>
              </a:buClr>
            </a:pPr>
            <a:r>
              <a:rPr lang="ru-RU" dirty="0" smtClean="0">
                <a:solidFill>
                  <a:srgbClr val="003366"/>
                </a:solidFill>
              </a:rPr>
              <a:t>«</a:t>
            </a:r>
            <a:r>
              <a:rPr lang="ru-RU" dirty="0" err="1" smtClean="0">
                <a:solidFill>
                  <a:srgbClr val="003366"/>
                </a:solidFill>
              </a:rPr>
              <a:t>Әкімшілік</a:t>
            </a:r>
            <a:r>
              <a:rPr lang="ru-RU" dirty="0" smtClean="0">
                <a:solidFill>
                  <a:srgbClr val="003366"/>
                </a:solidFill>
              </a:rPr>
              <a:t> </a:t>
            </a:r>
            <a:r>
              <a:rPr lang="ru-RU" dirty="0" err="1">
                <a:solidFill>
                  <a:srgbClr val="003366"/>
                </a:solidFill>
              </a:rPr>
              <a:t>құқық</a:t>
            </a:r>
            <a:r>
              <a:rPr lang="ru-RU" dirty="0">
                <a:solidFill>
                  <a:srgbClr val="003366"/>
                </a:solidFill>
              </a:rPr>
              <a:t> </a:t>
            </a:r>
            <a:r>
              <a:rPr lang="ru-RU" dirty="0" err="1">
                <a:solidFill>
                  <a:srgbClr val="003366"/>
                </a:solidFill>
              </a:rPr>
              <a:t>бұзушылық</a:t>
            </a:r>
            <a:r>
              <a:rPr lang="ru-RU" dirty="0">
                <a:solidFill>
                  <a:srgbClr val="003366"/>
                </a:solidFill>
              </a:rPr>
              <a:t> </a:t>
            </a:r>
            <a:r>
              <a:rPr lang="ru-RU" dirty="0" err="1" smtClean="0">
                <a:solidFill>
                  <a:srgbClr val="003366"/>
                </a:solidFill>
              </a:rPr>
              <a:t>туралы</a:t>
            </a:r>
            <a:r>
              <a:rPr lang="ru-RU" smtClean="0">
                <a:solidFill>
                  <a:srgbClr val="003366"/>
                </a:solidFill>
              </a:rPr>
              <a:t>» </a:t>
            </a:r>
            <a:r>
              <a:rPr lang="ru-RU" smtClean="0">
                <a:solidFill>
                  <a:srgbClr val="003366"/>
                </a:solidFill>
              </a:rPr>
              <a:t>кодекс</a:t>
            </a:r>
            <a:endParaRPr lang="ru-RU" dirty="0">
              <a:solidFill>
                <a:srgbClr val="003366"/>
              </a:solidFill>
            </a:endParaRPr>
          </a:p>
          <a:p>
            <a:pPr marL="620713" algn="just">
              <a:buClr>
                <a:srgbClr val="003366"/>
              </a:buClr>
            </a:pPr>
            <a:endParaRPr lang="ru-RU" dirty="0">
              <a:solidFill>
                <a:srgbClr val="003366"/>
              </a:solidFill>
            </a:endParaRPr>
          </a:p>
          <a:p>
            <a:pPr marL="620713" algn="just">
              <a:buClr>
                <a:srgbClr val="003366"/>
              </a:buClr>
            </a:pPr>
            <a:r>
              <a:rPr lang="ru-RU" dirty="0">
                <a:solidFill>
                  <a:srgbClr val="003366"/>
                </a:solidFill>
              </a:rPr>
              <a:t>«</a:t>
            </a:r>
            <a:r>
              <a:rPr lang="ru-RU" dirty="0" err="1">
                <a:solidFill>
                  <a:srgbClr val="003366"/>
                </a:solidFill>
              </a:rPr>
              <a:t>Әкімшілік</a:t>
            </a:r>
            <a:r>
              <a:rPr lang="ru-RU" dirty="0">
                <a:solidFill>
                  <a:srgbClr val="003366"/>
                </a:solidFill>
              </a:rPr>
              <a:t> </a:t>
            </a:r>
            <a:r>
              <a:rPr lang="ru-RU" dirty="0" err="1">
                <a:solidFill>
                  <a:srgbClr val="003366"/>
                </a:solidFill>
              </a:rPr>
              <a:t>рәсімдер</a:t>
            </a:r>
            <a:r>
              <a:rPr lang="ru-RU" dirty="0">
                <a:solidFill>
                  <a:srgbClr val="003366"/>
                </a:solidFill>
              </a:rPr>
              <a:t> </a:t>
            </a:r>
            <a:r>
              <a:rPr lang="ru-RU" dirty="0" err="1" smtClean="0">
                <a:solidFill>
                  <a:srgbClr val="003366"/>
                </a:solidFill>
              </a:rPr>
              <a:t>туралы</a:t>
            </a:r>
            <a:r>
              <a:rPr lang="ru-RU" dirty="0" smtClean="0">
                <a:solidFill>
                  <a:srgbClr val="003366"/>
                </a:solidFill>
              </a:rPr>
              <a:t>» </a:t>
            </a:r>
            <a:r>
              <a:rPr lang="ru-RU" dirty="0" err="1" smtClean="0">
                <a:solidFill>
                  <a:srgbClr val="003366"/>
                </a:solidFill>
              </a:rPr>
              <a:t>Заң</a:t>
            </a:r>
            <a:endParaRPr lang="ru-RU" dirty="0" smtClean="0">
              <a:solidFill>
                <a:srgbClr val="003366"/>
              </a:solidFill>
            </a:endParaRPr>
          </a:p>
          <a:p>
            <a:pPr marL="620713" algn="just">
              <a:buClr>
                <a:srgbClr val="003366"/>
              </a:buClr>
            </a:pPr>
            <a:endParaRPr lang="ru-RU" dirty="0" smtClean="0">
              <a:solidFill>
                <a:srgbClr val="003366"/>
              </a:solidFill>
            </a:endParaRPr>
          </a:p>
          <a:p>
            <a:pPr marL="620713" algn="just">
              <a:buClr>
                <a:srgbClr val="003366"/>
              </a:buClr>
            </a:pPr>
            <a:r>
              <a:rPr lang="ru-RU" dirty="0" smtClean="0">
                <a:solidFill>
                  <a:srgbClr val="003366"/>
                </a:solidFill>
              </a:rPr>
              <a:t>«</a:t>
            </a:r>
            <a:r>
              <a:rPr lang="ru-RU" dirty="0" err="1" smtClean="0">
                <a:solidFill>
                  <a:srgbClr val="003366"/>
                </a:solidFill>
              </a:rPr>
              <a:t>Қазақстан</a:t>
            </a:r>
            <a:r>
              <a:rPr lang="ru-RU" dirty="0" smtClean="0">
                <a:solidFill>
                  <a:srgbClr val="003366"/>
                </a:solidFill>
              </a:rPr>
              <a:t> </a:t>
            </a:r>
            <a:r>
              <a:rPr lang="ru-RU" dirty="0" err="1">
                <a:solidFill>
                  <a:srgbClr val="003366"/>
                </a:solidFill>
              </a:rPr>
              <a:t>Республикасындағы</a:t>
            </a:r>
            <a:r>
              <a:rPr lang="ru-RU" dirty="0">
                <a:solidFill>
                  <a:srgbClr val="003366"/>
                </a:solidFill>
              </a:rPr>
              <a:t> </a:t>
            </a:r>
            <a:r>
              <a:rPr lang="ru-RU" dirty="0" err="1">
                <a:solidFill>
                  <a:srgbClr val="003366"/>
                </a:solidFill>
              </a:rPr>
              <a:t>мемлекеттік</a:t>
            </a:r>
            <a:r>
              <a:rPr lang="ru-RU" dirty="0">
                <a:solidFill>
                  <a:srgbClr val="003366"/>
                </a:solidFill>
              </a:rPr>
              <a:t> </a:t>
            </a:r>
            <a:r>
              <a:rPr lang="ru-RU" dirty="0" err="1">
                <a:solidFill>
                  <a:srgbClr val="003366"/>
                </a:solidFill>
              </a:rPr>
              <a:t>әлеуметтік</a:t>
            </a:r>
            <a:r>
              <a:rPr lang="ru-RU" dirty="0">
                <a:solidFill>
                  <a:srgbClr val="003366"/>
                </a:solidFill>
              </a:rPr>
              <a:t> </a:t>
            </a:r>
            <a:r>
              <a:rPr lang="ru-RU" dirty="0" err="1">
                <a:solidFill>
                  <a:srgbClr val="003366"/>
                </a:solidFill>
              </a:rPr>
              <a:t>тапсырыс</a:t>
            </a:r>
            <a:r>
              <a:rPr lang="ru-RU" dirty="0">
                <a:solidFill>
                  <a:srgbClr val="003366"/>
                </a:solidFill>
              </a:rPr>
              <a:t>, </a:t>
            </a:r>
            <a:r>
              <a:rPr lang="ru-RU" dirty="0" err="1">
                <a:solidFill>
                  <a:srgbClr val="003366"/>
                </a:solidFill>
              </a:rPr>
              <a:t>үкіметтік</a:t>
            </a:r>
            <a:r>
              <a:rPr lang="ru-RU" dirty="0">
                <a:solidFill>
                  <a:srgbClr val="003366"/>
                </a:solidFill>
              </a:rPr>
              <a:t> </a:t>
            </a:r>
            <a:r>
              <a:rPr lang="ru-RU" dirty="0" err="1">
                <a:solidFill>
                  <a:srgbClr val="003366"/>
                </a:solidFill>
              </a:rPr>
              <a:t>емес</a:t>
            </a:r>
            <a:r>
              <a:rPr lang="ru-RU" dirty="0">
                <a:solidFill>
                  <a:srgbClr val="003366"/>
                </a:solidFill>
              </a:rPr>
              <a:t> </a:t>
            </a:r>
            <a:r>
              <a:rPr lang="ru-RU" dirty="0" err="1">
                <a:solidFill>
                  <a:srgbClr val="003366"/>
                </a:solidFill>
              </a:rPr>
              <a:t>ұйымдарға</a:t>
            </a:r>
            <a:r>
              <a:rPr lang="ru-RU" dirty="0">
                <a:solidFill>
                  <a:srgbClr val="003366"/>
                </a:solidFill>
              </a:rPr>
              <a:t> </a:t>
            </a:r>
            <a:r>
              <a:rPr lang="ru-RU" dirty="0" err="1">
                <a:solidFill>
                  <a:srgbClr val="003366"/>
                </a:solidFill>
              </a:rPr>
              <a:t>арналған</a:t>
            </a:r>
            <a:r>
              <a:rPr lang="ru-RU" dirty="0">
                <a:solidFill>
                  <a:srgbClr val="003366"/>
                </a:solidFill>
              </a:rPr>
              <a:t> </a:t>
            </a:r>
            <a:r>
              <a:rPr lang="ru-RU" dirty="0" err="1">
                <a:solidFill>
                  <a:srgbClr val="003366"/>
                </a:solidFill>
              </a:rPr>
              <a:t>гранттар</a:t>
            </a:r>
            <a:r>
              <a:rPr lang="ru-RU" dirty="0">
                <a:solidFill>
                  <a:srgbClr val="003366"/>
                </a:solidFill>
              </a:rPr>
              <a:t> </a:t>
            </a:r>
            <a:r>
              <a:rPr lang="ru-RU" dirty="0" err="1">
                <a:solidFill>
                  <a:srgbClr val="003366"/>
                </a:solidFill>
              </a:rPr>
              <a:t>және</a:t>
            </a:r>
            <a:r>
              <a:rPr lang="ru-RU" dirty="0">
                <a:solidFill>
                  <a:srgbClr val="003366"/>
                </a:solidFill>
              </a:rPr>
              <a:t> </a:t>
            </a:r>
            <a:r>
              <a:rPr lang="ru-RU" dirty="0" err="1">
                <a:solidFill>
                  <a:srgbClr val="003366"/>
                </a:solidFill>
              </a:rPr>
              <a:t>сыйлықақылар</a:t>
            </a:r>
            <a:r>
              <a:rPr lang="ru-RU" dirty="0">
                <a:solidFill>
                  <a:srgbClr val="003366"/>
                </a:solidFill>
              </a:rPr>
              <a:t> </a:t>
            </a:r>
            <a:r>
              <a:rPr lang="ru-RU" dirty="0" err="1" smtClean="0">
                <a:solidFill>
                  <a:srgbClr val="003366"/>
                </a:solidFill>
              </a:rPr>
              <a:t>туралы</a:t>
            </a:r>
            <a:r>
              <a:rPr lang="ru-RU" dirty="0" smtClean="0">
                <a:solidFill>
                  <a:srgbClr val="003366"/>
                </a:solidFill>
              </a:rPr>
              <a:t>» </a:t>
            </a:r>
            <a:r>
              <a:rPr lang="ru-RU" dirty="0" err="1" smtClean="0">
                <a:solidFill>
                  <a:srgbClr val="003366"/>
                </a:solidFill>
              </a:rPr>
              <a:t>Заң</a:t>
            </a:r>
            <a:endParaRPr lang="ru-RU" dirty="0">
              <a:solidFill>
                <a:srgbClr val="003366"/>
              </a:solidFill>
            </a:endParaRPr>
          </a:p>
          <a:p>
            <a:pPr marL="620713" algn="just">
              <a:buClr>
                <a:srgbClr val="003366"/>
              </a:buClr>
            </a:pPr>
            <a:endParaRPr lang="ru-RU" dirty="0" smtClean="0">
              <a:solidFill>
                <a:srgbClr val="003366"/>
              </a:solidFill>
            </a:endParaRPr>
          </a:p>
          <a:p>
            <a:pPr marL="620713" algn="just">
              <a:buClr>
                <a:srgbClr val="003366"/>
              </a:buClr>
            </a:pPr>
            <a:r>
              <a:rPr lang="ru-RU" dirty="0" smtClean="0">
                <a:solidFill>
                  <a:srgbClr val="003366"/>
                </a:solidFill>
              </a:rPr>
              <a:t>«</a:t>
            </a:r>
            <a:r>
              <a:rPr lang="ru-RU" dirty="0" err="1" smtClean="0">
                <a:solidFill>
                  <a:srgbClr val="003366"/>
                </a:solidFill>
              </a:rPr>
              <a:t>Қазақстан</a:t>
            </a:r>
            <a:r>
              <a:rPr lang="ru-RU" dirty="0" smtClean="0">
                <a:solidFill>
                  <a:srgbClr val="003366"/>
                </a:solidFill>
              </a:rPr>
              <a:t> </a:t>
            </a:r>
            <a:r>
              <a:rPr lang="ru-RU" dirty="0" err="1">
                <a:solidFill>
                  <a:srgbClr val="003366"/>
                </a:solidFill>
              </a:rPr>
              <a:t>Республикасының</a:t>
            </a:r>
            <a:r>
              <a:rPr lang="ru-RU" dirty="0">
                <a:solidFill>
                  <a:srgbClr val="003366"/>
                </a:solidFill>
              </a:rPr>
              <a:t> </a:t>
            </a:r>
            <a:r>
              <a:rPr lang="ru-RU" dirty="0" err="1">
                <a:solidFill>
                  <a:srgbClr val="003366"/>
                </a:solidFill>
              </a:rPr>
              <a:t>Ұлттық</a:t>
            </a:r>
            <a:r>
              <a:rPr lang="ru-RU" dirty="0">
                <a:solidFill>
                  <a:srgbClr val="003366"/>
                </a:solidFill>
              </a:rPr>
              <a:t> </a:t>
            </a:r>
            <a:r>
              <a:rPr lang="ru-RU" dirty="0" err="1">
                <a:solidFill>
                  <a:srgbClr val="003366"/>
                </a:solidFill>
              </a:rPr>
              <a:t>кәсіпкерлер</a:t>
            </a:r>
            <a:r>
              <a:rPr lang="ru-RU" dirty="0">
                <a:solidFill>
                  <a:srgbClr val="003366"/>
                </a:solidFill>
              </a:rPr>
              <a:t> </a:t>
            </a:r>
            <a:r>
              <a:rPr lang="ru-RU" dirty="0" err="1">
                <a:solidFill>
                  <a:srgbClr val="003366"/>
                </a:solidFill>
              </a:rPr>
              <a:t>палатасы</a:t>
            </a:r>
            <a:r>
              <a:rPr lang="ru-RU" dirty="0">
                <a:solidFill>
                  <a:srgbClr val="003366"/>
                </a:solidFill>
              </a:rPr>
              <a:t> </a:t>
            </a:r>
            <a:r>
              <a:rPr lang="ru-RU" dirty="0" err="1" smtClean="0">
                <a:solidFill>
                  <a:srgbClr val="003366"/>
                </a:solidFill>
              </a:rPr>
              <a:t>туралы</a:t>
            </a:r>
            <a:r>
              <a:rPr lang="ru-RU" dirty="0" smtClean="0">
                <a:solidFill>
                  <a:srgbClr val="003366"/>
                </a:solidFill>
              </a:rPr>
              <a:t>» </a:t>
            </a:r>
            <a:r>
              <a:rPr lang="ru-RU" dirty="0" err="1" smtClean="0">
                <a:solidFill>
                  <a:srgbClr val="003366"/>
                </a:solidFill>
              </a:rPr>
              <a:t>Заң</a:t>
            </a:r>
            <a:endParaRPr lang="ru-RU" dirty="0">
              <a:solidFill>
                <a:srgbClr val="003366"/>
              </a:solidFill>
            </a:endParaRPr>
          </a:p>
          <a:p>
            <a:pPr marL="620713" algn="just">
              <a:buClr>
                <a:srgbClr val="003366"/>
              </a:buClr>
            </a:pPr>
            <a:endParaRPr lang="ru-RU" dirty="0" smtClean="0">
              <a:solidFill>
                <a:srgbClr val="003366"/>
              </a:solidFill>
            </a:endParaRPr>
          </a:p>
          <a:p>
            <a:pPr marL="620713" algn="just">
              <a:buClr>
                <a:srgbClr val="003366"/>
              </a:buClr>
            </a:pPr>
            <a:r>
              <a:rPr lang="ru-RU" dirty="0" smtClean="0">
                <a:solidFill>
                  <a:srgbClr val="003366"/>
                </a:solidFill>
              </a:rPr>
              <a:t>«</a:t>
            </a:r>
            <a:r>
              <a:rPr lang="ru-RU" dirty="0" err="1" smtClean="0">
                <a:solidFill>
                  <a:srgbClr val="003366"/>
                </a:solidFill>
              </a:rPr>
              <a:t>Рұқсаттар</a:t>
            </a:r>
            <a:r>
              <a:rPr lang="ru-RU" dirty="0" smtClean="0">
                <a:solidFill>
                  <a:srgbClr val="003366"/>
                </a:solidFill>
              </a:rPr>
              <a:t> </a:t>
            </a:r>
            <a:r>
              <a:rPr lang="ru-RU" dirty="0" err="1">
                <a:solidFill>
                  <a:srgbClr val="003366"/>
                </a:solidFill>
              </a:rPr>
              <a:t>және</a:t>
            </a:r>
            <a:r>
              <a:rPr lang="ru-RU" dirty="0">
                <a:solidFill>
                  <a:srgbClr val="003366"/>
                </a:solidFill>
              </a:rPr>
              <a:t> </a:t>
            </a:r>
            <a:r>
              <a:rPr lang="ru-RU" dirty="0" err="1">
                <a:solidFill>
                  <a:srgbClr val="003366"/>
                </a:solidFill>
              </a:rPr>
              <a:t>хабарламалар</a:t>
            </a:r>
            <a:r>
              <a:rPr lang="ru-RU" dirty="0">
                <a:solidFill>
                  <a:srgbClr val="003366"/>
                </a:solidFill>
              </a:rPr>
              <a:t> </a:t>
            </a:r>
            <a:r>
              <a:rPr lang="ru-RU" dirty="0" err="1" smtClean="0">
                <a:solidFill>
                  <a:srgbClr val="003366"/>
                </a:solidFill>
              </a:rPr>
              <a:t>туралы</a:t>
            </a:r>
            <a:r>
              <a:rPr lang="ru-RU" dirty="0" smtClean="0">
                <a:solidFill>
                  <a:srgbClr val="003366"/>
                </a:solidFill>
              </a:rPr>
              <a:t>» </a:t>
            </a:r>
            <a:r>
              <a:rPr lang="ru-RU" dirty="0" err="1" smtClean="0">
                <a:solidFill>
                  <a:srgbClr val="003366"/>
                </a:solidFill>
              </a:rPr>
              <a:t>Заң</a:t>
            </a:r>
            <a:endParaRPr lang="ru-RU" dirty="0">
              <a:solidFill>
                <a:srgbClr val="003366"/>
              </a:solidFill>
            </a:endParaRPr>
          </a:p>
          <a:p>
            <a:pPr marL="620713" algn="just">
              <a:buClr>
                <a:srgbClr val="003366"/>
              </a:buClr>
            </a:pPr>
            <a:endParaRPr lang="ru-RU" dirty="0">
              <a:solidFill>
                <a:srgbClr val="003366"/>
              </a:solidFill>
            </a:endParaRPr>
          </a:p>
          <a:p>
            <a:pPr marL="620713" algn="just">
              <a:buClr>
                <a:srgbClr val="003366"/>
              </a:buClr>
            </a:pPr>
            <a:endParaRPr lang="ru-RU" dirty="0">
              <a:solidFill>
                <a:srgbClr val="003366"/>
              </a:solidFill>
            </a:endParaRPr>
          </a:p>
          <a:p>
            <a:pPr marL="620713" algn="just">
              <a:spcAft>
                <a:spcPts val="0"/>
              </a:spcAft>
              <a:buClr>
                <a:srgbClr val="003366"/>
              </a:buClr>
            </a:pPr>
            <a:endParaRPr lang="ru-RU" dirty="0" smtClean="0">
              <a:solidFill>
                <a:srgbClr val="003366"/>
              </a:solidFill>
            </a:endParaRPr>
          </a:p>
        </p:txBody>
      </p:sp>
      <p:sp>
        <p:nvSpPr>
          <p:cNvPr id="6" name="Объект 2"/>
          <p:cNvSpPr txBox="1">
            <a:spLocks/>
          </p:cNvSpPr>
          <p:nvPr/>
        </p:nvSpPr>
        <p:spPr bwMode="auto">
          <a:xfrm>
            <a:off x="611560" y="1219613"/>
            <a:ext cx="504056" cy="277231"/>
          </a:xfrm>
          <a:prstGeom prst="roundRect">
            <a:avLst>
              <a:gd name="adj" fmla="val 15117"/>
            </a:avLst>
          </a:prstGeom>
          <a:noFill/>
          <a:ln w="12700">
            <a:solidFill>
              <a:schemeClr val="tx2">
                <a:lumMod val="20000"/>
                <a:lumOff val="8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Aft>
                <a:spcPts val="0"/>
              </a:spcAft>
              <a:buClr>
                <a:srgbClr val="003366"/>
              </a:buClr>
            </a:pP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</a:rPr>
              <a:t>1</a:t>
            </a:r>
          </a:p>
        </p:txBody>
      </p:sp>
      <p:sp>
        <p:nvSpPr>
          <p:cNvPr id="12" name="Объект 2"/>
          <p:cNvSpPr txBox="1">
            <a:spLocks/>
          </p:cNvSpPr>
          <p:nvPr/>
        </p:nvSpPr>
        <p:spPr bwMode="auto">
          <a:xfrm>
            <a:off x="611560" y="1738228"/>
            <a:ext cx="504056" cy="304954"/>
          </a:xfrm>
          <a:prstGeom prst="roundRect">
            <a:avLst>
              <a:gd name="adj" fmla="val 15117"/>
            </a:avLst>
          </a:prstGeom>
          <a:noFill/>
          <a:ln w="12700">
            <a:solidFill>
              <a:schemeClr val="tx2">
                <a:lumMod val="20000"/>
                <a:lumOff val="8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Aft>
                <a:spcPts val="0"/>
              </a:spcAft>
              <a:buClr>
                <a:srgbClr val="003366"/>
              </a:buClr>
            </a:pP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</a:rPr>
              <a:t>2</a:t>
            </a:r>
          </a:p>
        </p:txBody>
      </p:sp>
      <p:sp>
        <p:nvSpPr>
          <p:cNvPr id="13" name="Объект 2"/>
          <p:cNvSpPr txBox="1">
            <a:spLocks/>
          </p:cNvSpPr>
          <p:nvPr/>
        </p:nvSpPr>
        <p:spPr bwMode="auto">
          <a:xfrm>
            <a:off x="629950" y="2562783"/>
            <a:ext cx="504056" cy="290153"/>
          </a:xfrm>
          <a:prstGeom prst="roundRect">
            <a:avLst>
              <a:gd name="adj" fmla="val 15117"/>
            </a:avLst>
          </a:prstGeom>
          <a:noFill/>
          <a:ln w="12700">
            <a:solidFill>
              <a:schemeClr val="tx2">
                <a:lumMod val="20000"/>
                <a:lumOff val="8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Aft>
                <a:spcPts val="0"/>
              </a:spcAft>
              <a:buClr>
                <a:srgbClr val="003366"/>
              </a:buClr>
            </a:pP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</a:rPr>
              <a:t>3</a:t>
            </a:r>
          </a:p>
        </p:txBody>
      </p:sp>
      <p:sp>
        <p:nvSpPr>
          <p:cNvPr id="14" name="Объект 2"/>
          <p:cNvSpPr txBox="1">
            <a:spLocks/>
          </p:cNvSpPr>
          <p:nvPr/>
        </p:nvSpPr>
        <p:spPr bwMode="auto">
          <a:xfrm>
            <a:off x="631928" y="3083474"/>
            <a:ext cx="504056" cy="304954"/>
          </a:xfrm>
          <a:prstGeom prst="roundRect">
            <a:avLst>
              <a:gd name="adj" fmla="val 15117"/>
            </a:avLst>
          </a:prstGeom>
          <a:noFill/>
          <a:ln w="12700">
            <a:solidFill>
              <a:schemeClr val="tx2">
                <a:lumMod val="20000"/>
                <a:lumOff val="8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Aft>
                <a:spcPts val="0"/>
              </a:spcAft>
              <a:buClr>
                <a:srgbClr val="003366"/>
              </a:buClr>
            </a:pP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</a:rPr>
              <a:t>4</a:t>
            </a:r>
          </a:p>
        </p:txBody>
      </p:sp>
      <p:sp>
        <p:nvSpPr>
          <p:cNvPr id="15" name="Объект 2"/>
          <p:cNvSpPr txBox="1">
            <a:spLocks/>
          </p:cNvSpPr>
          <p:nvPr/>
        </p:nvSpPr>
        <p:spPr bwMode="auto">
          <a:xfrm>
            <a:off x="630610" y="3655825"/>
            <a:ext cx="504056" cy="277231"/>
          </a:xfrm>
          <a:prstGeom prst="roundRect">
            <a:avLst>
              <a:gd name="adj" fmla="val 15117"/>
            </a:avLst>
          </a:prstGeom>
          <a:noFill/>
          <a:ln w="12700">
            <a:solidFill>
              <a:schemeClr val="tx2">
                <a:lumMod val="20000"/>
                <a:lumOff val="8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Aft>
                <a:spcPts val="0"/>
              </a:spcAft>
              <a:buClr>
                <a:srgbClr val="003366"/>
              </a:buClr>
            </a:pP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5</a:t>
            </a:r>
            <a:endParaRPr lang="ru-RU" sz="1600" b="1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6" name="Объект 2"/>
          <p:cNvSpPr txBox="1">
            <a:spLocks/>
          </p:cNvSpPr>
          <p:nvPr/>
        </p:nvSpPr>
        <p:spPr bwMode="auto">
          <a:xfrm>
            <a:off x="632668" y="4739658"/>
            <a:ext cx="504056" cy="304954"/>
          </a:xfrm>
          <a:prstGeom prst="roundRect">
            <a:avLst>
              <a:gd name="adj" fmla="val 15117"/>
            </a:avLst>
          </a:prstGeom>
          <a:noFill/>
          <a:ln w="12700">
            <a:solidFill>
              <a:schemeClr val="tx2">
                <a:lumMod val="20000"/>
                <a:lumOff val="8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Aft>
                <a:spcPts val="0"/>
              </a:spcAft>
              <a:buClr>
                <a:srgbClr val="003366"/>
              </a:buClr>
            </a:pP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</a:rPr>
              <a:t>6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53E6F-A35B-47DC-8A51-2D31B5851DBA}" type="slidenum">
              <a:rPr lang="ru-RU" smtClean="0"/>
              <a:t>9</a:t>
            </a:fld>
            <a:endParaRPr lang="ru-RU"/>
          </a:p>
        </p:txBody>
      </p:sp>
      <p:sp>
        <p:nvSpPr>
          <p:cNvPr id="17" name="Объект 2"/>
          <p:cNvSpPr txBox="1">
            <a:spLocks/>
          </p:cNvSpPr>
          <p:nvPr/>
        </p:nvSpPr>
        <p:spPr bwMode="auto">
          <a:xfrm>
            <a:off x="621135" y="5517232"/>
            <a:ext cx="504056" cy="304954"/>
          </a:xfrm>
          <a:prstGeom prst="roundRect">
            <a:avLst>
              <a:gd name="adj" fmla="val 15117"/>
            </a:avLst>
          </a:prstGeom>
          <a:noFill/>
          <a:ln w="12700">
            <a:solidFill>
              <a:schemeClr val="tx2">
                <a:lumMod val="20000"/>
                <a:lumOff val="8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Aft>
                <a:spcPts val="0"/>
              </a:spcAft>
              <a:buClr>
                <a:srgbClr val="003366"/>
              </a:buClr>
            </a:pP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1180861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2094</TotalTime>
  <Words>598</Words>
  <Application>Microsoft Office PowerPoint</Application>
  <PresentationFormat>Экран (4:3)</PresentationFormat>
  <Paragraphs>213</Paragraphs>
  <Slides>10</Slides>
  <Notes>6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 «Қазақстан Республикасының кейбір заңнамалық актілеріне мемлекеттік функцияларды бәсекелес ортаға беру мәселелері бойынша өзгерістер мен толықтырулар енгізу туралы» Қазақстан Республикасының Заңының жобасы туралы </vt:lpstr>
      <vt:lpstr>Презентация PowerPoint</vt:lpstr>
      <vt:lpstr>Презентация PowerPoint</vt:lpstr>
      <vt:lpstr>Презентация PowerPoint</vt:lpstr>
      <vt:lpstr>I. ФУНКЦИЯЛАРДЫ БӘСЕКЕЛЕС ОРТАҒА БЕРУ ПРОЦЕССІНІҢ БАЗАЛЫҚ ТӘСІЛДЕРІ </vt:lpstr>
      <vt:lpstr>I. ФУНКЦИЯЛАРДЫ БӘСЕКЕЛЕС ОРТАҒА БЕРУ ПРОЦЕССІНІҢ БАЗАЛЫҚ ТӘСІЛДЕРІ </vt:lpstr>
      <vt:lpstr>Презентация PowerPoint</vt:lpstr>
      <vt:lpstr>Презентация PowerPoint</vt:lpstr>
      <vt:lpstr>ЗАҢНАМАЛЫҚ АКТІЛЕР ТІЗБЕСІ </vt:lpstr>
      <vt:lpstr>Назарларыңызға рахмет!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 проекте Закона Республики Казахстан  «О внесении изменений и дополнений в некоторые законодательные акты Республики Казахстан по вопросам передачи государственных функций в конкурентную среду»</dc:title>
  <dc:creator>Бейбарыс Бейбитулы</dc:creator>
  <cp:lastModifiedBy>Бейбарыс Бейбитулы</cp:lastModifiedBy>
  <cp:revision>157</cp:revision>
  <cp:lastPrinted>2017-10-23T06:28:58Z</cp:lastPrinted>
  <dcterms:created xsi:type="dcterms:W3CDTF">2017-09-07T05:07:10Z</dcterms:created>
  <dcterms:modified xsi:type="dcterms:W3CDTF">2017-10-31T04:26:19Z</dcterms:modified>
</cp:coreProperties>
</file>