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14" r:id="rId2"/>
    <p:sldId id="515" r:id="rId3"/>
    <p:sldId id="549" r:id="rId4"/>
    <p:sldId id="552" r:id="rId5"/>
    <p:sldId id="573" r:id="rId6"/>
    <p:sldId id="543" r:id="rId7"/>
    <p:sldId id="544" r:id="rId8"/>
    <p:sldId id="551" r:id="rId9"/>
    <p:sldId id="523" r:id="rId10"/>
    <p:sldId id="546" r:id="rId11"/>
    <p:sldId id="547" r:id="rId12"/>
    <p:sldId id="553" r:id="rId13"/>
    <p:sldId id="541" r:id="rId14"/>
    <p:sldId id="554" r:id="rId15"/>
    <p:sldId id="533" r:id="rId16"/>
    <p:sldId id="548" r:id="rId17"/>
    <p:sldId id="556" r:id="rId18"/>
    <p:sldId id="559" r:id="rId19"/>
    <p:sldId id="557" r:id="rId20"/>
    <p:sldId id="560" r:id="rId21"/>
    <p:sldId id="561" r:id="rId22"/>
    <p:sldId id="562" r:id="rId23"/>
    <p:sldId id="563" r:id="rId24"/>
    <p:sldId id="564" r:id="rId25"/>
    <p:sldId id="565" r:id="rId26"/>
    <p:sldId id="568" r:id="rId27"/>
    <p:sldId id="572" r:id="rId28"/>
    <p:sldId id="569" r:id="rId29"/>
    <p:sldId id="571" r:id="rId30"/>
    <p:sldId id="570" r:id="rId31"/>
    <p:sldId id="540" r:id="rId32"/>
  </p:sldIdLst>
  <p:sldSz cx="9144000" cy="6858000" type="screen4x3"/>
  <p:notesSz cx="6807200" cy="99393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3DD"/>
    <a:srgbClr val="FAB3B8"/>
    <a:srgbClr val="ED7D31"/>
    <a:srgbClr val="FFFF00"/>
    <a:srgbClr val="FF6600"/>
    <a:srgbClr val="2E6CA4"/>
    <a:srgbClr val="00B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7" autoAdjust="0"/>
    <p:restoredTop sz="96203" autoAdjust="0"/>
  </p:normalViewPr>
  <p:slideViewPr>
    <p:cSldViewPr snapToGrid="0">
      <p:cViewPr varScale="1">
        <p:scale>
          <a:sx n="86" d="100"/>
          <a:sy n="86" d="100"/>
        </p:scale>
        <p:origin x="1104" y="6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комплектов по годам (</a:t>
            </a:r>
            <a:r>
              <a:rPr lang="ru-RU" sz="1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компл</a:t>
            </a:r>
            <a:r>
              <a:rPr lang="ru-RU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</c:rich>
      </c:tx>
      <c:layout>
        <c:manualLayout>
          <c:xMode val="edge"/>
          <c:yMode val="edge"/>
          <c:x val="0.1617251687437398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810632565468681E-2"/>
          <c:y val="0.33017295117627626"/>
          <c:w val="0.90378734869062638"/>
          <c:h val="0.48993972520015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подключенных школ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2880</c:v>
                </c:pt>
                <c:pt idx="1">
                  <c:v>11467</c:v>
                </c:pt>
                <c:pt idx="2">
                  <c:v>11970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E6-4DAF-872E-96B42FF361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37979120"/>
        <c:axId val="237978560"/>
      </c:barChart>
      <c:catAx>
        <c:axId val="23797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978560"/>
        <c:crosses val="autoZero"/>
        <c:auto val="1"/>
        <c:lblAlgn val="ctr"/>
        <c:lblOffset val="100"/>
        <c:noMultiLvlLbl val="0"/>
      </c:catAx>
      <c:valAx>
        <c:axId val="237978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3797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Средства на приобретение 2017-2018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млдр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</c:rich>
      </c:tx>
      <c:layout>
        <c:manualLayout>
          <c:xMode val="edge"/>
          <c:yMode val="edge"/>
          <c:x val="0.13736111071144136"/>
          <c:y val="3.774083930277517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8106325654686803E-2"/>
          <c:y val="0.33017295117627626"/>
          <c:w val="0.90378734869062638"/>
          <c:h val="0.48993972520015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подключенных школ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5.6</c:v>
                </c:pt>
                <c:pt idx="1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5D-4ECF-9B61-954499DCBF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5828784"/>
        <c:axId val="175828224"/>
      </c:barChart>
      <c:catAx>
        <c:axId val="17582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28224"/>
        <c:crosses val="autoZero"/>
        <c:auto val="1"/>
        <c:lblAlgn val="ctr"/>
        <c:lblOffset val="100"/>
        <c:noMultiLvlLbl val="0"/>
      </c:catAx>
      <c:valAx>
        <c:axId val="175828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582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BD6"/>
            </a:solidFill>
          </c:spPr>
          <c:explosion val="1"/>
          <c:dPt>
            <c:idx val="0"/>
            <c:bubble3D val="0"/>
            <c:spPr>
              <a:solidFill>
                <a:srgbClr val="ED7D31"/>
              </a:solidFill>
              <a:ln w="11814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0C-49DE-A58E-B650E7F4F4A4}"/>
              </c:ext>
            </c:extLst>
          </c:dPt>
          <c:dPt>
            <c:idx val="1"/>
            <c:bubble3D val="0"/>
            <c:spPr>
              <a:solidFill>
                <a:srgbClr val="0093DD"/>
              </a:solidFill>
              <a:ln w="11814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0C-49DE-A58E-B650E7F4F4A4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79666</c:v>
                </c:pt>
                <c:pt idx="1">
                  <c:v>259964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0C-49DE-A58E-B650E7F4F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0"/>
        <c:holeSize val="75"/>
      </c:doughnutChart>
      <c:spPr>
        <a:noFill/>
        <a:ln w="1585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BD6"/>
            </a:solidFill>
          </c:spPr>
          <c:dPt>
            <c:idx val="0"/>
            <c:bubble3D val="0"/>
            <c:spPr>
              <a:solidFill>
                <a:schemeClr val="accent2"/>
              </a:solidFill>
              <a:ln w="12361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55-4B0C-93AE-06E91A4185BE}"/>
              </c:ext>
            </c:extLst>
          </c:dPt>
          <c:dPt>
            <c:idx val="1"/>
            <c:bubble3D val="0"/>
            <c:spPr>
              <a:solidFill>
                <a:srgbClr val="0093DD"/>
              </a:solidFill>
              <a:ln w="12361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55-4B0C-93AE-06E91A4185BE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2604</c:v>
                </c:pt>
                <c:pt idx="1">
                  <c:v>4355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55-4B0C-93AE-06E91A418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0"/>
        <c:holeSize val="75"/>
      </c:doughnutChart>
      <c:spPr>
        <a:noFill/>
        <a:ln w="1655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BD6"/>
            </a:solidFill>
          </c:spPr>
          <c:dPt>
            <c:idx val="0"/>
            <c:bubble3D val="0"/>
            <c:spPr>
              <a:solidFill>
                <a:schemeClr val="accent2"/>
              </a:solidFill>
              <a:ln w="12879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E-4113-A89D-DC145BFAA705}"/>
              </c:ext>
            </c:extLst>
          </c:dPt>
          <c:dPt>
            <c:idx val="1"/>
            <c:bubble3D val="0"/>
            <c:spPr>
              <a:solidFill>
                <a:srgbClr val="0093DD"/>
              </a:solidFill>
              <a:ln w="12879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E-4113-A89D-DC145BFAA705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E-4113-A89D-DC145BFAA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0"/>
        <c:holeSize val="75"/>
      </c:doughnutChart>
      <c:spPr>
        <a:noFill/>
        <a:ln w="1725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52937203132012"/>
          <c:y val="0.1378788536763797"/>
          <c:w val="0.62009813192691976"/>
          <c:h val="0.766666555316895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BD6"/>
            </a:solidFill>
          </c:spPr>
          <c:dPt>
            <c:idx val="0"/>
            <c:bubble3D val="0"/>
            <c:spPr>
              <a:solidFill>
                <a:srgbClr val="ED7D31"/>
              </a:solidFill>
              <a:ln w="11814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F4-41EF-8B36-3EE4264C2C6C}"/>
              </c:ext>
            </c:extLst>
          </c:dPt>
          <c:dPt>
            <c:idx val="1"/>
            <c:bubble3D val="0"/>
            <c:spPr>
              <a:solidFill>
                <a:srgbClr val="0093DD"/>
              </a:solidFill>
              <a:ln w="11814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F4-41EF-8B36-3EE4264C2C6C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79666</c:v>
                </c:pt>
                <c:pt idx="1">
                  <c:v>259964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F4-41EF-8B36-3EE4264C2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0"/>
        <c:holeSize val="75"/>
      </c:doughnutChart>
      <c:spPr>
        <a:noFill/>
        <a:ln w="1585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75F5E-09A1-4BC2-9593-FEA78EE24B4B}" type="doc">
      <dgm:prSet loTypeId="urn:microsoft.com/office/officeart/2005/8/layout/vList2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7347A92-2AC1-4105-9D09-F502A795477E}">
      <dgm:prSet phldrT="[Текст]" custT="1"/>
      <dgm:spPr>
        <a:solidFill>
          <a:schemeClr val="accent1">
            <a:lumMod val="75000"/>
          </a:schemeClr>
        </a:solidFill>
        <a:effectLst/>
      </dgm:spPr>
      <dgm:t>
        <a:bodyPr/>
        <a:lstStyle/>
        <a:p>
          <a:r>
            <a:rPr lang="kk-KZ" sz="2000" b="1" dirty="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rPr>
            <a:t>Информатизация в системе образования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1BB5DAA-9119-4B69-A27D-14D17820CB5F}" type="parTrans" cxnId="{9EA9F3A4-990C-4C95-B9B9-E7A916BFC0C8}">
      <dgm:prSet/>
      <dgm:spPr/>
      <dgm:t>
        <a:bodyPr/>
        <a:lstStyle/>
        <a:p>
          <a:endParaRPr lang="ru-RU">
            <a:solidFill>
              <a:srgbClr val="002060"/>
            </a:solidFill>
            <a:latin typeface="Calibri" pitchFamily="34" charset="0"/>
          </a:endParaRPr>
        </a:p>
      </dgm:t>
    </dgm:pt>
    <dgm:pt modelId="{3EFDEE21-C0AA-4B19-98A7-E579C033A66F}" type="sibTrans" cxnId="{9EA9F3A4-990C-4C95-B9B9-E7A916BFC0C8}">
      <dgm:prSet/>
      <dgm:spPr/>
      <dgm:t>
        <a:bodyPr/>
        <a:lstStyle/>
        <a:p>
          <a:endParaRPr lang="ru-RU">
            <a:solidFill>
              <a:srgbClr val="002060"/>
            </a:solidFill>
            <a:latin typeface="Calibri" pitchFamily="34" charset="0"/>
          </a:endParaRPr>
        </a:p>
      </dgm:t>
    </dgm:pt>
    <dgm:pt modelId="{48E40AAC-1C66-460D-A44A-96E4316D56F4}">
      <dgm:prSet phldrT="[Текст]" custT="1"/>
      <dgm:spPr>
        <a:solidFill>
          <a:schemeClr val="accent1">
            <a:lumMod val="75000"/>
          </a:schemeClr>
        </a:solidFill>
        <a:effectLst/>
      </dgm:spPr>
      <dgm:t>
        <a:bodyPr/>
        <a:lstStyle/>
        <a:p>
          <a:r>
            <a:rPr lang="kk-KZ" sz="2000" b="1" dirty="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rPr>
            <a:t>Автоматизация процесса управления образованием и наукой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67E577E-3121-4601-AE89-6C7ACDCC91C5}" type="parTrans" cxnId="{8E4F4FCE-D367-4230-B6F7-FA91A1B57819}">
      <dgm:prSet/>
      <dgm:spPr/>
      <dgm:t>
        <a:bodyPr/>
        <a:lstStyle/>
        <a:p>
          <a:endParaRPr lang="ru-RU">
            <a:solidFill>
              <a:srgbClr val="002060"/>
            </a:solidFill>
            <a:latin typeface="Calibri" pitchFamily="34" charset="0"/>
          </a:endParaRPr>
        </a:p>
      </dgm:t>
    </dgm:pt>
    <dgm:pt modelId="{13B2371D-311E-4766-A4B8-CCEFB141A81D}" type="sibTrans" cxnId="{8E4F4FCE-D367-4230-B6F7-FA91A1B57819}">
      <dgm:prSet/>
      <dgm:spPr/>
      <dgm:t>
        <a:bodyPr/>
        <a:lstStyle/>
        <a:p>
          <a:endParaRPr lang="ru-RU">
            <a:solidFill>
              <a:srgbClr val="002060"/>
            </a:solidFill>
            <a:latin typeface="Calibri" pitchFamily="34" charset="0"/>
          </a:endParaRPr>
        </a:p>
      </dgm:t>
    </dgm:pt>
    <dgm:pt modelId="{28872DE4-99DB-4E10-A757-809652598B24}">
      <dgm:prSet phldrT="[Текст]" custT="1"/>
      <dgm:spPr>
        <a:solidFill>
          <a:schemeClr val="accent1">
            <a:lumMod val="75000"/>
          </a:schemeClr>
        </a:solidFill>
        <a:effectLst/>
      </dgm:spPr>
      <dgm:t>
        <a:bodyPr/>
        <a:lstStyle/>
        <a:p>
          <a:r>
            <a:rPr lang="kk-KZ" sz="2000" b="1" dirty="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rPr>
            <a:t>Подготовка 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rPr>
            <a:t>I</a:t>
          </a:r>
          <a:r>
            <a:rPr lang="kk-KZ" sz="2000" b="1" dirty="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rPr>
            <a:t>Т специалистов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5A70BAB-1332-45C2-9D6F-973DE7F4F9C8}" type="parTrans" cxnId="{D8B2E3DF-39BF-415A-8E2D-EE053B5B48BD}">
      <dgm:prSet/>
      <dgm:spPr/>
      <dgm:t>
        <a:bodyPr/>
        <a:lstStyle/>
        <a:p>
          <a:endParaRPr lang="ru-RU">
            <a:solidFill>
              <a:srgbClr val="002060"/>
            </a:solidFill>
            <a:latin typeface="Calibri" pitchFamily="34" charset="0"/>
          </a:endParaRPr>
        </a:p>
      </dgm:t>
    </dgm:pt>
    <dgm:pt modelId="{35F7FF9F-706F-4B3E-89D4-8193BFA845D9}" type="sibTrans" cxnId="{D8B2E3DF-39BF-415A-8E2D-EE053B5B48BD}">
      <dgm:prSet/>
      <dgm:spPr/>
      <dgm:t>
        <a:bodyPr/>
        <a:lstStyle/>
        <a:p>
          <a:endParaRPr lang="ru-RU">
            <a:solidFill>
              <a:srgbClr val="002060"/>
            </a:solidFill>
            <a:latin typeface="Calibri" pitchFamily="34" charset="0"/>
          </a:endParaRPr>
        </a:p>
      </dgm:t>
    </dgm:pt>
    <dgm:pt modelId="{88BA1BF8-ACD3-48C1-9C49-D3258392CB18}" type="pres">
      <dgm:prSet presAssocID="{9F475F5E-09A1-4BC2-9593-FEA78EE24B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259D80-28C5-4552-AEF0-4FC6B2722107}" type="pres">
      <dgm:prSet presAssocID="{D7347A92-2AC1-4105-9D09-F502A795477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2D0F4-94D3-4285-A97B-B233A9C3A553}" type="pres">
      <dgm:prSet presAssocID="{3EFDEE21-C0AA-4B19-98A7-E579C033A66F}" presName="spacer" presStyleCnt="0"/>
      <dgm:spPr/>
      <dgm:t>
        <a:bodyPr/>
        <a:lstStyle/>
        <a:p>
          <a:endParaRPr lang="ru-RU"/>
        </a:p>
      </dgm:t>
    </dgm:pt>
    <dgm:pt modelId="{97671B03-A2DF-4B62-BF07-19AC34133DFA}" type="pres">
      <dgm:prSet presAssocID="{48E40AAC-1C66-460D-A44A-96E4316D56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B6923-A18C-4F39-8B19-A6E892A7BA8B}" type="pres">
      <dgm:prSet presAssocID="{13B2371D-311E-4766-A4B8-CCEFB141A81D}" presName="spacer" presStyleCnt="0"/>
      <dgm:spPr/>
      <dgm:t>
        <a:bodyPr/>
        <a:lstStyle/>
        <a:p>
          <a:endParaRPr lang="ru-RU"/>
        </a:p>
      </dgm:t>
    </dgm:pt>
    <dgm:pt modelId="{1317F64B-7307-46F7-A3EF-F1A52F234AA5}" type="pres">
      <dgm:prSet presAssocID="{28872DE4-99DB-4E10-A757-809652598B2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BA914C-E99F-4FBD-BFB0-656264DA8AE0}" type="presOf" srcId="{48E40AAC-1C66-460D-A44A-96E4316D56F4}" destId="{97671B03-A2DF-4B62-BF07-19AC34133DFA}" srcOrd="0" destOrd="0" presId="urn:microsoft.com/office/officeart/2005/8/layout/vList2"/>
    <dgm:cxn modelId="{5165BFB4-42F0-4239-BFDA-6C7FA1A47D5E}" type="presOf" srcId="{9F475F5E-09A1-4BC2-9593-FEA78EE24B4B}" destId="{88BA1BF8-ACD3-48C1-9C49-D3258392CB18}" srcOrd="0" destOrd="0" presId="urn:microsoft.com/office/officeart/2005/8/layout/vList2"/>
    <dgm:cxn modelId="{B47602E4-2A72-4D1D-8F2F-CE636DF770EA}" type="presOf" srcId="{D7347A92-2AC1-4105-9D09-F502A795477E}" destId="{EE259D80-28C5-4552-AEF0-4FC6B2722107}" srcOrd="0" destOrd="0" presId="urn:microsoft.com/office/officeart/2005/8/layout/vList2"/>
    <dgm:cxn modelId="{9EA9F3A4-990C-4C95-B9B9-E7A916BFC0C8}" srcId="{9F475F5E-09A1-4BC2-9593-FEA78EE24B4B}" destId="{D7347A92-2AC1-4105-9D09-F502A795477E}" srcOrd="0" destOrd="0" parTransId="{D1BB5DAA-9119-4B69-A27D-14D17820CB5F}" sibTransId="{3EFDEE21-C0AA-4B19-98A7-E579C033A66F}"/>
    <dgm:cxn modelId="{8E4F4FCE-D367-4230-B6F7-FA91A1B57819}" srcId="{9F475F5E-09A1-4BC2-9593-FEA78EE24B4B}" destId="{48E40AAC-1C66-460D-A44A-96E4316D56F4}" srcOrd="1" destOrd="0" parTransId="{467E577E-3121-4601-AE89-6C7ACDCC91C5}" sibTransId="{13B2371D-311E-4766-A4B8-CCEFB141A81D}"/>
    <dgm:cxn modelId="{A010BB35-33F7-4663-B62F-F8B0073DB21A}" type="presOf" srcId="{28872DE4-99DB-4E10-A757-809652598B24}" destId="{1317F64B-7307-46F7-A3EF-F1A52F234AA5}" srcOrd="0" destOrd="0" presId="urn:microsoft.com/office/officeart/2005/8/layout/vList2"/>
    <dgm:cxn modelId="{D8B2E3DF-39BF-415A-8E2D-EE053B5B48BD}" srcId="{9F475F5E-09A1-4BC2-9593-FEA78EE24B4B}" destId="{28872DE4-99DB-4E10-A757-809652598B24}" srcOrd="2" destOrd="0" parTransId="{95A70BAB-1332-45C2-9D6F-973DE7F4F9C8}" sibTransId="{35F7FF9F-706F-4B3E-89D4-8193BFA845D9}"/>
    <dgm:cxn modelId="{012EA9DB-A459-4E37-9196-B0944628AC6E}" type="presParOf" srcId="{88BA1BF8-ACD3-48C1-9C49-D3258392CB18}" destId="{EE259D80-28C5-4552-AEF0-4FC6B2722107}" srcOrd="0" destOrd="0" presId="urn:microsoft.com/office/officeart/2005/8/layout/vList2"/>
    <dgm:cxn modelId="{ED167211-ADCF-4972-8728-1070182566C0}" type="presParOf" srcId="{88BA1BF8-ACD3-48C1-9C49-D3258392CB18}" destId="{76F2D0F4-94D3-4285-A97B-B233A9C3A553}" srcOrd="1" destOrd="0" presId="urn:microsoft.com/office/officeart/2005/8/layout/vList2"/>
    <dgm:cxn modelId="{1C1B1FB5-E26B-45C8-8247-9A8D4855CD1F}" type="presParOf" srcId="{88BA1BF8-ACD3-48C1-9C49-D3258392CB18}" destId="{97671B03-A2DF-4B62-BF07-19AC34133DFA}" srcOrd="2" destOrd="0" presId="urn:microsoft.com/office/officeart/2005/8/layout/vList2"/>
    <dgm:cxn modelId="{926ED65A-F747-40B2-93AF-B238A084254E}" type="presParOf" srcId="{88BA1BF8-ACD3-48C1-9C49-D3258392CB18}" destId="{424B6923-A18C-4F39-8B19-A6E892A7BA8B}" srcOrd="3" destOrd="0" presId="urn:microsoft.com/office/officeart/2005/8/layout/vList2"/>
    <dgm:cxn modelId="{9CE6A3AE-37BF-4960-9E7F-4C22257D1BD5}" type="presParOf" srcId="{88BA1BF8-ACD3-48C1-9C49-D3258392CB18}" destId="{1317F64B-7307-46F7-A3EF-F1A52F234A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1F73C-FE55-4F90-935E-D3FD8824480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96202F8-9D15-451A-8F11-3226930DE936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«Информационно-коммуникационные технологии»</a:t>
          </a:r>
          <a:endParaRPr lang="en-US" sz="11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 3 класса</a:t>
          </a:r>
          <a:endParaRPr lang="ru-RU" sz="1100" dirty="0">
            <a:solidFill>
              <a:schemeClr val="tx1"/>
            </a:solidFill>
          </a:endParaRPr>
        </a:p>
      </dgm:t>
    </dgm:pt>
    <dgm:pt modelId="{BDFB67F4-1261-46F4-99F1-CB1E4C53B23F}" type="sibTrans" cxnId="{94FD43AA-5086-4223-8EAA-F138BE47848E}">
      <dgm:prSet/>
      <dgm:spPr/>
      <dgm:t>
        <a:bodyPr/>
        <a:lstStyle/>
        <a:p>
          <a:endParaRPr lang="ru-RU"/>
        </a:p>
      </dgm:t>
    </dgm:pt>
    <dgm:pt modelId="{7DE992CE-5BF9-4199-B473-D8713287BD8C}" type="parTrans" cxnId="{94FD43AA-5086-4223-8EAA-F138BE47848E}">
      <dgm:prSet/>
      <dgm:spPr/>
      <dgm:t>
        <a:bodyPr/>
        <a:lstStyle/>
        <a:p>
          <a:endParaRPr lang="ru-RU"/>
        </a:p>
      </dgm:t>
    </dgm:pt>
    <dgm:pt modelId="{78514C5E-9A39-4A7A-894B-B1B5EDFCF9D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«Информатика» </a:t>
          </a:r>
        </a:p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 5-11 классов</a:t>
          </a:r>
          <a:endParaRPr lang="ru-RU" sz="1200" dirty="0">
            <a:solidFill>
              <a:schemeClr val="tx1"/>
            </a:solidFill>
          </a:endParaRPr>
        </a:p>
      </dgm:t>
    </dgm:pt>
    <dgm:pt modelId="{B3A33850-6475-4F17-90CA-B1433D445906}" type="sibTrans" cxnId="{F6A957BB-BCD7-466C-ABE3-C83A74DAEB1B}">
      <dgm:prSet/>
      <dgm:spPr/>
      <dgm:t>
        <a:bodyPr/>
        <a:lstStyle/>
        <a:p>
          <a:endParaRPr lang="ru-RU"/>
        </a:p>
      </dgm:t>
    </dgm:pt>
    <dgm:pt modelId="{1F9C4648-E472-4EC6-BAF7-E30C63D7697A}" type="parTrans" cxnId="{F6A957BB-BCD7-466C-ABE3-C83A74DAEB1B}">
      <dgm:prSet/>
      <dgm:spPr/>
      <dgm:t>
        <a:bodyPr/>
        <a:lstStyle/>
        <a:p>
          <a:endParaRPr lang="ru-RU"/>
        </a:p>
      </dgm:t>
    </dgm:pt>
    <dgm:pt modelId="{C1F5DE07-A763-457E-860D-D38BCBD32F92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«Информационная грамотность»</a:t>
          </a:r>
          <a:endParaRPr lang="en-US" sz="11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 1,2 классов</a:t>
          </a:r>
          <a:endParaRPr lang="ru-RU" sz="1100" dirty="0">
            <a:solidFill>
              <a:schemeClr val="tx1"/>
            </a:solidFill>
          </a:endParaRPr>
        </a:p>
      </dgm:t>
    </dgm:pt>
    <dgm:pt modelId="{DC24949A-EC7C-4FF8-9E50-59D90FBCC4C4}" type="sibTrans" cxnId="{0FB09AE4-A978-4AEB-9068-3689E6B4FEB3}">
      <dgm:prSet/>
      <dgm:spPr/>
      <dgm:t>
        <a:bodyPr/>
        <a:lstStyle/>
        <a:p>
          <a:endParaRPr lang="ru-RU"/>
        </a:p>
      </dgm:t>
    </dgm:pt>
    <dgm:pt modelId="{804294C9-6E03-43A2-98AE-C8CA59AC8FA1}" type="parTrans" cxnId="{0FB09AE4-A978-4AEB-9068-3689E6B4FEB3}">
      <dgm:prSet/>
      <dgm:spPr/>
      <dgm:t>
        <a:bodyPr/>
        <a:lstStyle/>
        <a:p>
          <a:endParaRPr lang="ru-RU"/>
        </a:p>
      </dgm:t>
    </dgm:pt>
    <dgm:pt modelId="{F74503EC-5C7D-41E6-947C-3D94724732D8}" type="pres">
      <dgm:prSet presAssocID="{B691F73C-FE55-4F90-935E-D3FD8824480F}" presName="compositeShape" presStyleCnt="0">
        <dgm:presLayoutVars>
          <dgm:chMax val="7"/>
          <dgm:dir/>
          <dgm:resizeHandles val="exact"/>
        </dgm:presLayoutVars>
      </dgm:prSet>
      <dgm:spPr/>
    </dgm:pt>
    <dgm:pt modelId="{CAC9E3EF-247C-42E5-A0D1-A5DEBE0CCCE7}" type="pres">
      <dgm:prSet presAssocID="{B691F73C-FE55-4F90-935E-D3FD8824480F}" presName="wedge1" presStyleLbl="node1" presStyleIdx="0" presStyleCnt="3"/>
      <dgm:spPr/>
      <dgm:t>
        <a:bodyPr/>
        <a:lstStyle/>
        <a:p>
          <a:endParaRPr lang="ru-RU"/>
        </a:p>
      </dgm:t>
    </dgm:pt>
    <dgm:pt modelId="{85F9E798-D34D-46B6-BF62-378BD18362FE}" type="pres">
      <dgm:prSet presAssocID="{B691F73C-FE55-4F90-935E-D3FD8824480F}" presName="dummy1a" presStyleCnt="0"/>
      <dgm:spPr/>
    </dgm:pt>
    <dgm:pt modelId="{FD450190-6B21-442B-AF31-22A04CA9A38E}" type="pres">
      <dgm:prSet presAssocID="{B691F73C-FE55-4F90-935E-D3FD8824480F}" presName="dummy1b" presStyleCnt="0"/>
      <dgm:spPr/>
    </dgm:pt>
    <dgm:pt modelId="{CE5F0CCD-FE9C-4688-9E0D-DD0FEBA83770}" type="pres">
      <dgm:prSet presAssocID="{B691F73C-FE55-4F90-935E-D3FD8824480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B57E2-67A8-4722-978D-42F131FA25BA}" type="pres">
      <dgm:prSet presAssocID="{B691F73C-FE55-4F90-935E-D3FD8824480F}" presName="wedge2" presStyleLbl="node1" presStyleIdx="1" presStyleCnt="3"/>
      <dgm:spPr/>
      <dgm:t>
        <a:bodyPr/>
        <a:lstStyle/>
        <a:p>
          <a:endParaRPr lang="ru-RU"/>
        </a:p>
      </dgm:t>
    </dgm:pt>
    <dgm:pt modelId="{02B8A731-79AF-41CB-B77E-179F2D74A0A1}" type="pres">
      <dgm:prSet presAssocID="{B691F73C-FE55-4F90-935E-D3FD8824480F}" presName="dummy2a" presStyleCnt="0"/>
      <dgm:spPr/>
    </dgm:pt>
    <dgm:pt modelId="{4FBEEC94-1827-4074-8FA1-DE394311E5C4}" type="pres">
      <dgm:prSet presAssocID="{B691F73C-FE55-4F90-935E-D3FD8824480F}" presName="dummy2b" presStyleCnt="0"/>
      <dgm:spPr/>
    </dgm:pt>
    <dgm:pt modelId="{E5550D65-7B13-4CB2-9F03-03155664A562}" type="pres">
      <dgm:prSet presAssocID="{B691F73C-FE55-4F90-935E-D3FD8824480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F0428-C87A-4755-83F8-FA5E0C6E18A8}" type="pres">
      <dgm:prSet presAssocID="{B691F73C-FE55-4F90-935E-D3FD8824480F}" presName="wedge3" presStyleLbl="node1" presStyleIdx="2" presStyleCnt="3"/>
      <dgm:spPr/>
      <dgm:t>
        <a:bodyPr/>
        <a:lstStyle/>
        <a:p>
          <a:endParaRPr lang="ru-RU"/>
        </a:p>
      </dgm:t>
    </dgm:pt>
    <dgm:pt modelId="{6D263015-5BAD-41D9-B93D-1855E89EB9BC}" type="pres">
      <dgm:prSet presAssocID="{B691F73C-FE55-4F90-935E-D3FD8824480F}" presName="dummy3a" presStyleCnt="0"/>
      <dgm:spPr/>
    </dgm:pt>
    <dgm:pt modelId="{E8274DC6-ABD7-4163-B375-449C422F9E10}" type="pres">
      <dgm:prSet presAssocID="{B691F73C-FE55-4F90-935E-D3FD8824480F}" presName="dummy3b" presStyleCnt="0"/>
      <dgm:spPr/>
    </dgm:pt>
    <dgm:pt modelId="{4662022C-7191-43B3-B489-89B7C6CDCC0D}" type="pres">
      <dgm:prSet presAssocID="{B691F73C-FE55-4F90-935E-D3FD8824480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BCAC6-AAB0-4A60-BEFF-AC185E99CF71}" type="pres">
      <dgm:prSet presAssocID="{BDFB67F4-1261-46F4-99F1-CB1E4C53B23F}" presName="arrowWedge1" presStyleLbl="fgSibTrans2D1" presStyleIdx="0" presStyleCnt="3"/>
      <dgm:spPr/>
    </dgm:pt>
    <dgm:pt modelId="{4D8F1F5C-62BB-4582-B135-271C73E54902}" type="pres">
      <dgm:prSet presAssocID="{B3A33850-6475-4F17-90CA-B1433D445906}" presName="arrowWedge2" presStyleLbl="fgSibTrans2D1" presStyleIdx="1" presStyleCnt="3"/>
      <dgm:spPr/>
    </dgm:pt>
    <dgm:pt modelId="{D95870A2-EF9B-413E-9FB4-7D888A46BCE8}" type="pres">
      <dgm:prSet presAssocID="{DC24949A-EC7C-4FF8-9E50-59D90FBCC4C4}" presName="arrowWedge3" presStyleLbl="fgSibTrans2D1" presStyleIdx="2" presStyleCnt="3"/>
      <dgm:spPr/>
    </dgm:pt>
  </dgm:ptLst>
  <dgm:cxnLst>
    <dgm:cxn modelId="{F6A957BB-BCD7-466C-ABE3-C83A74DAEB1B}" srcId="{B691F73C-FE55-4F90-935E-D3FD8824480F}" destId="{78514C5E-9A39-4A7A-894B-B1B5EDFCF9DC}" srcOrd="1" destOrd="0" parTransId="{1F9C4648-E472-4EC6-BAF7-E30C63D7697A}" sibTransId="{B3A33850-6475-4F17-90CA-B1433D445906}"/>
    <dgm:cxn modelId="{2DFE3FD7-9423-4D41-BC27-462D2E88A583}" type="presOf" srcId="{78514C5E-9A39-4A7A-894B-B1B5EDFCF9DC}" destId="{E5550D65-7B13-4CB2-9F03-03155664A562}" srcOrd="1" destOrd="0" presId="urn:microsoft.com/office/officeart/2005/8/layout/cycle8"/>
    <dgm:cxn modelId="{A54AA27E-A348-4D13-BEEB-A618340B9237}" type="presOf" srcId="{C1F5DE07-A763-457E-860D-D38BCBD32F92}" destId="{4662022C-7191-43B3-B489-89B7C6CDCC0D}" srcOrd="1" destOrd="0" presId="urn:microsoft.com/office/officeart/2005/8/layout/cycle8"/>
    <dgm:cxn modelId="{33A0B1E9-2A37-4F48-A8BA-7C5A5086DDF1}" type="presOf" srcId="{78514C5E-9A39-4A7A-894B-B1B5EDFCF9DC}" destId="{343B57E2-67A8-4722-978D-42F131FA25BA}" srcOrd="0" destOrd="0" presId="urn:microsoft.com/office/officeart/2005/8/layout/cycle8"/>
    <dgm:cxn modelId="{09DFBA5D-393E-44C4-8567-3B0839F1DB94}" type="presOf" srcId="{396202F8-9D15-451A-8F11-3226930DE936}" destId="{CAC9E3EF-247C-42E5-A0D1-A5DEBE0CCCE7}" srcOrd="0" destOrd="0" presId="urn:microsoft.com/office/officeart/2005/8/layout/cycle8"/>
    <dgm:cxn modelId="{EC930BE5-85D3-4392-B053-7747F2988296}" type="presOf" srcId="{C1F5DE07-A763-457E-860D-D38BCBD32F92}" destId="{B01F0428-C87A-4755-83F8-FA5E0C6E18A8}" srcOrd="0" destOrd="0" presId="urn:microsoft.com/office/officeart/2005/8/layout/cycle8"/>
    <dgm:cxn modelId="{0FB09AE4-A978-4AEB-9068-3689E6B4FEB3}" srcId="{B691F73C-FE55-4F90-935E-D3FD8824480F}" destId="{C1F5DE07-A763-457E-860D-D38BCBD32F92}" srcOrd="2" destOrd="0" parTransId="{804294C9-6E03-43A2-98AE-C8CA59AC8FA1}" sibTransId="{DC24949A-EC7C-4FF8-9E50-59D90FBCC4C4}"/>
    <dgm:cxn modelId="{94FD43AA-5086-4223-8EAA-F138BE47848E}" srcId="{B691F73C-FE55-4F90-935E-D3FD8824480F}" destId="{396202F8-9D15-451A-8F11-3226930DE936}" srcOrd="0" destOrd="0" parTransId="{7DE992CE-5BF9-4199-B473-D8713287BD8C}" sibTransId="{BDFB67F4-1261-46F4-99F1-CB1E4C53B23F}"/>
    <dgm:cxn modelId="{6E468D0F-0A6D-47DA-88FE-FEE2A84C78F1}" type="presOf" srcId="{396202F8-9D15-451A-8F11-3226930DE936}" destId="{CE5F0CCD-FE9C-4688-9E0D-DD0FEBA83770}" srcOrd="1" destOrd="0" presId="urn:microsoft.com/office/officeart/2005/8/layout/cycle8"/>
    <dgm:cxn modelId="{2B5C6EED-0427-43D0-A80F-F193069CEF2B}" type="presOf" srcId="{B691F73C-FE55-4F90-935E-D3FD8824480F}" destId="{F74503EC-5C7D-41E6-947C-3D94724732D8}" srcOrd="0" destOrd="0" presId="urn:microsoft.com/office/officeart/2005/8/layout/cycle8"/>
    <dgm:cxn modelId="{8BD98474-FA76-4D53-A022-E5C287CF3262}" type="presParOf" srcId="{F74503EC-5C7D-41E6-947C-3D94724732D8}" destId="{CAC9E3EF-247C-42E5-A0D1-A5DEBE0CCCE7}" srcOrd="0" destOrd="0" presId="urn:microsoft.com/office/officeart/2005/8/layout/cycle8"/>
    <dgm:cxn modelId="{99B7ACBC-5788-498A-9625-21C2036AB271}" type="presParOf" srcId="{F74503EC-5C7D-41E6-947C-3D94724732D8}" destId="{85F9E798-D34D-46B6-BF62-378BD18362FE}" srcOrd="1" destOrd="0" presId="urn:microsoft.com/office/officeart/2005/8/layout/cycle8"/>
    <dgm:cxn modelId="{B4778827-4035-4091-84FB-4FDB2B2BC044}" type="presParOf" srcId="{F74503EC-5C7D-41E6-947C-3D94724732D8}" destId="{FD450190-6B21-442B-AF31-22A04CA9A38E}" srcOrd="2" destOrd="0" presId="urn:microsoft.com/office/officeart/2005/8/layout/cycle8"/>
    <dgm:cxn modelId="{64DFCA52-DB84-4655-9019-1909526C594E}" type="presParOf" srcId="{F74503EC-5C7D-41E6-947C-3D94724732D8}" destId="{CE5F0CCD-FE9C-4688-9E0D-DD0FEBA83770}" srcOrd="3" destOrd="0" presId="urn:microsoft.com/office/officeart/2005/8/layout/cycle8"/>
    <dgm:cxn modelId="{DBE5427B-AC04-4519-9C9E-2F303F692BD3}" type="presParOf" srcId="{F74503EC-5C7D-41E6-947C-3D94724732D8}" destId="{343B57E2-67A8-4722-978D-42F131FA25BA}" srcOrd="4" destOrd="0" presId="urn:microsoft.com/office/officeart/2005/8/layout/cycle8"/>
    <dgm:cxn modelId="{5DB47626-8773-44BC-8868-02B327521C21}" type="presParOf" srcId="{F74503EC-5C7D-41E6-947C-3D94724732D8}" destId="{02B8A731-79AF-41CB-B77E-179F2D74A0A1}" srcOrd="5" destOrd="0" presId="urn:microsoft.com/office/officeart/2005/8/layout/cycle8"/>
    <dgm:cxn modelId="{DECFEC85-CCB1-48CB-838D-983A23D31A12}" type="presParOf" srcId="{F74503EC-5C7D-41E6-947C-3D94724732D8}" destId="{4FBEEC94-1827-4074-8FA1-DE394311E5C4}" srcOrd="6" destOrd="0" presId="urn:microsoft.com/office/officeart/2005/8/layout/cycle8"/>
    <dgm:cxn modelId="{33AABC68-3AF0-4684-8E8E-B7192336EF70}" type="presParOf" srcId="{F74503EC-5C7D-41E6-947C-3D94724732D8}" destId="{E5550D65-7B13-4CB2-9F03-03155664A562}" srcOrd="7" destOrd="0" presId="urn:microsoft.com/office/officeart/2005/8/layout/cycle8"/>
    <dgm:cxn modelId="{98B0354C-44AC-4823-99D5-7C23C2B7FDBD}" type="presParOf" srcId="{F74503EC-5C7D-41E6-947C-3D94724732D8}" destId="{B01F0428-C87A-4755-83F8-FA5E0C6E18A8}" srcOrd="8" destOrd="0" presId="urn:microsoft.com/office/officeart/2005/8/layout/cycle8"/>
    <dgm:cxn modelId="{05526C9E-EDAF-4095-959F-D07CD041433C}" type="presParOf" srcId="{F74503EC-5C7D-41E6-947C-3D94724732D8}" destId="{6D263015-5BAD-41D9-B93D-1855E89EB9BC}" srcOrd="9" destOrd="0" presId="urn:microsoft.com/office/officeart/2005/8/layout/cycle8"/>
    <dgm:cxn modelId="{8E37FE99-2E33-4AC8-ABCE-464B8C6BE843}" type="presParOf" srcId="{F74503EC-5C7D-41E6-947C-3D94724732D8}" destId="{E8274DC6-ABD7-4163-B375-449C422F9E10}" srcOrd="10" destOrd="0" presId="urn:microsoft.com/office/officeart/2005/8/layout/cycle8"/>
    <dgm:cxn modelId="{5F42E417-11E3-4575-8FC4-2DABDF0411A1}" type="presParOf" srcId="{F74503EC-5C7D-41E6-947C-3D94724732D8}" destId="{4662022C-7191-43B3-B489-89B7C6CDCC0D}" srcOrd="11" destOrd="0" presId="urn:microsoft.com/office/officeart/2005/8/layout/cycle8"/>
    <dgm:cxn modelId="{BAF3DAB9-EBC4-401B-BBF1-754CF1A080D4}" type="presParOf" srcId="{F74503EC-5C7D-41E6-947C-3D94724732D8}" destId="{A36BCAC6-AAB0-4A60-BEFF-AC185E99CF71}" srcOrd="12" destOrd="0" presId="urn:microsoft.com/office/officeart/2005/8/layout/cycle8"/>
    <dgm:cxn modelId="{54A4D3D9-A08F-4705-AAA5-F4C0F3928479}" type="presParOf" srcId="{F74503EC-5C7D-41E6-947C-3D94724732D8}" destId="{4D8F1F5C-62BB-4582-B135-271C73E54902}" srcOrd="13" destOrd="0" presId="urn:microsoft.com/office/officeart/2005/8/layout/cycle8"/>
    <dgm:cxn modelId="{A1284099-6844-4EB3-A80A-ACD2A80266B7}" type="presParOf" srcId="{F74503EC-5C7D-41E6-947C-3D94724732D8}" destId="{D95870A2-EF9B-413E-9FB4-7D888A46BCE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91F73C-FE55-4F90-935E-D3FD8824480F}" type="doc">
      <dgm:prSet loTypeId="urn:microsoft.com/office/officeart/2005/8/layout/gear1" loCatId="cycle" qsTypeId="urn:microsoft.com/office/officeart/2005/8/quickstyle/simple5" qsCatId="simple" csTypeId="urn:microsoft.com/office/officeart/2005/8/colors/accent1_2" csCatId="accent1" phldr="1"/>
      <dgm:spPr/>
    </dgm:pt>
    <dgm:pt modelId="{78514C5E-9A39-4A7A-894B-B1B5EDFCF9D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rPr>
            <a:t>Рейтинги образовательных программ</a:t>
          </a:r>
        </a:p>
      </dgm:t>
    </dgm:pt>
    <dgm:pt modelId="{B3A33850-6475-4F17-90CA-B1433D445906}" type="sibTrans" cxnId="{F6A957BB-BCD7-466C-ABE3-C83A74DAEB1B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1F9C4648-E472-4EC6-BAF7-E30C63D7697A}" type="parTrans" cxnId="{F6A957BB-BCD7-466C-ABE3-C83A74DAEB1B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C1F5DE07-A763-457E-860D-D38BCBD32F9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rPr>
            <a:t>Колледжи и ВУЗы</a:t>
          </a:r>
        </a:p>
      </dgm:t>
    </dgm:pt>
    <dgm:pt modelId="{DC24949A-EC7C-4FF8-9E50-59D90FBCC4C4}" type="sibTrans" cxnId="{0FB09AE4-A978-4AEB-9068-3689E6B4FEB3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804294C9-6E03-43A2-98AE-C8CA59AC8FA1}" type="parTrans" cxnId="{0FB09AE4-A978-4AEB-9068-3689E6B4FEB3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430B4C90-13F5-473A-B08F-812C688EE577}" type="pres">
      <dgm:prSet presAssocID="{B691F73C-FE55-4F90-935E-D3FD8824480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442604E-4573-4E87-BA95-8C8D8BD59E0C}" type="pres">
      <dgm:prSet presAssocID="{78514C5E-9A39-4A7A-894B-B1B5EDFCF9DC}" presName="gear1" presStyleLbl="node1" presStyleIdx="0" presStyleCnt="2" custScaleX="114619" custScaleY="1038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96EDD-F510-42F9-8D7B-2FF431B77CA7}" type="pres">
      <dgm:prSet presAssocID="{78514C5E-9A39-4A7A-894B-B1B5EDFCF9DC}" presName="gear1srcNode" presStyleLbl="node1" presStyleIdx="0" presStyleCnt="2"/>
      <dgm:spPr/>
      <dgm:t>
        <a:bodyPr/>
        <a:lstStyle/>
        <a:p>
          <a:endParaRPr lang="ru-RU"/>
        </a:p>
      </dgm:t>
    </dgm:pt>
    <dgm:pt modelId="{94EDA08F-5396-4116-BE5C-5547AEAEA22A}" type="pres">
      <dgm:prSet presAssocID="{78514C5E-9A39-4A7A-894B-B1B5EDFCF9DC}" presName="gear1dstNode" presStyleLbl="node1" presStyleIdx="0" presStyleCnt="2"/>
      <dgm:spPr/>
      <dgm:t>
        <a:bodyPr/>
        <a:lstStyle/>
        <a:p>
          <a:endParaRPr lang="ru-RU"/>
        </a:p>
      </dgm:t>
    </dgm:pt>
    <dgm:pt modelId="{B28A1CF8-21FF-4682-AC69-E986FDC2130B}" type="pres">
      <dgm:prSet presAssocID="{C1F5DE07-A763-457E-860D-D38BCBD32F92}" presName="gear2" presStyleLbl="node1" presStyleIdx="1" presStyleCnt="2" custScaleX="124135" custScaleY="916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C850D-43B1-4F46-80AA-A3CC287A9F54}" type="pres">
      <dgm:prSet presAssocID="{C1F5DE07-A763-457E-860D-D38BCBD32F92}" presName="gear2srcNode" presStyleLbl="node1" presStyleIdx="1" presStyleCnt="2"/>
      <dgm:spPr/>
      <dgm:t>
        <a:bodyPr/>
        <a:lstStyle/>
        <a:p>
          <a:endParaRPr lang="ru-RU"/>
        </a:p>
      </dgm:t>
    </dgm:pt>
    <dgm:pt modelId="{E81BDA24-0552-4F95-A786-D510933B60B1}" type="pres">
      <dgm:prSet presAssocID="{C1F5DE07-A763-457E-860D-D38BCBD32F92}" presName="gear2dstNode" presStyleLbl="node1" presStyleIdx="1" presStyleCnt="2"/>
      <dgm:spPr/>
      <dgm:t>
        <a:bodyPr/>
        <a:lstStyle/>
        <a:p>
          <a:endParaRPr lang="ru-RU"/>
        </a:p>
      </dgm:t>
    </dgm:pt>
    <dgm:pt modelId="{BDE9CDC0-67AD-4CEE-AC38-B34C91AF1FA0}" type="pres">
      <dgm:prSet presAssocID="{B3A33850-6475-4F17-90CA-B1433D445906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CD846828-2E63-47BA-A288-73F8CA13FF80}" type="pres">
      <dgm:prSet presAssocID="{DC24949A-EC7C-4FF8-9E50-59D90FBCC4C4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643AE792-661F-4DB3-B088-1E4980E01146}" type="presOf" srcId="{C1F5DE07-A763-457E-860D-D38BCBD32F92}" destId="{B28A1CF8-21FF-4682-AC69-E986FDC2130B}" srcOrd="0" destOrd="0" presId="urn:microsoft.com/office/officeart/2005/8/layout/gear1"/>
    <dgm:cxn modelId="{666578F8-7C87-4032-9696-7BD1CBF11076}" type="presOf" srcId="{78514C5E-9A39-4A7A-894B-B1B5EDFCF9DC}" destId="{94EDA08F-5396-4116-BE5C-5547AEAEA22A}" srcOrd="2" destOrd="0" presId="urn:microsoft.com/office/officeart/2005/8/layout/gear1"/>
    <dgm:cxn modelId="{0FB09AE4-A978-4AEB-9068-3689E6B4FEB3}" srcId="{B691F73C-FE55-4F90-935E-D3FD8824480F}" destId="{C1F5DE07-A763-457E-860D-D38BCBD32F92}" srcOrd="1" destOrd="0" parTransId="{804294C9-6E03-43A2-98AE-C8CA59AC8FA1}" sibTransId="{DC24949A-EC7C-4FF8-9E50-59D90FBCC4C4}"/>
    <dgm:cxn modelId="{3BE6B399-D194-40B1-AA56-6C19A032CEAB}" type="presOf" srcId="{C1F5DE07-A763-457E-860D-D38BCBD32F92}" destId="{20CC850D-43B1-4F46-80AA-A3CC287A9F54}" srcOrd="1" destOrd="0" presId="urn:microsoft.com/office/officeart/2005/8/layout/gear1"/>
    <dgm:cxn modelId="{0A319D9A-06A6-421F-8660-0380E9E2F24D}" type="presOf" srcId="{B691F73C-FE55-4F90-935E-D3FD8824480F}" destId="{430B4C90-13F5-473A-B08F-812C688EE577}" srcOrd="0" destOrd="0" presId="urn:microsoft.com/office/officeart/2005/8/layout/gear1"/>
    <dgm:cxn modelId="{8D7DD5ED-EB5C-4A88-87BC-D5B6333BB7D4}" type="presOf" srcId="{78514C5E-9A39-4A7A-894B-B1B5EDFCF9DC}" destId="{4442604E-4573-4E87-BA95-8C8D8BD59E0C}" srcOrd="0" destOrd="0" presId="urn:microsoft.com/office/officeart/2005/8/layout/gear1"/>
    <dgm:cxn modelId="{5E255AF0-0D83-4E6A-BED1-6E8239E66A34}" type="presOf" srcId="{C1F5DE07-A763-457E-860D-D38BCBD32F92}" destId="{E81BDA24-0552-4F95-A786-D510933B60B1}" srcOrd="2" destOrd="0" presId="urn:microsoft.com/office/officeart/2005/8/layout/gear1"/>
    <dgm:cxn modelId="{69EC11FB-CFE8-4F9E-A05C-C3C60FE7327F}" type="presOf" srcId="{B3A33850-6475-4F17-90CA-B1433D445906}" destId="{BDE9CDC0-67AD-4CEE-AC38-B34C91AF1FA0}" srcOrd="0" destOrd="0" presId="urn:microsoft.com/office/officeart/2005/8/layout/gear1"/>
    <dgm:cxn modelId="{DE6569BD-27B7-45CF-8011-458A5C20111B}" type="presOf" srcId="{DC24949A-EC7C-4FF8-9E50-59D90FBCC4C4}" destId="{CD846828-2E63-47BA-A288-73F8CA13FF80}" srcOrd="0" destOrd="0" presId="urn:microsoft.com/office/officeart/2005/8/layout/gear1"/>
    <dgm:cxn modelId="{A20A3305-F726-488D-8386-FF4A46D73361}" type="presOf" srcId="{78514C5E-9A39-4A7A-894B-B1B5EDFCF9DC}" destId="{2FE96EDD-F510-42F9-8D7B-2FF431B77CA7}" srcOrd="1" destOrd="0" presId="urn:microsoft.com/office/officeart/2005/8/layout/gear1"/>
    <dgm:cxn modelId="{F6A957BB-BCD7-466C-ABE3-C83A74DAEB1B}" srcId="{B691F73C-FE55-4F90-935E-D3FD8824480F}" destId="{78514C5E-9A39-4A7A-894B-B1B5EDFCF9DC}" srcOrd="0" destOrd="0" parTransId="{1F9C4648-E472-4EC6-BAF7-E30C63D7697A}" sibTransId="{B3A33850-6475-4F17-90CA-B1433D445906}"/>
    <dgm:cxn modelId="{B7531143-BDE6-4088-8065-D0CCCA689475}" type="presParOf" srcId="{430B4C90-13F5-473A-B08F-812C688EE577}" destId="{4442604E-4573-4E87-BA95-8C8D8BD59E0C}" srcOrd="0" destOrd="0" presId="urn:microsoft.com/office/officeart/2005/8/layout/gear1"/>
    <dgm:cxn modelId="{444E282B-018C-42EC-B574-7448B22D798C}" type="presParOf" srcId="{430B4C90-13F5-473A-B08F-812C688EE577}" destId="{2FE96EDD-F510-42F9-8D7B-2FF431B77CA7}" srcOrd="1" destOrd="0" presId="urn:microsoft.com/office/officeart/2005/8/layout/gear1"/>
    <dgm:cxn modelId="{921F9085-DECE-47D7-8D85-93CC99FEDDC3}" type="presParOf" srcId="{430B4C90-13F5-473A-B08F-812C688EE577}" destId="{94EDA08F-5396-4116-BE5C-5547AEAEA22A}" srcOrd="2" destOrd="0" presId="urn:microsoft.com/office/officeart/2005/8/layout/gear1"/>
    <dgm:cxn modelId="{CB74AD16-3F7B-4C85-BAFC-B3FD3A745733}" type="presParOf" srcId="{430B4C90-13F5-473A-B08F-812C688EE577}" destId="{B28A1CF8-21FF-4682-AC69-E986FDC2130B}" srcOrd="3" destOrd="0" presId="urn:microsoft.com/office/officeart/2005/8/layout/gear1"/>
    <dgm:cxn modelId="{3EE78FAD-3478-4C4F-8B94-DDB657B3F359}" type="presParOf" srcId="{430B4C90-13F5-473A-B08F-812C688EE577}" destId="{20CC850D-43B1-4F46-80AA-A3CC287A9F54}" srcOrd="4" destOrd="0" presId="urn:microsoft.com/office/officeart/2005/8/layout/gear1"/>
    <dgm:cxn modelId="{54817CEB-EC5C-447F-9627-0959B566FC93}" type="presParOf" srcId="{430B4C90-13F5-473A-B08F-812C688EE577}" destId="{E81BDA24-0552-4F95-A786-D510933B60B1}" srcOrd="5" destOrd="0" presId="urn:microsoft.com/office/officeart/2005/8/layout/gear1"/>
    <dgm:cxn modelId="{20472395-62DF-43BD-A809-7B1B6ACB210D}" type="presParOf" srcId="{430B4C90-13F5-473A-B08F-812C688EE577}" destId="{BDE9CDC0-67AD-4CEE-AC38-B34C91AF1FA0}" srcOrd="6" destOrd="0" presId="urn:microsoft.com/office/officeart/2005/8/layout/gear1"/>
    <dgm:cxn modelId="{4C5A427A-805D-41AE-A1ED-8FEEBE4E2D79}" type="presParOf" srcId="{430B4C90-13F5-473A-B08F-812C688EE577}" destId="{CD846828-2E63-47BA-A288-73F8CA13FF80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59D80-28C5-4552-AEF0-4FC6B2722107}">
      <dsp:nvSpPr>
        <dsp:cNvPr id="0" name=""/>
        <dsp:cNvSpPr/>
      </dsp:nvSpPr>
      <dsp:spPr>
        <a:xfrm>
          <a:off x="0" y="557955"/>
          <a:ext cx="5567024" cy="12168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rPr>
            <a:t>Информатизация в системе образования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9399" y="617354"/>
        <a:ext cx="5448226" cy="1098002"/>
      </dsp:txXfrm>
    </dsp:sp>
    <dsp:sp modelId="{97671B03-A2DF-4B62-BF07-19AC34133DFA}">
      <dsp:nvSpPr>
        <dsp:cNvPr id="0" name=""/>
        <dsp:cNvSpPr/>
      </dsp:nvSpPr>
      <dsp:spPr>
        <a:xfrm>
          <a:off x="0" y="1961956"/>
          <a:ext cx="5567024" cy="12168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rPr>
            <a:t>Автоматизация процесса управления образованием и наукой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9399" y="2021355"/>
        <a:ext cx="5448226" cy="1098002"/>
      </dsp:txXfrm>
    </dsp:sp>
    <dsp:sp modelId="{1317F64B-7307-46F7-A3EF-F1A52F234AA5}">
      <dsp:nvSpPr>
        <dsp:cNvPr id="0" name=""/>
        <dsp:cNvSpPr/>
      </dsp:nvSpPr>
      <dsp:spPr>
        <a:xfrm>
          <a:off x="0" y="3365956"/>
          <a:ext cx="5567024" cy="12168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rPr>
            <a:t>Подготовка 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rPr>
            <a:t>I</a:t>
          </a:r>
          <a:r>
            <a:rPr lang="kk-KZ" sz="2000" b="1" kern="1200" dirty="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rPr>
            <a:t>Т специалистов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9399" y="3425355"/>
        <a:ext cx="5448226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9E3EF-247C-42E5-A0D1-A5DEBE0CCCE7}">
      <dsp:nvSpPr>
        <dsp:cNvPr id="0" name=""/>
        <dsp:cNvSpPr/>
      </dsp:nvSpPr>
      <dsp:spPr>
        <a:xfrm>
          <a:off x="903717" y="307421"/>
          <a:ext cx="3972831" cy="397283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«Информационно-коммуникационные технологии»</a:t>
          </a:r>
          <a:endParaRPr lang="en-US" sz="11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 3 класса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997494" y="1149283"/>
        <a:ext cx="1418868" cy="1182390"/>
      </dsp:txXfrm>
    </dsp:sp>
    <dsp:sp modelId="{343B57E2-67A8-4722-978D-42F131FA25BA}">
      <dsp:nvSpPr>
        <dsp:cNvPr id="0" name=""/>
        <dsp:cNvSpPr/>
      </dsp:nvSpPr>
      <dsp:spPr>
        <a:xfrm>
          <a:off x="821896" y="449308"/>
          <a:ext cx="3972831" cy="397283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«Информатика»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 5-11 классов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767808" y="3026919"/>
        <a:ext cx="2128302" cy="1040503"/>
      </dsp:txXfrm>
    </dsp:sp>
    <dsp:sp modelId="{B01F0428-C87A-4755-83F8-FA5E0C6E18A8}">
      <dsp:nvSpPr>
        <dsp:cNvPr id="0" name=""/>
        <dsp:cNvSpPr/>
      </dsp:nvSpPr>
      <dsp:spPr>
        <a:xfrm>
          <a:off x="740074" y="307421"/>
          <a:ext cx="3972831" cy="397283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«Информационная грамотность»</a:t>
          </a:r>
          <a:endParaRPr lang="en-US" sz="11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 1,2 классов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200261" y="1149283"/>
        <a:ext cx="1418868" cy="1182390"/>
      </dsp:txXfrm>
    </dsp:sp>
    <dsp:sp modelId="{A36BCAC6-AAB0-4A60-BEFF-AC185E99CF71}">
      <dsp:nvSpPr>
        <dsp:cNvPr id="0" name=""/>
        <dsp:cNvSpPr/>
      </dsp:nvSpPr>
      <dsp:spPr>
        <a:xfrm>
          <a:off x="658108" y="61484"/>
          <a:ext cx="4464705" cy="446470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F1F5C-62BB-4582-B135-271C73E54902}">
      <dsp:nvSpPr>
        <dsp:cNvPr id="0" name=""/>
        <dsp:cNvSpPr/>
      </dsp:nvSpPr>
      <dsp:spPr>
        <a:xfrm>
          <a:off x="575959" y="203119"/>
          <a:ext cx="4464705" cy="446470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870A2-EF9B-413E-9FB4-7D888A46BCE8}">
      <dsp:nvSpPr>
        <dsp:cNvPr id="0" name=""/>
        <dsp:cNvSpPr/>
      </dsp:nvSpPr>
      <dsp:spPr>
        <a:xfrm>
          <a:off x="493809" y="61484"/>
          <a:ext cx="4464705" cy="446470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6FD76A8E-F89D-4360-89AB-325054FFDA9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B24394E7-2C5E-45E5-A428-8CDAFD732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36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8475"/>
          </a:xfrm>
          <a:prstGeom prst="rect">
            <a:avLst/>
          </a:prstGeom>
        </p:spPr>
        <p:txBody>
          <a:bodyPr vert="horz" lIns="92190" tIns="46096" rIns="92190" bIns="460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1" y="1"/>
            <a:ext cx="2951163" cy="498475"/>
          </a:xfrm>
          <a:prstGeom prst="rect">
            <a:avLst/>
          </a:prstGeom>
        </p:spPr>
        <p:txBody>
          <a:bodyPr vert="horz" lIns="92190" tIns="46096" rIns="92190" bIns="460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98B438-EBF4-4651-9684-68DE3B314CDC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6" rIns="92190" bIns="4609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84726"/>
            <a:ext cx="5445125" cy="3911600"/>
          </a:xfrm>
          <a:prstGeom prst="rect">
            <a:avLst/>
          </a:prstGeom>
        </p:spPr>
        <p:txBody>
          <a:bodyPr vert="horz" lIns="92190" tIns="46096" rIns="92190" bIns="4609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51163" cy="498475"/>
          </a:xfrm>
          <a:prstGeom prst="rect">
            <a:avLst/>
          </a:prstGeom>
        </p:spPr>
        <p:txBody>
          <a:bodyPr vert="horz" lIns="92190" tIns="46096" rIns="92190" bIns="460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1" y="9440864"/>
            <a:ext cx="2951163" cy="498475"/>
          </a:xfrm>
          <a:prstGeom prst="rect">
            <a:avLst/>
          </a:prstGeom>
        </p:spPr>
        <p:txBody>
          <a:bodyPr vert="horz" wrap="square" lIns="92190" tIns="46096" rIns="92190" bIns="460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E1340A-B4F6-4246-8FF8-32D29996E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034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3013"/>
            <a:ext cx="4473575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225" indent="-28731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409" indent="-2301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738" indent="-2301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655" indent="-2301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1810" indent="-2301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8964" indent="-2301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6119" indent="-2301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272" indent="-2301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7474D-41DF-4788-8C7E-27BF7B69BA6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07933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AC8E-3326-4BCA-8E84-90FC5CC2DA4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9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724957"/>
            <a:ext cx="5486400" cy="4476273"/>
          </a:xfrm>
          <a:prstGeom prst="rect">
            <a:avLst/>
          </a:prstGeom>
        </p:spPr>
        <p:txBody>
          <a:bodyPr wrap="square" lIns="91727" tIns="91727" rIns="91727" bIns="91727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46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724957"/>
            <a:ext cx="5486400" cy="4476273"/>
          </a:xfrm>
          <a:prstGeom prst="rect">
            <a:avLst/>
          </a:prstGeom>
        </p:spPr>
        <p:txBody>
          <a:bodyPr wrap="square" lIns="91727" tIns="91727" rIns="91727" bIns="91727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14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724957"/>
            <a:ext cx="5486400" cy="4476273"/>
          </a:xfrm>
          <a:prstGeom prst="rect">
            <a:avLst/>
          </a:prstGeom>
        </p:spPr>
        <p:txBody>
          <a:bodyPr wrap="square" lIns="91727" tIns="91727" rIns="91727" bIns="91727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126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97263" y="858838"/>
            <a:ext cx="3090862" cy="2317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D2554-4D6F-48AB-82C1-778B840BA809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31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374B-C177-45E5-9871-2EA475AD14EA}" type="datetime1">
              <a:rPr lang="ru-RU" smtClean="0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81E7-C915-450F-9462-A8F798712F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28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D721-F6B2-40CC-A48A-C97CEF8B2274}" type="datetime1">
              <a:rPr lang="ru-RU" smtClean="0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635C-9E8F-4F3B-92C0-73DC22D167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381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D35E-6836-4306-985A-5B561985F01D}" type="datetime1">
              <a:rPr lang="ru-RU" smtClean="0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51B1-9B1B-4A4A-8705-9B4C162DAF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732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-GB" smtClean="0"/>
              <a:pPr>
                <a:spcBef>
                  <a:spcPts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5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32AE-C737-454C-A43E-3069817C3D2A}" type="datetime1">
              <a:rPr lang="ru-RU" smtClean="0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6397-B51D-4EBF-B79E-D3D1C11EA2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26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8F96-5A23-40E0-9D11-F781F0A28761}" type="datetime1">
              <a:rPr lang="ru-RU" smtClean="0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2573-35B9-4F48-A427-6C7A9192CA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400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FB2B-40CB-4E21-8BE0-A671A0F0D49C}" type="datetime1">
              <a:rPr lang="ru-RU" smtClean="0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A72A-4F92-41A0-9759-CD7AEF7018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2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8587-A938-4918-ABE2-44B532E1C27F}" type="datetime1">
              <a:rPr lang="ru-RU" smtClean="0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5356-9C46-453D-A934-CEDE71B686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37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E34A-88C6-42CF-9E8F-128C9778B106}" type="datetime1">
              <a:rPr lang="ru-RU" smtClean="0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997B-8747-4E53-AAE4-C6669ADB5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51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837B-A73B-49D2-B541-C62366C33861}" type="datetime1">
              <a:rPr lang="ru-RU" smtClean="0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DB43-5862-4F86-97DC-F4282F9F7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25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58409-BF38-422E-8ABD-E188881889A0}" type="datetime1">
              <a:rPr lang="ru-RU" smtClean="0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BB7E-2AB0-4676-9E7F-23B9B70AB7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91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D86DF-2053-4F70-B53C-B93A8F87491C}" type="datetime1">
              <a:rPr lang="ru-RU" smtClean="0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4050-FDEE-4D1C-99F1-132594B0CC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74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37E29E-69BD-44FC-B53A-C77058367BDC}" type="datetime1">
              <a:rPr lang="ru-RU" smtClean="0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8959A24-6113-4648-8BF2-95974493FD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3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.emf"/><Relationship Id="rId7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gif"/><Relationship Id="rId5" Type="http://schemas.openxmlformats.org/officeDocument/2006/relationships/image" Target="../media/image49.jpeg"/><Relationship Id="rId4" Type="http://schemas.openxmlformats.org/officeDocument/2006/relationships/image" Target="../media/image4.emf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10" Type="http://schemas.openxmlformats.org/officeDocument/2006/relationships/image" Target="../media/image4.emf"/><Relationship Id="rId4" Type="http://schemas.openxmlformats.org/officeDocument/2006/relationships/image" Target="../media/image7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5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26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2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24.png"/><Relationship Id="rId5" Type="http://schemas.openxmlformats.org/officeDocument/2006/relationships/image" Target="../media/image87.png"/><Relationship Id="rId15" Type="http://schemas.openxmlformats.org/officeDocument/2006/relationships/image" Target="../media/image91.jpeg"/><Relationship Id="rId10" Type="http://schemas.openxmlformats.org/officeDocument/2006/relationships/image" Target="../media/image23.png"/><Relationship Id="rId4" Type="http://schemas.openxmlformats.org/officeDocument/2006/relationships/image" Target="../media/image86.png"/><Relationship Id="rId9" Type="http://schemas.openxmlformats.org/officeDocument/2006/relationships/image" Target="../media/image5.png"/><Relationship Id="rId1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emf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jpe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7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emf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2800941"/>
            <a:ext cx="9144000" cy="1916832"/>
          </a:xfrm>
          <a:prstGeom prst="rect">
            <a:avLst/>
          </a:prstGeom>
          <a:solidFill>
            <a:srgbClr val="33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0" descr="Картинки по запросу abstract technology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4734678" cy="28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Картинки по запросу abstract technology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460185" y="1"/>
            <a:ext cx="4661169" cy="27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81948" y="2973110"/>
            <a:ext cx="8556476" cy="1459234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ru-RU" altLang="ru-RU" sz="5400" b="1" dirty="0" smtClean="0">
                <a:latin typeface="Calibri" pitchFamily="34" charset="0"/>
              </a:rPr>
              <a:t>Цифровизация системы </a:t>
            </a:r>
            <a:r>
              <a:rPr lang="en-US" altLang="ru-RU" sz="5400" b="1" dirty="0" smtClean="0">
                <a:latin typeface="Calibri" pitchFamily="34" charset="0"/>
              </a:rPr>
              <a:t/>
            </a:r>
            <a:br>
              <a:rPr lang="en-US" altLang="ru-RU" sz="5400" b="1" dirty="0" smtClean="0">
                <a:latin typeface="Calibri" pitchFamily="34" charset="0"/>
              </a:rPr>
            </a:br>
            <a:r>
              <a:rPr lang="ru-RU" altLang="ru-RU" sz="5400" b="1" dirty="0" smtClean="0">
                <a:latin typeface="Calibri" pitchFamily="34" charset="0"/>
              </a:rPr>
              <a:t>образования</a:t>
            </a:r>
            <a:endParaRPr lang="ru-RU" altLang="ru-RU" sz="5400" b="1" dirty="0">
              <a:latin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54" y="-4909"/>
            <a:ext cx="5781230" cy="1844824"/>
          </a:xfrm>
          <a:prstGeom prst="rect">
            <a:avLst/>
          </a:prstGeom>
        </p:spPr>
      </p:pic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2731994" y="961027"/>
            <a:ext cx="2916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rgbClr val="002060"/>
                </a:solidFill>
              </a:rPr>
              <a:t>Министерство образования </a:t>
            </a:r>
            <a:endParaRPr lang="ru-RU" altLang="ru-RU" sz="1400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rgbClr val="002060"/>
                </a:solidFill>
              </a:rPr>
              <a:t>и </a:t>
            </a:r>
            <a:r>
              <a:rPr lang="ru-RU" altLang="ru-RU" sz="1400" dirty="0">
                <a:solidFill>
                  <a:srgbClr val="002060"/>
                </a:solidFill>
              </a:rPr>
              <a:t>науки Республики Казахстан</a:t>
            </a:r>
          </a:p>
        </p:txBody>
      </p:sp>
      <p:pic>
        <p:nvPicPr>
          <p:cNvPr id="13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26" y="211012"/>
            <a:ext cx="540060" cy="71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848341" y="4495229"/>
            <a:ext cx="5292588" cy="0"/>
          </a:xfrm>
          <a:prstGeom prst="line">
            <a:avLst/>
          </a:prstGeom>
          <a:ln w="22225" cmpd="sng">
            <a:solidFill>
              <a:srgbClr val="EDD1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 bwMode="auto">
          <a:xfrm>
            <a:off x="4586096" y="4908462"/>
            <a:ext cx="4233291" cy="107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60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«Наша задача – сделать образование центральным звеном новой модели экономического роста» 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						     </a:t>
            </a:r>
            <a:b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			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Н. Назарбаев</a:t>
            </a:r>
            <a:endParaRPr lang="ru-RU" sz="24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6" name="Прямоугольник 25"/>
          <p:cNvSpPr>
            <a:spLocks/>
          </p:cNvSpPr>
          <p:nvPr/>
        </p:nvSpPr>
        <p:spPr>
          <a:xfrm>
            <a:off x="2670269" y="6406189"/>
            <a:ext cx="3332962" cy="184666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Астана, 2018 г.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 flipH="1">
            <a:off x="4875267" y="1558756"/>
            <a:ext cx="306718" cy="147978"/>
            <a:chOff x="5076056" y="1916832"/>
            <a:chExt cx="408957" cy="147978"/>
          </a:xfrm>
        </p:grpSpPr>
        <p:sp>
          <p:nvSpPr>
            <p:cNvPr id="34" name="Овал 33"/>
            <p:cNvSpPr/>
            <p:nvPr/>
          </p:nvSpPr>
          <p:spPr>
            <a:xfrm flipH="1">
              <a:off x="5339706" y="1916832"/>
              <a:ext cx="145307" cy="147978"/>
            </a:xfrm>
            <a:prstGeom prst="ellipse">
              <a:avLst/>
            </a:prstGeom>
            <a:solidFill>
              <a:srgbClr val="337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 flipH="1">
              <a:off x="5179718" y="1943703"/>
              <a:ext cx="92535" cy="94236"/>
            </a:xfrm>
            <a:prstGeom prst="ellipse">
              <a:avLst/>
            </a:prstGeom>
            <a:solidFill>
              <a:srgbClr val="337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 flipH="1">
              <a:off x="5076056" y="1967961"/>
              <a:ext cx="45720" cy="45720"/>
            </a:xfrm>
            <a:prstGeom prst="ellipse">
              <a:avLst/>
            </a:prstGeom>
            <a:solidFill>
              <a:srgbClr val="337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Овал 52"/>
          <p:cNvSpPr/>
          <p:nvPr/>
        </p:nvSpPr>
        <p:spPr>
          <a:xfrm>
            <a:off x="7326306" y="6411815"/>
            <a:ext cx="54006" cy="72008"/>
          </a:xfrm>
          <a:prstGeom prst="ellipse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35059" y="16567"/>
            <a:ext cx="8880341" cy="1120827"/>
            <a:chOff x="0" y="372"/>
            <a:chExt cx="9144000" cy="1120827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319724"/>
              <a:ext cx="505425" cy="649000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2"/>
              <a:ext cx="9144000" cy="807720"/>
            </a:xfrm>
            <a:prstGeom prst="rect">
              <a:avLst/>
            </a:prstGeom>
          </p:spPr>
        </p:pic>
        <p:sp>
          <p:nvSpPr>
            <p:cNvPr id="40" name="Заголовок 1"/>
            <p:cNvSpPr txBox="1">
              <a:spLocks/>
            </p:cNvSpPr>
            <p:nvPr/>
          </p:nvSpPr>
          <p:spPr>
            <a:xfrm>
              <a:off x="1226205" y="775149"/>
              <a:ext cx="7637791" cy="3460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ru-RU" sz="1600" dirty="0">
                <a:solidFill>
                  <a:srgbClr val="3378A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Заголовок 1"/>
            <p:cNvSpPr txBox="1">
              <a:spLocks/>
            </p:cNvSpPr>
            <p:nvPr/>
          </p:nvSpPr>
          <p:spPr>
            <a:xfrm>
              <a:off x="729295" y="133396"/>
              <a:ext cx="6097844" cy="3460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Сокращение бумажной отчетности и документооборота  </a:t>
              </a:r>
              <a:endPara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1098348" y="916021"/>
              <a:ext cx="87225" cy="85876"/>
            </a:xfrm>
            <a:prstGeom prst="ellipse">
              <a:avLst/>
            </a:prstGeom>
            <a:solidFill>
              <a:srgbClr val="337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9600" y="976624"/>
            <a:ext cx="3918233" cy="5485497"/>
            <a:chOff x="542518" y="1182610"/>
            <a:chExt cx="4410070" cy="4788688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561391" y="1182610"/>
              <a:ext cx="4391197" cy="47886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78A9"/>
              </a:solidFill>
            </a:ln>
            <a:effectLst>
              <a:outerShdw blurRad="50800" dist="38100" dir="5400000" sx="101000" sy="101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782394" y="1829761"/>
              <a:ext cx="3859930" cy="3654055"/>
              <a:chOff x="849383" y="1827124"/>
              <a:chExt cx="3859930" cy="3654055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1474058" y="1827124"/>
                <a:ext cx="3235255" cy="3654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latin typeface="Arial" panose="020B0604020202020204" pitchFamily="34" charset="0"/>
                  </a:rPr>
                  <a:t>Приказ </a:t>
                </a:r>
                <a:r>
                  <a:rPr lang="ru-RU" sz="1400" dirty="0" smtClean="0">
                    <a:latin typeface="Arial" panose="020B0604020202020204" pitchFamily="34" charset="0"/>
                  </a:rPr>
                  <a:t>Министра </a:t>
                </a:r>
                <a:r>
                  <a:rPr lang="ru-RU" sz="1400" dirty="0">
                    <a:latin typeface="Arial" panose="020B0604020202020204" pitchFamily="34" charset="0"/>
                  </a:rPr>
                  <a:t>образования и науки Республики Казахстан от </a:t>
                </a:r>
                <a:r>
                  <a:rPr lang="ru-RU" sz="1400" dirty="0" smtClean="0">
                    <a:latin typeface="Arial" panose="020B0604020202020204" pitchFamily="34" charset="0"/>
                  </a:rPr>
                  <a:t>13 декабря 2017 </a:t>
                </a:r>
                <a:r>
                  <a:rPr lang="ru-RU" sz="1400" dirty="0">
                    <a:latin typeface="Arial" panose="020B0604020202020204" pitchFamily="34" charset="0"/>
                  </a:rPr>
                  <a:t>года № </a:t>
                </a:r>
                <a:r>
                  <a:rPr lang="ru-RU" sz="1400" dirty="0" smtClean="0">
                    <a:latin typeface="Arial" panose="020B0604020202020204" pitchFamily="34" charset="0"/>
                  </a:rPr>
                  <a:t>615</a:t>
                </a:r>
                <a:endParaRPr lang="ru-RU" sz="1400" dirty="0">
                  <a:latin typeface="Arial" panose="020B0604020202020204" pitchFamily="34" charset="0"/>
                </a:endParaRPr>
              </a:p>
              <a:p>
                <a:r>
                  <a:rPr lang="ru-RU" sz="1400" dirty="0" smtClean="0">
                    <a:latin typeface="Arial" panose="020B0604020202020204" pitchFamily="34" charset="0"/>
                  </a:rPr>
                  <a:t>«О </a:t>
                </a:r>
                <a:r>
                  <a:rPr lang="ru-RU" sz="1400" dirty="0">
                    <a:latin typeface="Arial" panose="020B0604020202020204" pitchFamily="34" charset="0"/>
                  </a:rPr>
                  <a:t>внесении изменений в приказ исполняющего обязанности Министра образования и науки Республики Казахстан от 23 октября 2007 года </a:t>
                </a:r>
              </a:p>
              <a:p>
                <a:r>
                  <a:rPr lang="ru-RU" sz="1400" dirty="0">
                    <a:latin typeface="Arial" panose="020B0604020202020204" pitchFamily="34" charset="0"/>
                  </a:rPr>
                  <a:t>№ 502 «Об утверждении формы документов строгой отчетности, используемых организациями         образования в образовательной деятельности»</a:t>
                </a: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383" y="1898529"/>
                <a:ext cx="447368" cy="467350"/>
              </a:xfrm>
              <a:prstGeom prst="rect">
                <a:avLst/>
              </a:prstGeom>
            </p:spPr>
          </p:pic>
        </p:grpSp>
        <p:grpSp>
          <p:nvGrpSpPr>
            <p:cNvPr id="4" name="Группа 3"/>
            <p:cNvGrpSpPr/>
            <p:nvPr/>
          </p:nvGrpSpPr>
          <p:grpSpPr>
            <a:xfrm>
              <a:off x="851352" y="4722861"/>
              <a:ext cx="3859930" cy="525839"/>
              <a:chOff x="918341" y="4621012"/>
              <a:chExt cx="3859930" cy="525839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1543015" y="4621012"/>
                <a:ext cx="3235256" cy="456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latin typeface="Arial" panose="020B0604020202020204" pitchFamily="34" charset="0"/>
                  </a:rPr>
                  <a:t>Приказ МОН РК №32 от 26 января 2018 года </a:t>
                </a:r>
                <a:endParaRPr lang="kk-KZ" sz="140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341" y="4679501"/>
                <a:ext cx="447368" cy="467350"/>
              </a:xfrm>
              <a:prstGeom prst="rect">
                <a:avLst/>
              </a:prstGeom>
            </p:spPr>
          </p:pic>
        </p:grp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18" y="1291545"/>
              <a:ext cx="4395845" cy="423591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768167" y="1359262"/>
              <a:ext cx="3909255" cy="510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sz="1600" dirty="0" smtClean="0">
                  <a:solidFill>
                    <a:schemeClr val="bg1"/>
                  </a:solidFill>
                  <a:latin typeface="Arial" pitchFamily="34" charset="0"/>
                </a:rPr>
                <a:t>Сокращение бумажной отчетности </a:t>
              </a:r>
              <a:endParaRPr lang="ru-RU" sz="16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 flipH="1">
            <a:off x="4945320" y="3931491"/>
            <a:ext cx="306718" cy="147978"/>
            <a:chOff x="5076056" y="1916832"/>
            <a:chExt cx="408957" cy="147978"/>
          </a:xfrm>
        </p:grpSpPr>
        <p:sp>
          <p:nvSpPr>
            <p:cNvPr id="61" name="Овал 60"/>
            <p:cNvSpPr/>
            <p:nvPr/>
          </p:nvSpPr>
          <p:spPr>
            <a:xfrm flipH="1">
              <a:off x="5339706" y="1916832"/>
              <a:ext cx="145307" cy="147978"/>
            </a:xfrm>
            <a:prstGeom prst="ellipse">
              <a:avLst/>
            </a:prstGeom>
            <a:solidFill>
              <a:srgbClr val="337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 flipH="1">
              <a:off x="5179718" y="1943703"/>
              <a:ext cx="92535" cy="94236"/>
            </a:xfrm>
            <a:prstGeom prst="ellipse">
              <a:avLst/>
            </a:prstGeom>
            <a:solidFill>
              <a:srgbClr val="337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 flipH="1">
              <a:off x="5076056" y="1967961"/>
              <a:ext cx="45720" cy="45720"/>
            </a:xfrm>
            <a:prstGeom prst="ellipse">
              <a:avLst/>
            </a:prstGeom>
            <a:solidFill>
              <a:srgbClr val="337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2" name="Рисунок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" y="6645027"/>
            <a:ext cx="8931615" cy="207408"/>
          </a:xfrm>
          <a:prstGeom prst="rect">
            <a:avLst/>
          </a:prstGeom>
        </p:spPr>
      </p:pic>
      <p:sp>
        <p:nvSpPr>
          <p:cNvPr id="48" name="Скругленный прямоугольник 47"/>
          <p:cNvSpPr/>
          <p:nvPr/>
        </p:nvSpPr>
        <p:spPr>
          <a:xfrm>
            <a:off x="5477503" y="2005438"/>
            <a:ext cx="3187525" cy="164127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Классный журнал;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Календарно-тематический план;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Поурочное планирование или краткосрочный план;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по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критериальному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оцениванию;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Дневники обучающихся.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43660" y="3770572"/>
            <a:ext cx="327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Классным руководителям </a:t>
            </a:r>
            <a:endParaRPr lang="ru-RU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495914" y="4442798"/>
            <a:ext cx="3190886" cy="150080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Классный журнал;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Личное дел обучающихся;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воспитательной работы;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родительских собраний;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Дневники обучающихся.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47207" y="1448079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Учителям</a:t>
            </a:r>
            <a:endParaRPr lang="ru-RU" dirty="0"/>
          </a:p>
        </p:txBody>
      </p:sp>
      <p:pic>
        <p:nvPicPr>
          <p:cNvPr id="1026" name="Picture 2" descr="Картинки по запросу иконка учитель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04" y="3650366"/>
            <a:ext cx="408431" cy="5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273" y="1412148"/>
            <a:ext cx="292387" cy="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237864"/>
            <a:ext cx="51023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85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/>
          <p:cNvSpPr/>
          <p:nvPr/>
        </p:nvSpPr>
        <p:spPr>
          <a:xfrm>
            <a:off x="97868" y="1037657"/>
            <a:ext cx="2158319" cy="85645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на очередь:</a:t>
            </a:r>
          </a:p>
          <a:p>
            <a:pPr algn="ctr"/>
            <a:r>
              <a:rPr lang="kk-KZ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рождения детей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837373" y="1007856"/>
            <a:ext cx="2203130" cy="87537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детей по программам дошкольного воспитания и обучения, прогресс в обучении и рекомендации по развитию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563695" y="1025160"/>
            <a:ext cx="2199085" cy="8689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в детский сад: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паспорта ребенка, все достижения ребенка в портфолио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2330781" y="1037657"/>
            <a:ext cx="2158319" cy="8455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Автоматизированное 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олучение направления в детский сад, обмен и перевод местами, не выходя из дома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7"/>
          <a:stretch/>
        </p:blipFill>
        <p:spPr>
          <a:xfrm>
            <a:off x="5220506" y="2148358"/>
            <a:ext cx="1016654" cy="21354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89"/>
          <a:stretch/>
        </p:blipFill>
        <p:spPr>
          <a:xfrm>
            <a:off x="2745189" y="2115311"/>
            <a:ext cx="1428947" cy="22015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4" y="2254097"/>
            <a:ext cx="1607344" cy="2143125"/>
          </a:xfrm>
          <a:prstGeom prst="rect">
            <a:avLst/>
          </a:prstGeom>
        </p:spPr>
      </p:pic>
      <p:cxnSp>
        <p:nvCxnSpPr>
          <p:cNvPr id="83" name="Прямая соединительная линия 321"/>
          <p:cNvCxnSpPr/>
          <p:nvPr/>
        </p:nvCxnSpPr>
        <p:spPr>
          <a:xfrm>
            <a:off x="1821113" y="3892263"/>
            <a:ext cx="891266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321"/>
          <p:cNvCxnSpPr/>
          <p:nvPr/>
        </p:nvCxnSpPr>
        <p:spPr>
          <a:xfrm>
            <a:off x="4468670" y="3927804"/>
            <a:ext cx="548961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321"/>
          <p:cNvCxnSpPr/>
          <p:nvPr/>
        </p:nvCxnSpPr>
        <p:spPr>
          <a:xfrm>
            <a:off x="6441709" y="3875226"/>
            <a:ext cx="891266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Рисунок 102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35" y="2860767"/>
            <a:ext cx="598605" cy="798140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68" y="2926589"/>
            <a:ext cx="598605" cy="7981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75" y="3038140"/>
            <a:ext cx="511232" cy="681643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4341153" y="4245004"/>
            <a:ext cx="712336" cy="3779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44" y="2745164"/>
            <a:ext cx="1370615" cy="1827487"/>
          </a:xfrm>
          <a:prstGeom prst="rect">
            <a:avLst/>
          </a:prstGeom>
        </p:spPr>
      </p:pic>
      <p:sp>
        <p:nvSpPr>
          <p:cNvPr id="107" name="Прямоугольник 106"/>
          <p:cNvSpPr>
            <a:spLocks/>
          </p:cNvSpPr>
          <p:nvPr/>
        </p:nvSpPr>
        <p:spPr>
          <a:xfrm>
            <a:off x="319225" y="4745602"/>
            <a:ext cx="1407830" cy="276999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Прямоугольник 107"/>
          <p:cNvSpPr>
            <a:spLocks/>
          </p:cNvSpPr>
          <p:nvPr/>
        </p:nvSpPr>
        <p:spPr>
          <a:xfrm>
            <a:off x="2686301" y="4741544"/>
            <a:ext cx="1407830" cy="276999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/>
          <p:cNvSpPr>
            <a:spLocks/>
          </p:cNvSpPr>
          <p:nvPr/>
        </p:nvSpPr>
        <p:spPr>
          <a:xfrm>
            <a:off x="4959322" y="4663570"/>
            <a:ext cx="1407830" cy="553998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Детский</a:t>
            </a:r>
          </a:p>
          <a:p>
            <a:pPr algn="ctr"/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 109"/>
          <p:cNvSpPr>
            <a:spLocks/>
          </p:cNvSpPr>
          <p:nvPr/>
        </p:nvSpPr>
        <p:spPr>
          <a:xfrm>
            <a:off x="7332975" y="4638179"/>
            <a:ext cx="1407830" cy="276999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406241" y="5488494"/>
            <a:ext cx="3849081" cy="71115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достижениях детского сада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5703061" y="5500591"/>
            <a:ext cx="2529416" cy="71115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07720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562653" y="150488"/>
            <a:ext cx="6097844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Цифровизация в дошкольном образовании 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545286" y="221670"/>
            <a:ext cx="46698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271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Прямая соединительная линия 143"/>
          <p:cNvCxnSpPr>
            <a:endCxn id="121" idx="2"/>
          </p:cNvCxnSpPr>
          <p:nvPr/>
        </p:nvCxnSpPr>
        <p:spPr>
          <a:xfrm flipV="1">
            <a:off x="1600452" y="1767762"/>
            <a:ext cx="2814313" cy="69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8615363" y="131762"/>
            <a:ext cx="364331" cy="36512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7063" y="122418"/>
            <a:ext cx="7799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/>
          </a:p>
          <a:p>
            <a:endParaRPr lang="ru-RU" u="sng" dirty="0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673" y="1184512"/>
            <a:ext cx="673834" cy="1041077"/>
          </a:xfrm>
          <a:prstGeom prst="rect">
            <a:avLst/>
          </a:prstGeom>
          <a:effectLst/>
        </p:spPr>
      </p:pic>
      <p:sp>
        <p:nvSpPr>
          <p:cNvPr id="72" name="Прямоугольник 71"/>
          <p:cNvSpPr/>
          <p:nvPr/>
        </p:nvSpPr>
        <p:spPr>
          <a:xfrm>
            <a:off x="-1537580" y="867006"/>
            <a:ext cx="4402295" cy="307777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«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КАК ЕСТЬ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»</a:t>
            </a:r>
            <a:endParaRPr lang="ru-RU" sz="14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928674" y="1952254"/>
            <a:ext cx="537648" cy="21544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ЦОН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886173" y="1298296"/>
            <a:ext cx="591413" cy="21544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501885" y="1961654"/>
            <a:ext cx="537648" cy="21544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ПМПК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461520" y="1161711"/>
            <a:ext cx="591413" cy="33855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ПМПК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6" name="Группа 203"/>
          <p:cNvGrpSpPr/>
          <p:nvPr/>
        </p:nvGrpSpPr>
        <p:grpSpPr>
          <a:xfrm>
            <a:off x="2080962" y="1605018"/>
            <a:ext cx="226381" cy="319596"/>
            <a:chOff x="1731146" y="1631100"/>
            <a:chExt cx="301841" cy="319596"/>
          </a:xfrm>
        </p:grpSpPr>
        <p:sp>
          <p:nvSpPr>
            <p:cNvPr id="109" name="Овал 108"/>
            <p:cNvSpPr/>
            <p:nvPr/>
          </p:nvSpPr>
          <p:spPr>
            <a:xfrm>
              <a:off x="1731146" y="1631100"/>
              <a:ext cx="301841" cy="319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741429" y="1641225"/>
              <a:ext cx="202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2" name="Группа 206"/>
          <p:cNvGrpSpPr/>
          <p:nvPr/>
        </p:nvGrpSpPr>
        <p:grpSpPr>
          <a:xfrm>
            <a:off x="2644770" y="1605018"/>
            <a:ext cx="226381" cy="319596"/>
            <a:chOff x="1717169" y="1697477"/>
            <a:chExt cx="301841" cy="319596"/>
          </a:xfrm>
        </p:grpSpPr>
        <p:sp>
          <p:nvSpPr>
            <p:cNvPr id="113" name="Овал 112"/>
            <p:cNvSpPr/>
            <p:nvPr/>
          </p:nvSpPr>
          <p:spPr>
            <a:xfrm>
              <a:off x="1717169" y="1697477"/>
              <a:ext cx="301841" cy="319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742626" y="1700304"/>
              <a:ext cx="2014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19" name="Прямоугольник 118"/>
          <p:cNvSpPr/>
          <p:nvPr/>
        </p:nvSpPr>
        <p:spPr>
          <a:xfrm>
            <a:off x="2401039" y="2203902"/>
            <a:ext cx="783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 </a:t>
            </a:r>
            <a:r>
              <a:rPr lang="ru-RU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</a:t>
            </a:r>
            <a:endParaRPr lang="ru-RU" sz="8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2" name="Правая фигурная скобка 121"/>
          <p:cNvSpPr/>
          <p:nvPr/>
        </p:nvSpPr>
        <p:spPr>
          <a:xfrm rot="5400000">
            <a:off x="2708973" y="1944785"/>
            <a:ext cx="109114" cy="5254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авая фигурная скобка 122"/>
          <p:cNvSpPr/>
          <p:nvPr/>
        </p:nvSpPr>
        <p:spPr>
          <a:xfrm rot="5400000">
            <a:off x="3016124" y="783896"/>
            <a:ext cx="187122" cy="38009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1881" y="3299440"/>
            <a:ext cx="1408689" cy="307777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«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КАК БУДЕТ»</a:t>
            </a:r>
          </a:p>
        </p:txBody>
      </p:sp>
      <p:sp>
        <p:nvSpPr>
          <p:cNvPr id="125" name="Правая фигурная скобка 124"/>
          <p:cNvSpPr/>
          <p:nvPr/>
        </p:nvSpPr>
        <p:spPr>
          <a:xfrm>
            <a:off x="5857737" y="1012235"/>
            <a:ext cx="100282" cy="43925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964322" y="1464505"/>
            <a:ext cx="29706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Большое количество посещений </a:t>
            </a:r>
          </a:p>
          <a:p>
            <a:pPr marL="228600" indent="-228600" fontAlgn="base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Ведение документации на бумаге</a:t>
            </a:r>
          </a:p>
          <a:p>
            <a:pPr marL="228600" indent="-228600" fontAlgn="base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Неэффективное планирование времени родителя/опекуна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689461" y="2843093"/>
            <a:ext cx="889988" cy="2308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обращений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782074" y="2203902"/>
            <a:ext cx="766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</a:t>
            </a:r>
            <a:r>
              <a:rPr lang="ru-RU" sz="8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обращение</a:t>
            </a:r>
            <a:endParaRPr lang="ru-RU" sz="8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6" name="Правая фигурная скобка 135"/>
          <p:cNvSpPr/>
          <p:nvPr/>
        </p:nvSpPr>
        <p:spPr>
          <a:xfrm rot="5400000">
            <a:off x="2135592" y="1955705"/>
            <a:ext cx="109114" cy="5254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7" name="Группа 206"/>
          <p:cNvGrpSpPr/>
          <p:nvPr/>
        </p:nvGrpSpPr>
        <p:grpSpPr>
          <a:xfrm>
            <a:off x="3264639" y="1605018"/>
            <a:ext cx="226381" cy="319596"/>
            <a:chOff x="1731146" y="1631100"/>
            <a:chExt cx="301841" cy="319596"/>
          </a:xfrm>
        </p:grpSpPr>
        <p:sp>
          <p:nvSpPr>
            <p:cNvPr id="138" name="Овал 137"/>
            <p:cNvSpPr/>
            <p:nvPr/>
          </p:nvSpPr>
          <p:spPr>
            <a:xfrm>
              <a:off x="1731146" y="1631100"/>
              <a:ext cx="301841" cy="319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746880" y="1636052"/>
              <a:ext cx="202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41" name="Прямоугольник 140"/>
          <p:cNvSpPr/>
          <p:nvPr/>
        </p:nvSpPr>
        <p:spPr>
          <a:xfrm>
            <a:off x="3110226" y="1864899"/>
            <a:ext cx="559729" cy="33855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Поликлиника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2" name="Правая фигурная скобка 141"/>
          <p:cNvSpPr/>
          <p:nvPr/>
        </p:nvSpPr>
        <p:spPr>
          <a:xfrm rot="5400000">
            <a:off x="3351019" y="1993643"/>
            <a:ext cx="63305" cy="4463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2935684" y="2203902"/>
            <a:ext cx="813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</a:t>
            </a:r>
            <a:r>
              <a:rPr lang="ru-RU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</a:t>
            </a:r>
            <a:endParaRPr lang="ru-RU" sz="8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3101701" y="1100156"/>
            <a:ext cx="591413" cy="33855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Справка №026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219472" y="1161711"/>
            <a:ext cx="537648" cy="33855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Посещение школы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2764973" y="4554271"/>
            <a:ext cx="951465" cy="33855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Web/</a:t>
            </a:r>
            <a:r>
              <a:rPr lang="kk-KZ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Мобильное приложение 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e-Gov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2955127" y="3983039"/>
            <a:ext cx="591413" cy="21544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kk-KZ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Заявление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3704777" y="4565022"/>
            <a:ext cx="976080" cy="33855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Web/</a:t>
            </a:r>
            <a:r>
              <a:rPr lang="kk-KZ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 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e-Gov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7" name="Группа 203"/>
          <p:cNvGrpSpPr/>
          <p:nvPr/>
        </p:nvGrpSpPr>
        <p:grpSpPr>
          <a:xfrm>
            <a:off x="3152033" y="4234812"/>
            <a:ext cx="226381" cy="319596"/>
            <a:chOff x="1731146" y="1631100"/>
            <a:chExt cx="301841" cy="319596"/>
          </a:xfrm>
        </p:grpSpPr>
        <p:sp>
          <p:nvSpPr>
            <p:cNvPr id="168" name="Овал 167"/>
            <p:cNvSpPr/>
            <p:nvPr/>
          </p:nvSpPr>
          <p:spPr>
            <a:xfrm>
              <a:off x="1731146" y="1631100"/>
              <a:ext cx="301841" cy="319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741429" y="1641225"/>
              <a:ext cx="202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0" name="Группа 206"/>
          <p:cNvGrpSpPr/>
          <p:nvPr/>
        </p:nvGrpSpPr>
        <p:grpSpPr>
          <a:xfrm>
            <a:off x="4031286" y="4237862"/>
            <a:ext cx="226381" cy="325522"/>
            <a:chOff x="1731146" y="1631100"/>
            <a:chExt cx="301841" cy="325522"/>
          </a:xfrm>
        </p:grpSpPr>
        <p:sp>
          <p:nvSpPr>
            <p:cNvPr id="171" name="Овал 170"/>
            <p:cNvSpPr/>
            <p:nvPr/>
          </p:nvSpPr>
          <p:spPr>
            <a:xfrm>
              <a:off x="1731146" y="1631100"/>
              <a:ext cx="301841" cy="319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757927" y="1648845"/>
              <a:ext cx="202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cxnSp>
        <p:nvCxnSpPr>
          <p:cNvPr id="173" name="Прямая соединительная линия 172"/>
          <p:cNvCxnSpPr>
            <a:stCxn id="169" idx="3"/>
            <a:endCxn id="171" idx="2"/>
          </p:cNvCxnSpPr>
          <p:nvPr/>
        </p:nvCxnSpPr>
        <p:spPr>
          <a:xfrm flipV="1">
            <a:off x="3311889" y="4397660"/>
            <a:ext cx="719397" cy="11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Прямоугольник 173"/>
          <p:cNvSpPr/>
          <p:nvPr/>
        </p:nvSpPr>
        <p:spPr>
          <a:xfrm>
            <a:off x="3746530" y="4923954"/>
            <a:ext cx="783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 посещение</a:t>
            </a:r>
            <a:endParaRPr lang="ru-RU" sz="800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5" name="Правая фигурная скобка 174"/>
          <p:cNvSpPr/>
          <p:nvPr/>
        </p:nvSpPr>
        <p:spPr>
          <a:xfrm rot="5400000">
            <a:off x="4052764" y="4590427"/>
            <a:ext cx="126798" cy="662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Правая фигурная скобка 175"/>
          <p:cNvSpPr/>
          <p:nvPr/>
        </p:nvSpPr>
        <p:spPr>
          <a:xfrm rot="5400000">
            <a:off x="3218123" y="4078550"/>
            <a:ext cx="139703" cy="23966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7" name="Группа 98"/>
          <p:cNvGrpSpPr/>
          <p:nvPr/>
        </p:nvGrpSpPr>
        <p:grpSpPr>
          <a:xfrm>
            <a:off x="2476120" y="4263892"/>
            <a:ext cx="239079" cy="319879"/>
            <a:chOff x="1731146" y="1630817"/>
            <a:chExt cx="301841" cy="319879"/>
          </a:xfrm>
        </p:grpSpPr>
        <p:sp>
          <p:nvSpPr>
            <p:cNvPr id="178" name="Овал 177"/>
            <p:cNvSpPr/>
            <p:nvPr/>
          </p:nvSpPr>
          <p:spPr>
            <a:xfrm>
              <a:off x="1731146" y="1631100"/>
              <a:ext cx="301841" cy="319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755888" y="1630817"/>
              <a:ext cx="2640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80" name="Прямоугольник 179"/>
          <p:cNvSpPr/>
          <p:nvPr/>
        </p:nvSpPr>
        <p:spPr>
          <a:xfrm>
            <a:off x="2226993" y="4964539"/>
            <a:ext cx="735521" cy="33855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Единый 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Call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071209" y="5337667"/>
            <a:ext cx="878767" cy="2308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посещения</a:t>
            </a:r>
            <a:endParaRPr lang="ru-RU" sz="9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2911230" y="4913915"/>
            <a:ext cx="766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</a:t>
            </a:r>
            <a:r>
              <a:rPr lang="ru-RU" sz="800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посещение</a:t>
            </a:r>
            <a:endParaRPr lang="ru-RU" sz="800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3" name="Правая фигурная скобка 182"/>
          <p:cNvSpPr/>
          <p:nvPr/>
        </p:nvSpPr>
        <p:spPr>
          <a:xfrm rot="5400000">
            <a:off x="3222467" y="4577377"/>
            <a:ext cx="119150" cy="64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4" name="Прямая соединительная линия 183"/>
          <p:cNvCxnSpPr/>
          <p:nvPr/>
        </p:nvCxnSpPr>
        <p:spPr>
          <a:xfrm flipV="1">
            <a:off x="2725368" y="4410670"/>
            <a:ext cx="498308" cy="18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6" name="Рисунок 1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81" y="3902798"/>
            <a:ext cx="264213" cy="352284"/>
          </a:xfrm>
          <a:prstGeom prst="rect">
            <a:avLst/>
          </a:prstGeom>
        </p:spPr>
      </p:pic>
      <p:pic>
        <p:nvPicPr>
          <p:cNvPr id="187" name="Рисунок 1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01" y="4648410"/>
            <a:ext cx="275536" cy="367381"/>
          </a:xfrm>
          <a:prstGeom prst="rect">
            <a:avLst/>
          </a:prstGeom>
        </p:spPr>
      </p:pic>
      <p:sp>
        <p:nvSpPr>
          <p:cNvPr id="188" name="Прямоугольник 187"/>
          <p:cNvSpPr/>
          <p:nvPr/>
        </p:nvSpPr>
        <p:spPr>
          <a:xfrm>
            <a:off x="2090915" y="3386951"/>
            <a:ext cx="1719085" cy="461665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Web/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Мобильное приложение (</a:t>
            </a:r>
            <a:r>
              <a:rPr lang="en-US" sz="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egov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система управления образованием)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1828800" y="4345951"/>
            <a:ext cx="637487" cy="21544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Обращение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91" name="Группа 206"/>
          <p:cNvGrpSpPr/>
          <p:nvPr/>
        </p:nvGrpSpPr>
        <p:grpSpPr>
          <a:xfrm>
            <a:off x="3873165" y="1605019"/>
            <a:ext cx="226381" cy="319719"/>
            <a:chOff x="1731146" y="1631100"/>
            <a:chExt cx="301841" cy="319719"/>
          </a:xfrm>
        </p:grpSpPr>
        <p:sp>
          <p:nvSpPr>
            <p:cNvPr id="192" name="Овал 191"/>
            <p:cNvSpPr/>
            <p:nvPr/>
          </p:nvSpPr>
          <p:spPr>
            <a:xfrm>
              <a:off x="1731146" y="1631100"/>
              <a:ext cx="301841" cy="319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746290" y="1643042"/>
              <a:ext cx="202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4" name="Прямоугольник 193"/>
          <p:cNvSpPr/>
          <p:nvPr/>
        </p:nvSpPr>
        <p:spPr>
          <a:xfrm>
            <a:off x="3649668" y="1161711"/>
            <a:ext cx="650922" cy="33855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Фотография 3х4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3726132" y="1964934"/>
            <a:ext cx="562839" cy="21544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Фотограф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6" name="Правая фигурная скобка 195"/>
          <p:cNvSpPr/>
          <p:nvPr/>
        </p:nvSpPr>
        <p:spPr>
          <a:xfrm rot="5400000">
            <a:off x="3935653" y="2002293"/>
            <a:ext cx="59171" cy="4320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3554890" y="2203902"/>
            <a:ext cx="813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</a:t>
            </a:r>
            <a:r>
              <a:rPr lang="ru-RU" sz="8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</a:t>
            </a:r>
            <a:endParaRPr lang="ru-RU" sz="8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3740402" y="3807827"/>
            <a:ext cx="733628" cy="461665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kk-KZ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Прием приказа о зачислении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5927616" y="3321005"/>
            <a:ext cx="32163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Сокращение посещений родителя/опекуна за счет электронных документов</a:t>
            </a:r>
          </a:p>
          <a:p>
            <a:pPr marL="228600" indent="-228600" fontAlgn="base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Сбор всей информации об ученике – личный кабинет </a:t>
            </a:r>
          </a:p>
          <a:p>
            <a:pPr marL="228600" indent="-228600" fontAlgn="base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труда работников образования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6" name="Прямая соединительная линия 215"/>
          <p:cNvCxnSpPr/>
          <p:nvPr/>
        </p:nvCxnSpPr>
        <p:spPr>
          <a:xfrm flipV="1">
            <a:off x="4956650" y="1778000"/>
            <a:ext cx="0" cy="69146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>
            <a:off x="1474491" y="2522052"/>
            <a:ext cx="3483272" cy="887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/>
          <p:cNvCxnSpPr/>
          <p:nvPr/>
        </p:nvCxnSpPr>
        <p:spPr>
          <a:xfrm flipV="1">
            <a:off x="1467017" y="1945941"/>
            <a:ext cx="3726" cy="52168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Группа 223"/>
          <p:cNvGrpSpPr/>
          <p:nvPr/>
        </p:nvGrpSpPr>
        <p:grpSpPr>
          <a:xfrm>
            <a:off x="1350095" y="1617207"/>
            <a:ext cx="239079" cy="319879"/>
            <a:chOff x="1731146" y="1630817"/>
            <a:chExt cx="301841" cy="319879"/>
          </a:xfrm>
        </p:grpSpPr>
        <p:sp>
          <p:nvSpPr>
            <p:cNvPr id="225" name="Овал 224"/>
            <p:cNvSpPr/>
            <p:nvPr/>
          </p:nvSpPr>
          <p:spPr>
            <a:xfrm>
              <a:off x="1731146" y="1631100"/>
              <a:ext cx="301841" cy="3195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55890" y="1630817"/>
              <a:ext cx="2640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86" name="Прямоугольник 285"/>
          <p:cNvSpPr>
            <a:spLocks/>
          </p:cNvSpPr>
          <p:nvPr/>
        </p:nvSpPr>
        <p:spPr>
          <a:xfrm>
            <a:off x="167526" y="2298909"/>
            <a:ext cx="931046" cy="430887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Родитель/опекун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7" name="Рисунок 28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8047" y="3776011"/>
            <a:ext cx="673834" cy="1041077"/>
          </a:xfrm>
          <a:prstGeom prst="rect">
            <a:avLst/>
          </a:prstGeom>
          <a:effectLst/>
        </p:spPr>
      </p:pic>
      <p:sp>
        <p:nvSpPr>
          <p:cNvPr id="288" name="Прямоугольник 287"/>
          <p:cNvSpPr>
            <a:spLocks/>
          </p:cNvSpPr>
          <p:nvPr/>
        </p:nvSpPr>
        <p:spPr>
          <a:xfrm>
            <a:off x="1087934" y="4951368"/>
            <a:ext cx="931046" cy="430887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Родитель/опекун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Прямоугольник 289"/>
          <p:cNvSpPr/>
          <p:nvPr/>
        </p:nvSpPr>
        <p:spPr>
          <a:xfrm>
            <a:off x="0" y="5612708"/>
            <a:ext cx="9144000" cy="1288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1" name="Прямоугольник 290"/>
          <p:cNvSpPr>
            <a:spLocks/>
          </p:cNvSpPr>
          <p:nvPr/>
        </p:nvSpPr>
        <p:spPr>
          <a:xfrm>
            <a:off x="3328039" y="5612709"/>
            <a:ext cx="2546046" cy="276999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Прямоугольник 293"/>
          <p:cNvSpPr/>
          <p:nvPr/>
        </p:nvSpPr>
        <p:spPr>
          <a:xfrm>
            <a:off x="1014368" y="5979334"/>
            <a:ext cx="2126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государственных услуг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г.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1840979" y="1161711"/>
            <a:ext cx="537648" cy="33855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Адресная справка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20" name="Группа 119"/>
          <p:cNvGrpSpPr/>
          <p:nvPr/>
        </p:nvGrpSpPr>
        <p:grpSpPr>
          <a:xfrm>
            <a:off x="4414764" y="1607682"/>
            <a:ext cx="239079" cy="319879"/>
            <a:chOff x="1731146" y="1630817"/>
            <a:chExt cx="301841" cy="319879"/>
          </a:xfrm>
        </p:grpSpPr>
        <p:sp>
          <p:nvSpPr>
            <p:cNvPr id="121" name="Овал 120"/>
            <p:cNvSpPr/>
            <p:nvPr/>
          </p:nvSpPr>
          <p:spPr>
            <a:xfrm>
              <a:off x="1731146" y="1631100"/>
              <a:ext cx="301841" cy="3195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755890" y="1630817"/>
              <a:ext cx="2640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2" name="Прямоугольник 131"/>
          <p:cNvSpPr/>
          <p:nvPr/>
        </p:nvSpPr>
        <p:spPr>
          <a:xfrm>
            <a:off x="4311919" y="1955409"/>
            <a:ext cx="487403" cy="21544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Школа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5" name="Правая фигурная скобка 134"/>
          <p:cNvSpPr/>
          <p:nvPr/>
        </p:nvSpPr>
        <p:spPr>
          <a:xfrm rot="5400000">
            <a:off x="4514296" y="1973718"/>
            <a:ext cx="59171" cy="4320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154965" y="2218189"/>
            <a:ext cx="7653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 </a:t>
            </a:r>
            <a:r>
              <a:rPr lang="ru-RU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</a:t>
            </a:r>
            <a:endParaRPr lang="ru-RU" sz="8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306893" y="1161711"/>
            <a:ext cx="591413" cy="215444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5" name="Прямая соединительная линия 184"/>
          <p:cNvCxnSpPr/>
          <p:nvPr/>
        </p:nvCxnSpPr>
        <p:spPr>
          <a:xfrm flipH="1" flipV="1">
            <a:off x="4614862" y="1771652"/>
            <a:ext cx="335180" cy="11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Рисунок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" y="9910"/>
            <a:ext cx="9144000" cy="807720"/>
          </a:xfrm>
          <a:prstGeom prst="rect">
            <a:avLst/>
          </a:prstGeom>
        </p:spPr>
      </p:pic>
      <p:sp>
        <p:nvSpPr>
          <p:cNvPr id="117" name="Прямоугольник 116"/>
          <p:cNvSpPr/>
          <p:nvPr/>
        </p:nvSpPr>
        <p:spPr>
          <a:xfrm>
            <a:off x="671435" y="151105"/>
            <a:ext cx="8372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+mj-ea"/>
              </a:rPr>
              <a:t>Бизнес – процесс приема в школу.</a:t>
            </a:r>
            <a:endParaRPr lang="ru-RU" b="1" dirty="0">
              <a:solidFill>
                <a:schemeClr val="bg1"/>
              </a:solidFill>
              <a:latin typeface="Arial" pitchFamily="34" charset="0"/>
              <a:ea typeface="+mj-ea"/>
            </a:endParaRPr>
          </a:p>
        </p:txBody>
      </p:sp>
      <p:sp>
        <p:nvSpPr>
          <p:cNvPr id="93" name="Номер слайда 24"/>
          <p:cNvSpPr txBox="1">
            <a:spLocks/>
          </p:cNvSpPr>
          <p:nvPr/>
        </p:nvSpPr>
        <p:spPr bwMode="auto">
          <a:xfrm>
            <a:off x="8406812" y="131764"/>
            <a:ext cx="55145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271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looking friendly smile isolation adult Premium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2" y="1894568"/>
            <a:ext cx="1207172" cy="1072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9144000" cy="80772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12643661"/>
              </p:ext>
            </p:extLst>
          </p:nvPr>
        </p:nvGraphicFramePr>
        <p:xfrm>
          <a:off x="2664784" y="1085986"/>
          <a:ext cx="3814433" cy="382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9" name="Прямоугольник 43"/>
          <p:cNvSpPr>
            <a:spLocks noChangeArrowheads="1"/>
          </p:cNvSpPr>
          <p:nvPr/>
        </p:nvSpPr>
        <p:spPr bwMode="auto">
          <a:xfrm>
            <a:off x="473099" y="3076160"/>
            <a:ext cx="2391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Ежегодный выпуск: 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вузы - более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10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тыс.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студентов,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к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олледжи - 8 тыс. студентов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549623" y="181320"/>
            <a:ext cx="591276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1800" b="1" dirty="0">
                <a:solidFill>
                  <a:schemeClr val="bg1"/>
                </a:solidFill>
                <a:latin typeface="Arial" pitchFamily="34" charset="0"/>
              </a:rPr>
              <a:t>Подготовка ИТ специалистов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7597" y="1688864"/>
            <a:ext cx="1928903" cy="0"/>
          </a:xfrm>
          <a:prstGeom prst="line">
            <a:avLst/>
          </a:prstGeom>
          <a:ln w="12700">
            <a:solidFill>
              <a:srgbClr val="00206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476500" y="1688864"/>
            <a:ext cx="998584" cy="482836"/>
          </a:xfrm>
          <a:prstGeom prst="line">
            <a:avLst/>
          </a:prstGeom>
          <a:ln w="12700">
            <a:solidFill>
              <a:srgbClr val="00206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37802" y="3940411"/>
            <a:ext cx="1887684" cy="218"/>
          </a:xfrm>
          <a:prstGeom prst="line">
            <a:avLst/>
          </a:prstGeom>
          <a:ln w="12700">
            <a:solidFill>
              <a:srgbClr val="00206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2501642" y="3425165"/>
            <a:ext cx="913675" cy="515247"/>
          </a:xfrm>
          <a:prstGeom prst="line">
            <a:avLst/>
          </a:prstGeom>
          <a:ln w="12700">
            <a:solidFill>
              <a:srgbClr val="00206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43"/>
          <p:cNvSpPr>
            <a:spLocks noChangeArrowheads="1"/>
          </p:cNvSpPr>
          <p:nvPr/>
        </p:nvSpPr>
        <p:spPr bwMode="auto">
          <a:xfrm>
            <a:off x="495020" y="863113"/>
            <a:ext cx="23699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В 84 вузах страны обучаются 33 тыс. человек и  24 тысячи в 300 колледжах</a:t>
            </a: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679227" y="3038485"/>
            <a:ext cx="2344601" cy="0"/>
          </a:xfrm>
          <a:prstGeom prst="line">
            <a:avLst/>
          </a:prstGeom>
          <a:ln w="12700">
            <a:solidFill>
              <a:srgbClr val="00206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479972" y="131764"/>
            <a:ext cx="47829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itchFamily="34" charset="0"/>
              </a:rPr>
              <a:t>13</a:t>
            </a:r>
          </a:p>
        </p:txBody>
      </p:sp>
      <p:sp>
        <p:nvSpPr>
          <p:cNvPr id="41" name="Прямоугольник 43"/>
          <p:cNvSpPr>
            <a:spLocks noChangeArrowheads="1"/>
          </p:cNvSpPr>
          <p:nvPr/>
        </p:nvSpPr>
        <p:spPr bwMode="auto">
          <a:xfrm>
            <a:off x="6799399" y="2137755"/>
            <a:ext cx="23446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Первый рейтинг, ограниченный 30-ю вузами по IT состоит из 4-х критериев:</a:t>
            </a:r>
          </a:p>
        </p:txBody>
      </p:sp>
      <p:sp>
        <p:nvSpPr>
          <p:cNvPr id="46" name="Прямоугольник 49"/>
          <p:cNvSpPr>
            <a:spLocks noChangeArrowheads="1"/>
          </p:cNvSpPr>
          <p:nvPr/>
        </p:nvSpPr>
        <p:spPr bwMode="auto">
          <a:xfrm>
            <a:off x="5723817" y="4963287"/>
            <a:ext cx="2767040" cy="646331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kk-KZ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3-й – это </a:t>
            </a:r>
            <a:r>
              <a:rPr lang="kk-K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опрос </a:t>
            </a:r>
            <a:r>
              <a:rPr lang="kk-KZ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студентов</a:t>
            </a:r>
            <a:endParaRPr lang="en-US" alt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9"/>
          <p:cNvSpPr>
            <a:spLocks noChangeArrowheads="1"/>
          </p:cNvSpPr>
          <p:nvPr/>
        </p:nvSpPr>
        <p:spPr bwMode="auto">
          <a:xfrm>
            <a:off x="566057" y="4974174"/>
            <a:ext cx="2286000" cy="923330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kk-KZ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1-й – это заработная </a:t>
            </a:r>
            <a:r>
              <a:rPr lang="kk-K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плата выпускника</a:t>
            </a:r>
            <a:endParaRPr lang="en-US" alt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3145971" y="4963288"/>
            <a:ext cx="2247325" cy="923330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kk-KZ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2-й – это опрос </a:t>
            </a:r>
            <a:r>
              <a:rPr lang="kk-K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 крупных </a:t>
            </a:r>
            <a:r>
              <a:rPr lang="kk-KZ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компаний и </a:t>
            </a:r>
            <a:r>
              <a:rPr lang="kk-K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 ІТ компаний </a:t>
            </a:r>
            <a:endParaRPr lang="en-US" alt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6" descr="Картинки по запросу студенты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5254" y="3251533"/>
            <a:ext cx="1499630" cy="964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" y="372"/>
            <a:ext cx="9144000" cy="807720"/>
          </a:xfrm>
          <a:prstGeom prst="rect">
            <a:avLst/>
          </a:prstGeom>
        </p:spPr>
      </p:pic>
      <p:sp>
        <p:nvSpPr>
          <p:cNvPr id="9223" name="Прямоугольник 35"/>
          <p:cNvSpPr>
            <a:spLocks noChangeArrowheads="1"/>
          </p:cNvSpPr>
          <p:nvPr/>
        </p:nvSpPr>
        <p:spPr bwMode="auto">
          <a:xfrm>
            <a:off x="2173499" y="1136247"/>
            <a:ext cx="28012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24</a:t>
            </a:r>
            <a:r>
              <a:rPr lang="en-US" altLang="ru-RU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285 </a:t>
            </a:r>
            <a:r>
              <a:rPr lang="kk-KZ" altLang="ru-RU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специалистов </a:t>
            </a:r>
            <a:r>
              <a:rPr lang="en-US" altLang="ru-RU" sz="20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IT</a:t>
            </a:r>
            <a:endParaRPr lang="kk-KZ" altLang="ru-RU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 dirty="0">
                <a:solidFill>
                  <a:schemeClr val="accent2">
                    <a:lumMod val="75000"/>
                  </a:schemeClr>
                </a:solidFill>
              </a:rPr>
              <a:t>6 680 студентов принято 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2017-2018 учебному году</a:t>
            </a:r>
          </a:p>
        </p:txBody>
      </p:sp>
      <p:sp>
        <p:nvSpPr>
          <p:cNvPr id="9224" name="Прямоугольник 36"/>
          <p:cNvSpPr>
            <a:spLocks noChangeArrowheads="1"/>
          </p:cNvSpPr>
          <p:nvPr/>
        </p:nvSpPr>
        <p:spPr bwMode="auto">
          <a:xfrm>
            <a:off x="435429" y="2041294"/>
            <a:ext cx="15856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1400" b="1" dirty="0">
                <a:solidFill>
                  <a:srgbClr val="3378A9"/>
                </a:solidFill>
              </a:rPr>
              <a:t>Количество специалистов </a:t>
            </a:r>
            <a:r>
              <a:rPr lang="en-US" altLang="ru-RU" sz="1400" b="1" dirty="0" smtClean="0">
                <a:solidFill>
                  <a:srgbClr val="3378A9"/>
                </a:solidFill>
              </a:rPr>
              <a:t>IT</a:t>
            </a:r>
            <a:r>
              <a:rPr lang="kk-KZ" altLang="ru-RU" sz="1400" b="1" dirty="0" smtClean="0">
                <a:solidFill>
                  <a:srgbClr val="3378A9"/>
                </a:solidFill>
              </a:rPr>
              <a:t> </a:t>
            </a:r>
            <a:r>
              <a:rPr lang="kk-KZ" altLang="ru-RU" sz="1400" b="1" dirty="0">
                <a:solidFill>
                  <a:srgbClr val="3378A9"/>
                </a:solidFill>
              </a:rPr>
              <a:t>в ТИПО</a:t>
            </a:r>
            <a:endParaRPr lang="ru-RU" altLang="ru-RU" sz="1400" b="1" dirty="0">
              <a:solidFill>
                <a:srgbClr val="3378A9"/>
              </a:solidFill>
            </a:endParaRPr>
          </a:p>
        </p:txBody>
      </p:sp>
      <p:pic>
        <p:nvPicPr>
          <p:cNvPr id="922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06" y="1149400"/>
            <a:ext cx="63222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Shape 122"/>
          <p:cNvSpPr>
            <a:spLocks noChangeArrowheads="1"/>
          </p:cNvSpPr>
          <p:nvPr/>
        </p:nvSpPr>
        <p:spPr bwMode="auto">
          <a:xfrm>
            <a:off x="5502898" y="3537864"/>
            <a:ext cx="2792015" cy="1411969"/>
          </a:xfrm>
          <a:prstGeom prst="roundRect">
            <a:avLst>
              <a:gd name="adj" fmla="val 846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Разработан проект образовательной программы прикладного бакалавриата по специальности «Вычислительная техника и программное обеспечение»</a:t>
            </a:r>
          </a:p>
        </p:txBody>
      </p:sp>
      <p:sp>
        <p:nvSpPr>
          <p:cNvPr id="9227" name="Shape 123"/>
          <p:cNvSpPr>
            <a:spLocks noChangeArrowheads="1"/>
          </p:cNvSpPr>
          <p:nvPr/>
        </p:nvSpPr>
        <p:spPr bwMode="auto">
          <a:xfrm>
            <a:off x="5486911" y="2242456"/>
            <a:ext cx="2775346" cy="1129861"/>
          </a:xfrm>
          <a:prstGeom prst="roundRect">
            <a:avLst>
              <a:gd name="adj" fmla="val 846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Создаются 16 центров компетенций по IT- технологиям на базе действующих ведущих колледжей.</a:t>
            </a:r>
          </a:p>
        </p:txBody>
      </p:sp>
      <p:sp>
        <p:nvSpPr>
          <p:cNvPr id="9228" name="Shape 121"/>
          <p:cNvSpPr>
            <a:spLocks noChangeArrowheads="1"/>
          </p:cNvSpPr>
          <p:nvPr/>
        </p:nvSpPr>
        <p:spPr bwMode="auto">
          <a:xfrm>
            <a:off x="5506641" y="5127172"/>
            <a:ext cx="2777388" cy="1287691"/>
          </a:xfrm>
          <a:prstGeom prst="roundRect">
            <a:avLst>
              <a:gd name="adj" fmla="val 846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Внедряются компетенции по IT-технологиям при актуализации типовых учебных планов и программ по каждой специальности</a:t>
            </a:r>
            <a:r>
              <a:rPr lang="ru-RU" altLang="ru-RU" sz="12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229" name="Прямоугольник 12"/>
          <p:cNvSpPr>
            <a:spLocks noChangeArrowheads="1"/>
          </p:cNvSpPr>
          <p:nvPr/>
        </p:nvSpPr>
        <p:spPr bwMode="auto">
          <a:xfrm>
            <a:off x="429986" y="3145970"/>
            <a:ext cx="4185556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В Классификатор профессий и специальностей внесены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latin typeface="Arial" panose="020B0604020202020204" pitchFamily="34" charset="0"/>
              </a:rPr>
              <a:t>5 новых специальностей</a:t>
            </a:r>
            <a:r>
              <a:rPr lang="ru-RU" altLang="ru-RU" sz="1300" dirty="0">
                <a:latin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300" dirty="0">
                <a:latin typeface="Arial" panose="020B0604020202020204" pitchFamily="34" charset="0"/>
              </a:rPr>
              <a:t>«Компьютерные сети и телекоммуникации с квалификацией: «Техник (автоматизированные системы связи)»;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300" dirty="0">
                <a:latin typeface="Arial" panose="020B0604020202020204" pitchFamily="34" charset="0"/>
              </a:rPr>
              <a:t>«Программирование» с квалификацией «Техник-программист»;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300" dirty="0">
                <a:latin typeface="Arial" panose="020B0604020202020204" pitchFamily="34" charset="0"/>
              </a:rPr>
              <a:t> «Вычислительная техника и компьютерное оборудование» с квалификацией «Техник по обслуживанию компьютерных устройств»;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300" dirty="0">
                <a:latin typeface="Arial" panose="020B0604020202020204" pitchFamily="34" charset="0"/>
              </a:rPr>
              <a:t> «Информационная безопасность» с квалификацией «Техник по защите информации»;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300" dirty="0">
                <a:latin typeface="Arial" panose="020B0604020202020204" pitchFamily="34" charset="0"/>
              </a:rPr>
              <a:t> «Микроэлектроника и мобильные устройства» с квалификацией «Техник-программист». </a:t>
            </a:r>
          </a:p>
        </p:txBody>
      </p:sp>
      <p:pic>
        <p:nvPicPr>
          <p:cNvPr id="9230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68" y="5213582"/>
            <a:ext cx="946547" cy="118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6" y="437385"/>
            <a:ext cx="325102" cy="504395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089959" y="731785"/>
            <a:ext cx="5789812" cy="395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 smtClean="0">
                <a:solidFill>
                  <a:srgbClr val="3378A9"/>
                </a:solidFill>
                <a:cs typeface="Arial" panose="020B0604020202020204" pitchFamily="34" charset="0"/>
              </a:rPr>
              <a:t>Техническое и профессионально</a:t>
            </a:r>
            <a:r>
              <a:rPr lang="kk-KZ" sz="1600" b="1" dirty="0" smtClean="0">
                <a:solidFill>
                  <a:srgbClr val="3378A9"/>
                </a:solidFill>
                <a:cs typeface="Arial" panose="020B0604020202020204" pitchFamily="34" charset="0"/>
              </a:rPr>
              <a:t>е</a:t>
            </a:r>
            <a:r>
              <a:rPr lang="ru-RU" sz="1600" b="1" dirty="0" smtClean="0">
                <a:solidFill>
                  <a:srgbClr val="3378A9"/>
                </a:solidFill>
                <a:cs typeface="Arial" panose="020B0604020202020204" pitchFamily="34" charset="0"/>
              </a:rPr>
              <a:t> образование</a:t>
            </a:r>
            <a:endParaRPr lang="ru-RU" sz="1600" b="1" dirty="0">
              <a:solidFill>
                <a:srgbClr val="3378A9"/>
              </a:solidFill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24540" y="892726"/>
            <a:ext cx="65419" cy="98105"/>
          </a:xfrm>
          <a:prstGeom prst="ellipse">
            <a:avLst/>
          </a:prstGeom>
          <a:solidFill>
            <a:srgbClr val="33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0563" y="219305"/>
            <a:ext cx="506798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Подготовка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Т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специалистов</a:t>
            </a:r>
          </a:p>
        </p:txBody>
      </p:sp>
      <p:sp>
        <p:nvSpPr>
          <p:cNvPr id="16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131764"/>
            <a:ext cx="5000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191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" y="372"/>
            <a:ext cx="9144000" cy="807720"/>
          </a:xfrm>
          <a:prstGeom prst="rect">
            <a:avLst/>
          </a:prstGeom>
        </p:spPr>
      </p:pic>
      <p:sp>
        <p:nvSpPr>
          <p:cNvPr id="13316" name="Прямоугольник 20"/>
          <p:cNvSpPr>
            <a:spLocks noChangeArrowheads="1"/>
          </p:cNvSpPr>
          <p:nvPr/>
        </p:nvSpPr>
        <p:spPr bwMode="auto">
          <a:xfrm>
            <a:off x="3321844" y="1196976"/>
            <a:ext cx="37455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1400" dirty="0">
                <a:solidFill>
                  <a:srgbClr val="002060"/>
                </a:solidFill>
                <a:latin typeface="Arial" pitchFamily="34" charset="0"/>
              </a:rPr>
              <a:t>За период 2011-2018 годы всего </a:t>
            </a:r>
            <a:r>
              <a:rPr lang="kk-KZ" altLang="ru-RU" sz="140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endParaRPr lang="en-US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1800" b="1" dirty="0" smtClean="0">
                <a:solidFill>
                  <a:srgbClr val="002060"/>
                </a:solidFill>
                <a:latin typeface="Arial" pitchFamily="34" charset="0"/>
              </a:rPr>
              <a:t>11 </a:t>
            </a:r>
            <a:r>
              <a:rPr lang="kk-KZ" altLang="ru-RU" sz="1800" b="1" dirty="0">
                <a:solidFill>
                  <a:srgbClr val="002060"/>
                </a:solidFill>
                <a:latin typeface="Arial" pitchFamily="34" charset="0"/>
              </a:rPr>
              <a:t>678 </a:t>
            </a:r>
            <a:r>
              <a:rPr lang="kk-KZ" altLang="ru-RU" sz="1400" dirty="0">
                <a:solidFill>
                  <a:srgbClr val="002060"/>
                </a:solidFill>
                <a:latin typeface="Arial" pitchFamily="34" charset="0"/>
              </a:rPr>
              <a:t>человек обучились за рубежом.</a:t>
            </a:r>
            <a:endParaRPr lang="ru-RU" altLang="ru-RU" sz="1400" dirty="0">
              <a:solidFill>
                <a:srgbClr val="002060"/>
              </a:solidFill>
              <a:latin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</a:rPr>
              <a:t>По специальностям  ІТ </a:t>
            </a:r>
            <a:r>
              <a:rPr lang="ru-RU" altLang="ru-RU" sz="1800" b="1" dirty="0">
                <a:solidFill>
                  <a:srgbClr val="002060"/>
                </a:solidFill>
                <a:latin typeface="Arial" pitchFamily="34" charset="0"/>
              </a:rPr>
              <a:t>462</a:t>
            </a:r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</a:rPr>
              <a:t> обучающихся выехали в вузы стран Европы, США. </a:t>
            </a:r>
          </a:p>
        </p:txBody>
      </p:sp>
      <p:sp>
        <p:nvSpPr>
          <p:cNvPr id="13317" name="Прямоугольник 31"/>
          <p:cNvSpPr>
            <a:spLocks noChangeArrowheads="1"/>
          </p:cNvSpPr>
          <p:nvPr/>
        </p:nvSpPr>
        <p:spPr bwMode="auto">
          <a:xfrm>
            <a:off x="344092" y="2751140"/>
            <a:ext cx="3726656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</a:rPr>
              <a:t>В рамках стипендии </a:t>
            </a: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</a:rPr>
              <a:t>«</a:t>
            </a:r>
            <a:r>
              <a:rPr lang="ru-RU" altLang="ru-RU" sz="1400" b="1" dirty="0" err="1">
                <a:solidFill>
                  <a:srgbClr val="002060"/>
                </a:solidFill>
                <a:latin typeface="Arial" pitchFamily="34" charset="0"/>
              </a:rPr>
              <a:t>Болашак</a:t>
            </a: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</a:rPr>
              <a:t>» </a:t>
            </a:r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</a:rPr>
              <a:t>по направлению «Информационные технологии и системы» завершили обучение </a:t>
            </a:r>
            <a:r>
              <a:rPr lang="ru-RU" altLang="ru-RU" sz="1800" b="1" dirty="0">
                <a:solidFill>
                  <a:srgbClr val="002060"/>
                </a:solidFill>
                <a:latin typeface="Arial" pitchFamily="34" charset="0"/>
              </a:rPr>
              <a:t>1046 человек</a:t>
            </a:r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</a:rPr>
              <a:t>В настоящее время </a:t>
            </a:r>
            <a:r>
              <a:rPr lang="ru-RU" altLang="ru-RU" sz="1800" b="1" dirty="0">
                <a:solidFill>
                  <a:srgbClr val="002060"/>
                </a:solidFill>
                <a:latin typeface="Arial" pitchFamily="34" charset="0"/>
              </a:rPr>
              <a:t>73 человек </a:t>
            </a:r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</a:rPr>
              <a:t>проходят обучение в США, Великобритании, Ирландии, Нидерландах, Сингапуре, Канаде, Германии, Японии</a:t>
            </a:r>
          </a:p>
        </p:txBody>
      </p:sp>
      <p:sp>
        <p:nvSpPr>
          <p:cNvPr id="13318" name="Прямоугольник 47"/>
          <p:cNvSpPr>
            <a:spLocks noChangeArrowheads="1"/>
          </p:cNvSpPr>
          <p:nvPr/>
        </p:nvSpPr>
        <p:spPr bwMode="auto">
          <a:xfrm>
            <a:off x="3288678" y="5047798"/>
            <a:ext cx="36159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</a:rPr>
              <a:t>Сегодня в </a:t>
            </a: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</a:rPr>
              <a:t>15  вузах </a:t>
            </a:r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</a:rPr>
              <a:t>по ІТ специальностям реализуются </a:t>
            </a: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</a:rPr>
              <a:t>26 совместных образовательных программ </a:t>
            </a:r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</a:rPr>
              <a:t>в сотрудничестве с вузами Российской Федерации, Польши, Малайзии, Китая, Германии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46" y="2899858"/>
            <a:ext cx="1188132" cy="1323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29" y="5221514"/>
            <a:ext cx="107598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4" y="1196752"/>
            <a:ext cx="1095702" cy="1198105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322" name="Заголовок 1"/>
          <p:cNvSpPr txBox="1">
            <a:spLocks/>
          </p:cNvSpPr>
          <p:nvPr/>
        </p:nvSpPr>
        <p:spPr bwMode="auto">
          <a:xfrm>
            <a:off x="695495" y="92443"/>
            <a:ext cx="5781505" cy="44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pitchFamily="34" charset="0"/>
              </a:rPr>
              <a:t>Обучение за рубежом</a:t>
            </a:r>
          </a:p>
        </p:txBody>
      </p:sp>
      <p:sp>
        <p:nvSpPr>
          <p:cNvPr id="10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371114" y="131764"/>
            <a:ext cx="58714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000750" y="3084915"/>
            <a:ext cx="2935778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</a:rPr>
              <a:t>По новому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</a:rPr>
              <a:t>направлению «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</a:rPr>
              <a:t>Кибербезопасность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</a:rPr>
              <a:t>» обучается 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6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</a:rPr>
              <a:t>человек в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</a:rPr>
              <a:t>Великобритании. 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</a:rPr>
              <a:t>Ежегодно панируется увеличение грантов </a:t>
            </a:r>
            <a:endParaRPr lang="ru-RU" sz="1400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Картинки по запросу эмблема МУИ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31" y="5596011"/>
            <a:ext cx="877175" cy="11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5892525" y="4842081"/>
            <a:ext cx="3120846" cy="171171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9192" y="2527468"/>
            <a:ext cx="5045437" cy="239880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" y="18222"/>
            <a:ext cx="9016706" cy="962174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593694" y="124124"/>
            <a:ext cx="7646792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специалистов </a:t>
            </a:r>
            <a:endPara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кибербезопасности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вузах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669362"/>
            <a:ext cx="6858000" cy="1592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0696" y="894651"/>
            <a:ext cx="2622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atin typeface="Arial" panose="020B0604020202020204" pitchFamily="34" charset="0"/>
              </a:rPr>
              <a:t>В</a:t>
            </a:r>
            <a:r>
              <a:rPr lang="ru-RU" sz="2400" b="1" dirty="0">
                <a:latin typeface="Arial" panose="020B0604020202020204" pitchFamily="34" charset="0"/>
              </a:rPr>
              <a:t> 7</a:t>
            </a:r>
            <a:r>
              <a:rPr lang="ru-RU" sz="2400" dirty="0">
                <a:latin typeface="Arial" panose="020B0604020202020204" pitchFamily="34" charset="0"/>
              </a:rPr>
              <a:t> вузах страны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5705" y="1285725"/>
            <a:ext cx="5345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dirty="0">
                <a:latin typeface="Arial" panose="020B0604020202020204" pitchFamily="34" charset="0"/>
              </a:rPr>
              <a:t>Контингент обучающихся </a:t>
            </a:r>
            <a:r>
              <a:rPr lang="ru-RU" sz="2400" b="1" dirty="0">
                <a:latin typeface="Arial" panose="020B0604020202020204" pitchFamily="34" charset="0"/>
              </a:rPr>
              <a:t>563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</a:rPr>
              <a:t>чел.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4441" y="1733252"/>
            <a:ext cx="460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latin typeface="Arial" panose="020B0604020202020204" pitchFamily="34" charset="0"/>
              </a:rPr>
              <a:t>Количество выделенных грантов </a:t>
            </a:r>
            <a:r>
              <a:rPr lang="ru-RU" sz="2000" b="1" dirty="0">
                <a:latin typeface="Arial" panose="020B0604020202020204" pitchFamily="34" charset="0"/>
              </a:rPr>
              <a:t>179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61811" y="2638326"/>
            <a:ext cx="48048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</a:rPr>
              <a:t>В рамках специальности «Системы информационной безопасности» внедрены </a:t>
            </a:r>
            <a:r>
              <a:rPr lang="ru-RU" sz="1400" b="1" dirty="0">
                <a:latin typeface="Arial" panose="020B0604020202020204" pitchFamily="34" charset="0"/>
              </a:rPr>
              <a:t>новые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</a:rPr>
              <a:t>образовательные программы</a:t>
            </a:r>
            <a:r>
              <a:rPr lang="ru-RU" sz="1400" dirty="0">
                <a:latin typeface="Arial" panose="020B0604020202020204" pitchFamily="34" charset="0"/>
              </a:rPr>
              <a:t>:</a:t>
            </a:r>
          </a:p>
          <a:p>
            <a:pPr lvl="0"/>
            <a:r>
              <a:rPr lang="ru-RU" sz="1400" dirty="0">
                <a:latin typeface="Arial" panose="020B0604020202020204" pitchFamily="34" charset="0"/>
              </a:rPr>
              <a:t>- Безопасность промышленных систем</a:t>
            </a:r>
          </a:p>
          <a:p>
            <a:pPr lvl="0"/>
            <a:r>
              <a:rPr lang="ru-RU" sz="1400" dirty="0">
                <a:latin typeface="Arial" panose="020B0604020202020204" pitchFamily="34" charset="0"/>
              </a:rPr>
              <a:t>- </a:t>
            </a:r>
            <a:r>
              <a:rPr lang="ru-RU" sz="1400" dirty="0" err="1">
                <a:latin typeface="Arial" panose="020B0604020202020204" pitchFamily="34" charset="0"/>
              </a:rPr>
              <a:t>Криптоанализ</a:t>
            </a:r>
            <a:r>
              <a:rPr lang="ru-RU" sz="1400" dirty="0">
                <a:latin typeface="Arial" panose="020B0604020202020204" pitchFamily="34" charset="0"/>
              </a:rPr>
              <a:t> в информационной безопасности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</a:rPr>
              <a:t>- Аудит информационной безопасности</a:t>
            </a:r>
          </a:p>
          <a:p>
            <a:pPr lvl="0"/>
            <a:r>
              <a:rPr lang="ru-RU" sz="1400" dirty="0">
                <a:latin typeface="Arial" panose="020B0604020202020204" pitchFamily="34" charset="0"/>
              </a:rPr>
              <a:t>- «Криптографическая защита информации»</a:t>
            </a:r>
          </a:p>
          <a:p>
            <a:pPr lvl="0"/>
            <a:r>
              <a:rPr lang="ru-RU" sz="1400" dirty="0">
                <a:latin typeface="Arial" panose="020B0604020202020204" pitchFamily="34" charset="0"/>
              </a:rPr>
              <a:t>- «Аппаратные средства защиты информации»</a:t>
            </a:r>
          </a:p>
          <a:p>
            <a:pPr lvl="0"/>
            <a:r>
              <a:rPr lang="ru-RU" sz="1400" dirty="0">
                <a:latin typeface="Arial" panose="020B0604020202020204" pitchFamily="34" charset="0"/>
              </a:rPr>
              <a:t>- «Безопасность инфокоммуникационных систем»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973536" y="5010028"/>
            <a:ext cx="29200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Arial" panose="020B0604020202020204" pitchFamily="34" charset="0"/>
              </a:rPr>
              <a:t>В ЕНУ им. </a:t>
            </a:r>
            <a:r>
              <a:rPr lang="ru-RU" sz="1400" dirty="0" err="1">
                <a:latin typeface="Arial" panose="020B0604020202020204" pitchFamily="34" charset="0"/>
              </a:rPr>
              <a:t>Л.Н.Гумилева</a:t>
            </a:r>
            <a:r>
              <a:rPr lang="ru-RU" sz="1400" dirty="0">
                <a:latin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</a:rPr>
              <a:t>КазНУ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им.аль-Фараби</a:t>
            </a:r>
            <a:r>
              <a:rPr lang="ru-RU" sz="1400" dirty="0">
                <a:latin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</a:rPr>
              <a:t>КазНИТУ</a:t>
            </a:r>
            <a:r>
              <a:rPr lang="ru-RU" sz="1400" dirty="0">
                <a:latin typeface="Arial" panose="020B0604020202020204" pitchFamily="34" charset="0"/>
              </a:rPr>
              <a:t> им. К.И. </a:t>
            </a:r>
            <a:r>
              <a:rPr lang="ru-RU" sz="1400" dirty="0" err="1">
                <a:latin typeface="Arial" panose="020B0604020202020204" pitchFamily="34" charset="0"/>
              </a:rPr>
              <a:t>Сатпаева</a:t>
            </a:r>
            <a:r>
              <a:rPr lang="ru-RU" sz="1400" dirty="0">
                <a:latin typeface="Arial" panose="020B0604020202020204" pitchFamily="34" charset="0"/>
              </a:rPr>
              <a:t>, МУИТ и КБТУ открываются </a:t>
            </a:r>
            <a:r>
              <a:rPr lang="ru-RU" sz="1400" b="1" dirty="0">
                <a:latin typeface="Arial" panose="020B0604020202020204" pitchFamily="34" charset="0"/>
              </a:rPr>
              <a:t>центры по </a:t>
            </a:r>
            <a:r>
              <a:rPr lang="ru-RU" sz="1400" b="1" dirty="0" err="1">
                <a:latin typeface="Arial" panose="020B0604020202020204" pitchFamily="34" charset="0"/>
              </a:rPr>
              <a:t>кибербезопасности</a:t>
            </a:r>
            <a:endParaRPr lang="ru-RU" sz="14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83721" y="2126045"/>
            <a:ext cx="4913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2018 году госзаказ будет увеличен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грантов</a:t>
            </a:r>
          </a:p>
        </p:txBody>
      </p:sp>
      <p:pic>
        <p:nvPicPr>
          <p:cNvPr id="2050" name="Picture 2" descr="Картинки по запросу картинки кибербезопасно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1" y="2931578"/>
            <a:ext cx="2612443" cy="143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эмблема КазН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39" y="5790128"/>
            <a:ext cx="632706" cy="7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эмблема КазНИТ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58" y="5036841"/>
            <a:ext cx="1271903" cy="91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эмблема ЕН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1" y="5163846"/>
            <a:ext cx="1062124" cy="6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эмблема КБТУ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869" y="5187037"/>
            <a:ext cx="1485660" cy="55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392886" y="131764"/>
            <a:ext cx="56537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7169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" y="372"/>
            <a:ext cx="9144000" cy="807720"/>
          </a:xfrm>
          <a:prstGeom prst="rect">
            <a:avLst/>
          </a:prstGeom>
        </p:spPr>
      </p:pic>
      <p:pic>
        <p:nvPicPr>
          <p:cNvPr id="1434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2638"/>
            <a:ext cx="8066314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1905000" y="2939143"/>
            <a:ext cx="10776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Медицина</a:t>
            </a:r>
          </a:p>
        </p:txBody>
      </p:sp>
      <p:sp>
        <p:nvSpPr>
          <p:cNvPr id="14342" name="Прямоугольник 10"/>
          <p:cNvSpPr>
            <a:spLocks noChangeArrowheads="1"/>
          </p:cNvSpPr>
          <p:nvPr/>
        </p:nvSpPr>
        <p:spPr bwMode="auto">
          <a:xfrm>
            <a:off x="3888062" y="1551443"/>
            <a:ext cx="13462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Биотехнология</a:t>
            </a:r>
          </a:p>
        </p:txBody>
      </p:sp>
      <p:sp>
        <p:nvSpPr>
          <p:cNvPr id="14344" name="Прямоугольник 4"/>
          <p:cNvSpPr>
            <a:spLocks noChangeArrowheads="1"/>
          </p:cNvSpPr>
          <p:nvPr/>
        </p:nvSpPr>
        <p:spPr bwMode="auto">
          <a:xfrm>
            <a:off x="6233944" y="2929164"/>
            <a:ext cx="23222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Медиа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 и журналистика</a:t>
            </a:r>
          </a:p>
        </p:txBody>
      </p:sp>
      <p:sp>
        <p:nvSpPr>
          <p:cNvPr id="14345" name="Прямоугольник 13"/>
          <p:cNvSpPr>
            <a:spLocks noChangeArrowheads="1"/>
          </p:cNvSpPr>
          <p:nvPr/>
        </p:nvSpPr>
        <p:spPr bwMode="auto">
          <a:xfrm>
            <a:off x="1240692" y="3559176"/>
            <a:ext cx="1082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</a:rPr>
              <a:t>ІТ-медицина</a:t>
            </a:r>
            <a:endParaRPr lang="ru-RU" altLang="ru-RU" sz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346" name="Прямоугольник 19"/>
          <p:cNvSpPr>
            <a:spLocks noChangeArrowheads="1"/>
          </p:cNvSpPr>
          <p:nvPr/>
        </p:nvSpPr>
        <p:spPr bwMode="auto">
          <a:xfrm>
            <a:off x="1219201" y="4169457"/>
            <a:ext cx="9987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</a:rPr>
              <a:t>ІТ-генетика</a:t>
            </a:r>
            <a:endParaRPr lang="ru-RU" altLang="ru-RU" sz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347" name="Прямоугольник 21"/>
          <p:cNvSpPr>
            <a:spLocks noChangeArrowheads="1"/>
          </p:cNvSpPr>
          <p:nvPr/>
        </p:nvSpPr>
        <p:spPr bwMode="auto">
          <a:xfrm>
            <a:off x="6094811" y="989013"/>
            <a:ext cx="172045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</a:rPr>
              <a:t>Архитектор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</a:rPr>
              <a:t>живых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</a:rPr>
              <a:t>систем</a:t>
            </a:r>
          </a:p>
        </p:txBody>
      </p:sp>
      <p:sp>
        <p:nvSpPr>
          <p:cNvPr id="14348" name="Прямоугольник 22"/>
          <p:cNvSpPr>
            <a:spLocks noChangeArrowheads="1"/>
          </p:cNvSpPr>
          <p:nvPr/>
        </p:nvSpPr>
        <p:spPr bwMode="auto">
          <a:xfrm>
            <a:off x="2972992" y="5233990"/>
            <a:ext cx="1491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Arial" panose="020B0604020202020204" pitchFamily="34" charset="0"/>
              </a:rPr>
              <a:t>Проектирование </a:t>
            </a:r>
            <a:r>
              <a:rPr lang="en-US" altLang="ru-RU" sz="1200">
                <a:solidFill>
                  <a:srgbClr val="002060"/>
                </a:solidFill>
                <a:latin typeface="Arial" panose="020B0604020202020204" pitchFamily="34" charset="0"/>
              </a:rPr>
              <a:t>3D</a:t>
            </a:r>
            <a:r>
              <a:rPr lang="kk-KZ" altLang="ru-RU" sz="1200">
                <a:solidFill>
                  <a:srgbClr val="002060"/>
                </a:solidFill>
                <a:latin typeface="Arial" panose="020B0604020202020204" pitchFamily="34" charset="0"/>
              </a:rPr>
              <a:t> печати в строительстве</a:t>
            </a:r>
            <a:endParaRPr lang="ru-RU" altLang="ru-RU" sz="12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349" name="Прямоугольник 23"/>
          <p:cNvSpPr>
            <a:spLocks noChangeArrowheads="1"/>
          </p:cNvSpPr>
          <p:nvPr/>
        </p:nvSpPr>
        <p:spPr bwMode="auto">
          <a:xfrm>
            <a:off x="6097192" y="3884613"/>
            <a:ext cx="1721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Arial" panose="020B0604020202020204" pitchFamily="34" charset="0"/>
              </a:rPr>
              <a:t>Электронная журналистика</a:t>
            </a:r>
          </a:p>
        </p:txBody>
      </p:sp>
      <p:pic>
        <p:nvPicPr>
          <p:cNvPr id="14350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48" y="2397125"/>
            <a:ext cx="69175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23" y="2927352"/>
            <a:ext cx="445294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2822">
            <a:off x="4226719" y="2098676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95" y="2924177"/>
            <a:ext cx="569119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61" y="4710115"/>
            <a:ext cx="29646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2463802"/>
            <a:ext cx="64651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35" y="3340102"/>
            <a:ext cx="398859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Шестиугольник 8"/>
          <p:cNvSpPr/>
          <p:nvPr/>
        </p:nvSpPr>
        <p:spPr>
          <a:xfrm>
            <a:off x="3059907" y="1641477"/>
            <a:ext cx="1026319" cy="715963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Шестиугольник 32"/>
          <p:cNvSpPr/>
          <p:nvPr/>
        </p:nvSpPr>
        <p:spPr>
          <a:xfrm>
            <a:off x="3082530" y="3359152"/>
            <a:ext cx="1026319" cy="715963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>
            <a:off x="5011342" y="1641477"/>
            <a:ext cx="1025128" cy="715963"/>
          </a:xfrm>
          <a:prstGeom prst="hexag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5011342" y="3359152"/>
            <a:ext cx="1025128" cy="715963"/>
          </a:xfrm>
          <a:prstGeom prst="hexagon">
            <a:avLst/>
          </a:prstGeom>
          <a:solidFill>
            <a:srgbClr val="EDD17D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61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05" y="1663700"/>
            <a:ext cx="426244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11" y="1644652"/>
            <a:ext cx="76319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Рисунок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3" y="3387725"/>
            <a:ext cx="83462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Рисунок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6255">
            <a:off x="5180410" y="3386138"/>
            <a:ext cx="7239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5" name="Прямоугольник 39"/>
          <p:cNvSpPr>
            <a:spLocks noChangeArrowheads="1"/>
          </p:cNvSpPr>
          <p:nvPr/>
        </p:nvSpPr>
        <p:spPr bwMode="auto">
          <a:xfrm>
            <a:off x="2706436" y="4111627"/>
            <a:ext cx="9605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Авиация</a:t>
            </a:r>
          </a:p>
        </p:txBody>
      </p:sp>
      <p:sp>
        <p:nvSpPr>
          <p:cNvPr id="14366" name="Прямоугольник 40"/>
          <p:cNvSpPr>
            <a:spLocks noChangeArrowheads="1"/>
          </p:cNvSpPr>
          <p:nvPr/>
        </p:nvSpPr>
        <p:spPr bwMode="auto">
          <a:xfrm>
            <a:off x="4911203" y="4109357"/>
            <a:ext cx="119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Энергетика</a:t>
            </a:r>
          </a:p>
        </p:txBody>
      </p:sp>
      <p:sp>
        <p:nvSpPr>
          <p:cNvPr id="14367" name="Прямоугольник 41"/>
          <p:cNvSpPr>
            <a:spLocks noChangeArrowheads="1"/>
          </p:cNvSpPr>
          <p:nvPr/>
        </p:nvSpPr>
        <p:spPr bwMode="auto">
          <a:xfrm>
            <a:off x="3132966" y="1209677"/>
            <a:ext cx="7401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Arial" panose="020B0604020202020204" pitchFamily="34" charset="0"/>
              </a:rPr>
              <a:t>Право</a:t>
            </a:r>
          </a:p>
        </p:txBody>
      </p:sp>
      <p:sp>
        <p:nvSpPr>
          <p:cNvPr id="14368" name="Прямоугольник 42"/>
          <p:cNvSpPr>
            <a:spLocks noChangeArrowheads="1"/>
          </p:cNvSpPr>
          <p:nvPr/>
        </p:nvSpPr>
        <p:spPr bwMode="auto">
          <a:xfrm>
            <a:off x="4440066" y="1170444"/>
            <a:ext cx="1994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Сельское хозяйство</a:t>
            </a:r>
          </a:p>
        </p:txBody>
      </p:sp>
      <p:sp>
        <p:nvSpPr>
          <p:cNvPr id="10" name="Овал 9"/>
          <p:cNvSpPr/>
          <p:nvPr/>
        </p:nvSpPr>
        <p:spPr>
          <a:xfrm>
            <a:off x="6679407" y="425450"/>
            <a:ext cx="502444" cy="64293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70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79" y="485777"/>
            <a:ext cx="29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Овал 43"/>
          <p:cNvSpPr/>
          <p:nvPr/>
        </p:nvSpPr>
        <p:spPr>
          <a:xfrm>
            <a:off x="2118123" y="842964"/>
            <a:ext cx="502444" cy="64293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72" name="Прямоугольник 44"/>
          <p:cNvSpPr>
            <a:spLocks noChangeArrowheads="1"/>
          </p:cNvSpPr>
          <p:nvPr/>
        </p:nvSpPr>
        <p:spPr bwMode="auto">
          <a:xfrm>
            <a:off x="1556148" y="1473202"/>
            <a:ext cx="141684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</a:rPr>
              <a:t>Виртуальный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</a:rPr>
              <a:t>адвокат</a:t>
            </a:r>
          </a:p>
        </p:txBody>
      </p:sp>
      <p:pic>
        <p:nvPicPr>
          <p:cNvPr id="14373" name="Рисунок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58" y="939802"/>
            <a:ext cx="45124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Прямоугольник 46"/>
          <p:cNvSpPr>
            <a:spLocks noChangeArrowheads="1"/>
          </p:cNvSpPr>
          <p:nvPr/>
        </p:nvSpPr>
        <p:spPr bwMode="auto">
          <a:xfrm>
            <a:off x="936171" y="5189538"/>
            <a:ext cx="18415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</a:rPr>
              <a:t>Разработка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</a:rPr>
              <a:t>Интеллектуальных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</a:rPr>
              <a:t>систем управления </a:t>
            </a:r>
          </a:p>
        </p:txBody>
      </p:sp>
      <p:sp>
        <p:nvSpPr>
          <p:cNvPr id="14375" name="Прямоугольник 47"/>
          <p:cNvSpPr>
            <a:spLocks noChangeArrowheads="1"/>
          </p:cNvSpPr>
          <p:nvPr/>
        </p:nvSpPr>
        <p:spPr bwMode="auto">
          <a:xfrm>
            <a:off x="4787504" y="5189538"/>
            <a:ext cx="18310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</a:rPr>
              <a:t>Системная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</a:rPr>
              <a:t>Инженерия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</a:rPr>
              <a:t>Интеллектуальных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</a:rPr>
              <a:t>энергосетей</a:t>
            </a:r>
          </a:p>
        </p:txBody>
      </p:sp>
      <p:pic>
        <p:nvPicPr>
          <p:cNvPr id="14376" name="Рисунок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10" y="4711700"/>
            <a:ext cx="436959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7" name="Рисунок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44" y="4629150"/>
            <a:ext cx="4667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8" name="Прямоугольник 50"/>
          <p:cNvSpPr>
            <a:spLocks noChangeArrowheads="1"/>
          </p:cNvSpPr>
          <p:nvPr/>
        </p:nvSpPr>
        <p:spPr bwMode="auto">
          <a:xfrm>
            <a:off x="6306742" y="5189538"/>
            <a:ext cx="172164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Arial" panose="020B0604020202020204" pitchFamily="34" charset="0"/>
              </a:rPr>
              <a:t>Агроинформатик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Arial" panose="020B0604020202020204" pitchFamily="34" charset="0"/>
              </a:rPr>
              <a:t>Агрокибернетик</a:t>
            </a:r>
          </a:p>
        </p:txBody>
      </p:sp>
      <p:pic>
        <p:nvPicPr>
          <p:cNvPr id="14379" name="Рисунок 5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2" y="4603750"/>
            <a:ext cx="3190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0" name="Заголовок 1"/>
          <p:cNvSpPr txBox="1">
            <a:spLocks/>
          </p:cNvSpPr>
          <p:nvPr/>
        </p:nvSpPr>
        <p:spPr bwMode="auto">
          <a:xfrm>
            <a:off x="718458" y="-112339"/>
            <a:ext cx="578847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Разработка образовательных </a:t>
            </a:r>
            <a:r>
              <a:rPr lang="ru-RU" altLang="ru-RU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программ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 </a:t>
            </a:r>
            <a:r>
              <a:rPr lang="ru-RU" alt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рамках других направлений подготовки</a:t>
            </a:r>
          </a:p>
        </p:txBody>
      </p:sp>
      <p:sp>
        <p:nvSpPr>
          <p:cNvPr id="46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425543" y="131764"/>
            <a:ext cx="53272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14343" name="Прямоугольник 3"/>
          <p:cNvSpPr>
            <a:spLocks noChangeArrowheads="1"/>
          </p:cNvSpPr>
          <p:nvPr/>
        </p:nvSpPr>
        <p:spPr bwMode="auto">
          <a:xfrm>
            <a:off x="3864429" y="3821114"/>
            <a:ext cx="15784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Строительство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1792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565357" y="131764"/>
            <a:ext cx="39290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9144000" cy="807720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521830" y="150488"/>
            <a:ext cx="6097844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kk-KZ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 мешает цифровизации образования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kk-KZ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3456455"/>
            <a:ext cx="9000858" cy="972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94372" y="3755694"/>
            <a:ext cx="335756" cy="402649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38"/>
          <p:cNvSpPr>
            <a:spLocks/>
          </p:cNvSpPr>
          <p:nvPr/>
        </p:nvSpPr>
        <p:spPr bwMode="auto">
          <a:xfrm>
            <a:off x="507132" y="3615505"/>
            <a:ext cx="22394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Единые мобильные решения образования</a:t>
            </a:r>
          </a:p>
        </p:txBody>
      </p:sp>
      <p:sp>
        <p:nvSpPr>
          <p:cNvPr id="53" name="Прямоугольник 88"/>
          <p:cNvSpPr>
            <a:spLocks/>
          </p:cNvSpPr>
          <p:nvPr/>
        </p:nvSpPr>
        <p:spPr bwMode="auto">
          <a:xfrm>
            <a:off x="6041571" y="3646283"/>
            <a:ext cx="296091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►"/>
            </a:pPr>
            <a:r>
              <a:rPr lang="ru-RU" altLang="ru-RU" sz="1100" dirty="0">
                <a:solidFill>
                  <a:srgbClr val="0093DD"/>
                </a:solidFill>
                <a:latin typeface="Arial" panose="020B0604020202020204" pitchFamily="34" charset="0"/>
              </a:rPr>
              <a:t>Малое количество мобильных приложений в сфере образования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►"/>
            </a:pPr>
            <a:r>
              <a:rPr lang="ru-RU" altLang="ru-RU" sz="1100" dirty="0">
                <a:solidFill>
                  <a:srgbClr val="0093DD"/>
                </a:solidFill>
                <a:latin typeface="Arial" panose="020B0604020202020204" pitchFamily="34" charset="0"/>
              </a:rPr>
              <a:t>Нет единой точки доступа ко всем сервисам образования</a:t>
            </a:r>
          </a:p>
        </p:txBody>
      </p:sp>
      <p:sp>
        <p:nvSpPr>
          <p:cNvPr id="55" name="Прямоугольник 47"/>
          <p:cNvSpPr>
            <a:spLocks noChangeArrowheads="1"/>
          </p:cNvSpPr>
          <p:nvPr/>
        </p:nvSpPr>
        <p:spPr bwMode="auto">
          <a:xfrm>
            <a:off x="2773775" y="4000282"/>
            <a:ext cx="5421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0093DD"/>
                </a:solidFill>
              </a:rPr>
              <a:t>9</a:t>
            </a:r>
            <a:r>
              <a:rPr lang="ru-RU" altLang="ru-RU" sz="1600" b="1" dirty="0" smtClean="0">
                <a:solidFill>
                  <a:srgbClr val="0093DD"/>
                </a:solidFill>
              </a:rPr>
              <a:t>0%</a:t>
            </a:r>
            <a:endParaRPr lang="ru-RU" altLang="ru-RU" sz="800" b="1" dirty="0">
              <a:solidFill>
                <a:srgbClr val="0093DD"/>
              </a:solidFill>
            </a:endParaRPr>
          </a:p>
        </p:txBody>
      </p:sp>
      <p:sp>
        <p:nvSpPr>
          <p:cNvPr id="57" name="Прямоугольник 46"/>
          <p:cNvSpPr>
            <a:spLocks noChangeArrowheads="1"/>
          </p:cNvSpPr>
          <p:nvPr/>
        </p:nvSpPr>
        <p:spPr bwMode="auto">
          <a:xfrm>
            <a:off x="3745977" y="3572627"/>
            <a:ext cx="2127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0093DD"/>
                </a:solidFill>
              </a:rPr>
              <a:t>10% мобильное приложение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200" b="1" dirty="0">
              <a:solidFill>
                <a:srgbClr val="0093DD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0093DD"/>
                </a:solidFill>
              </a:rPr>
              <a:t>0% интеграция ИС и БДГО</a:t>
            </a: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2818692" y="3723167"/>
            <a:ext cx="542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ED7D31"/>
                </a:solidFill>
                <a:latin typeface="+mn-lt"/>
              </a:rPr>
              <a:t>1</a:t>
            </a:r>
            <a:r>
              <a:rPr lang="ru-RU" sz="1600" b="1" dirty="0" smtClean="0">
                <a:solidFill>
                  <a:srgbClr val="ED7D31"/>
                </a:solidFill>
                <a:latin typeface="+mn-lt"/>
              </a:rPr>
              <a:t>0%</a:t>
            </a:r>
            <a:endParaRPr lang="ru-RU" sz="1600" b="1" dirty="0">
              <a:solidFill>
                <a:srgbClr val="ED7D31"/>
              </a:solidFill>
              <a:latin typeface="+mn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1167342"/>
            <a:ext cx="9020870" cy="1167496"/>
            <a:chOff x="21788" y="3746758"/>
            <a:chExt cx="12027826" cy="116749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21788" y="3810007"/>
              <a:ext cx="12027826" cy="9713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65040" y="3984730"/>
              <a:ext cx="447675" cy="401715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Прямоугольник 104"/>
            <p:cNvSpPr>
              <a:spLocks/>
            </p:cNvSpPr>
            <p:nvPr/>
          </p:nvSpPr>
          <p:spPr bwMode="auto">
            <a:xfrm>
              <a:off x="728359" y="3941921"/>
              <a:ext cx="328453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Оснащение компьютерами</a:t>
              </a:r>
            </a:p>
          </p:txBody>
        </p:sp>
        <p:grpSp>
          <p:nvGrpSpPr>
            <p:cNvPr id="60" name="Группа 143"/>
            <p:cNvGrpSpPr>
              <a:grpSpLocks/>
            </p:cNvGrpSpPr>
            <p:nvPr/>
          </p:nvGrpSpPr>
          <p:grpSpPr bwMode="auto">
            <a:xfrm>
              <a:off x="3367117" y="3746758"/>
              <a:ext cx="4641251" cy="1167496"/>
              <a:chOff x="394311" y="2037646"/>
              <a:chExt cx="3832918" cy="1163009"/>
            </a:xfrm>
          </p:grpSpPr>
          <p:graphicFrame>
            <p:nvGraphicFramePr>
              <p:cNvPr id="6" name="Диаграмма 144"/>
              <p:cNvGraphicFramePr>
                <a:graphicFrameLocks/>
              </p:cNvGraphicFramePr>
              <p:nvPr>
                <p:extLst/>
              </p:nvPr>
            </p:nvGraphicFramePr>
            <p:xfrm>
              <a:off x="394311" y="2037646"/>
              <a:ext cx="1282547" cy="11630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63" name="Группа 145"/>
              <p:cNvGrpSpPr>
                <a:grpSpLocks/>
              </p:cNvGrpSpPr>
              <p:nvPr/>
            </p:nvGrpSpPr>
            <p:grpSpPr bwMode="auto">
              <a:xfrm>
                <a:off x="622626" y="2099290"/>
                <a:ext cx="3604603" cy="870419"/>
                <a:chOff x="622626" y="2099290"/>
                <a:chExt cx="3604603" cy="870419"/>
              </a:xfrm>
            </p:grpSpPr>
            <p:sp>
              <p:nvSpPr>
                <p:cNvPr id="64" name="Прямоугольник 146"/>
                <p:cNvSpPr>
                  <a:spLocks noChangeArrowheads="1"/>
                </p:cNvSpPr>
                <p:nvPr/>
              </p:nvSpPr>
              <p:spPr bwMode="auto">
                <a:xfrm>
                  <a:off x="1671042" y="2099290"/>
                  <a:ext cx="2556187" cy="306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b="1" dirty="0" smtClean="0">
                      <a:solidFill>
                        <a:srgbClr val="0093DD"/>
                      </a:solidFill>
                    </a:rPr>
                    <a:t>3</a:t>
                  </a:r>
                  <a:r>
                    <a:rPr lang="en-US" altLang="ru-RU" sz="1400" b="1" dirty="0" smtClean="0">
                      <a:solidFill>
                        <a:srgbClr val="0093DD"/>
                      </a:solidFill>
                    </a:rPr>
                    <a:t>04</a:t>
                  </a:r>
                  <a:r>
                    <a:rPr lang="ru-RU" altLang="ru-RU" sz="1400" b="1" dirty="0" smtClean="0">
                      <a:solidFill>
                        <a:srgbClr val="0093DD"/>
                      </a:solidFill>
                    </a:rPr>
                    <a:t> </a:t>
                  </a:r>
                  <a:r>
                    <a:rPr lang="en-US" altLang="ru-RU" sz="1400" b="1" dirty="0" smtClean="0">
                      <a:solidFill>
                        <a:srgbClr val="0093DD"/>
                      </a:solidFill>
                    </a:rPr>
                    <a:t>124</a:t>
                  </a:r>
                  <a:r>
                    <a:rPr lang="ru-RU" altLang="ru-RU" sz="1400" b="1" dirty="0" smtClean="0">
                      <a:solidFill>
                        <a:srgbClr val="0093DD"/>
                      </a:solidFill>
                    </a:rPr>
                    <a:t> </a:t>
                  </a:r>
                  <a:r>
                    <a:rPr lang="ru-RU" altLang="ru-RU" sz="1400" b="1" dirty="0">
                      <a:solidFill>
                        <a:srgbClr val="0093DD"/>
                      </a:solidFill>
                    </a:rPr>
                    <a:t>компьютеров</a:t>
                  </a:r>
                </a:p>
              </p:txBody>
            </p:sp>
            <p:sp>
              <p:nvSpPr>
                <p:cNvPr id="65" name="Прямоугольник 148"/>
                <p:cNvSpPr>
                  <a:spLocks noChangeArrowheads="1"/>
                </p:cNvSpPr>
                <p:nvPr/>
              </p:nvSpPr>
              <p:spPr bwMode="auto">
                <a:xfrm>
                  <a:off x="1659056" y="2325862"/>
                  <a:ext cx="2405076" cy="6438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ru-RU" altLang="ru-RU" sz="900" dirty="0" smtClean="0">
                      <a:solidFill>
                        <a:srgbClr val="ED7D31"/>
                      </a:solidFill>
                    </a:rPr>
                    <a:t>ИЗ НИХ </a:t>
                  </a:r>
                  <a:r>
                    <a:rPr lang="en-US" altLang="ru-RU" sz="1200" b="1" dirty="0" smtClean="0">
                      <a:solidFill>
                        <a:srgbClr val="ED7D31"/>
                      </a:solidFill>
                    </a:rPr>
                    <a:t>84 200</a:t>
                  </a:r>
                  <a:r>
                    <a:rPr lang="ru-RU" altLang="ru-RU" sz="1200" b="1" dirty="0" smtClean="0">
                      <a:solidFill>
                        <a:srgbClr val="ED7D31"/>
                      </a:solidFill>
                    </a:rPr>
                    <a:t> </a:t>
                  </a:r>
                  <a:r>
                    <a:rPr lang="ru-RU" altLang="ru-RU" sz="800" dirty="0" smtClean="0">
                      <a:solidFill>
                        <a:srgbClr val="ED7D31"/>
                      </a:solidFill>
                    </a:rPr>
                    <a:t>ТРЕБУЮТ ЗАМЕНЫ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ru-RU" sz="1200" b="1" dirty="0" smtClean="0">
                      <a:solidFill>
                        <a:srgbClr val="ED7D31"/>
                      </a:solidFill>
                    </a:rPr>
                    <a:t>84 973 </a:t>
                  </a:r>
                  <a:r>
                    <a:rPr lang="ru-RU" altLang="ru-RU" sz="1050" dirty="0" smtClean="0">
                      <a:solidFill>
                        <a:srgbClr val="ED7D31"/>
                      </a:solidFill>
                    </a:rPr>
                    <a:t>требуется дооснастить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ru-RU" altLang="ru-RU" sz="1200" b="1" dirty="0" smtClean="0">
                      <a:solidFill>
                        <a:srgbClr val="ED7D31"/>
                      </a:solidFill>
                    </a:rPr>
                    <a:t>Итого потребность: </a:t>
                  </a:r>
                  <a:r>
                    <a:rPr lang="en-US" altLang="ru-RU" sz="1200" b="1" dirty="0" smtClean="0">
                      <a:solidFill>
                        <a:srgbClr val="ED7D31"/>
                      </a:solidFill>
                    </a:rPr>
                    <a:t>169 173</a:t>
                  </a:r>
                  <a:endParaRPr lang="ru-RU" altLang="ru-RU" sz="1000" dirty="0" smtClean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66" name="Прямоугольник 149"/>
                <p:cNvSpPr>
                  <a:spLocks noChangeArrowheads="1"/>
                </p:cNvSpPr>
                <p:nvPr/>
              </p:nvSpPr>
              <p:spPr bwMode="auto">
                <a:xfrm>
                  <a:off x="821469" y="2251675"/>
                  <a:ext cx="596955" cy="337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1600" b="1" dirty="0" smtClean="0">
                      <a:solidFill>
                        <a:srgbClr val="ED7D31"/>
                      </a:solidFill>
                    </a:rPr>
                    <a:t>28</a:t>
                  </a:r>
                  <a:r>
                    <a:rPr lang="ru-RU" altLang="ru-RU" sz="1600" b="1" dirty="0" smtClean="0">
                      <a:solidFill>
                        <a:srgbClr val="ED7D31"/>
                      </a:solidFill>
                    </a:rPr>
                    <a:t>%</a:t>
                  </a:r>
                  <a:endParaRPr lang="ru-RU" altLang="ru-RU" sz="1600" b="1" dirty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67" name="Прямоугольник 66"/>
                <p:cNvSpPr/>
                <p:nvPr/>
              </p:nvSpPr>
              <p:spPr>
                <a:xfrm>
                  <a:off x="622626" y="2551623"/>
                  <a:ext cx="596955" cy="3372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 smtClean="0">
                      <a:solidFill>
                        <a:srgbClr val="0093DD"/>
                      </a:solidFill>
                      <a:latin typeface="+mn-lt"/>
                    </a:rPr>
                    <a:t>7</a:t>
                  </a:r>
                  <a:r>
                    <a:rPr lang="en-US" sz="1600" b="1" dirty="0" smtClean="0">
                      <a:solidFill>
                        <a:srgbClr val="0093DD"/>
                      </a:solidFill>
                      <a:latin typeface="+mn-lt"/>
                    </a:rPr>
                    <a:t>2</a:t>
                  </a:r>
                  <a:r>
                    <a:rPr lang="ru-RU" sz="1600" b="1" dirty="0" smtClean="0">
                      <a:solidFill>
                        <a:srgbClr val="0093DD"/>
                      </a:solidFill>
                      <a:latin typeface="+mn-lt"/>
                    </a:rPr>
                    <a:t>%</a:t>
                  </a:r>
                  <a:endParaRPr lang="ru-RU" sz="1600" b="1" dirty="0">
                    <a:solidFill>
                      <a:srgbClr val="0093DD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68" name="Прямоугольник 30"/>
            <p:cNvSpPr>
              <a:spLocks/>
            </p:cNvSpPr>
            <p:nvPr/>
          </p:nvSpPr>
          <p:spPr bwMode="auto">
            <a:xfrm>
              <a:off x="8062702" y="3969375"/>
              <a:ext cx="393919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100" dirty="0" smtClean="0">
                  <a:solidFill>
                    <a:srgbClr val="0093DD"/>
                  </a:solidFill>
                  <a:latin typeface="Arial" panose="020B0604020202020204" pitchFamily="34" charset="0"/>
                </a:rPr>
                <a:t>Большое количество устаревших компьютеров 10 учеников на 1 ПК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100" dirty="0" smtClean="0">
                  <a:solidFill>
                    <a:srgbClr val="0093DD"/>
                  </a:solidFill>
                  <a:latin typeface="Arial" panose="020B0604020202020204" pitchFamily="34" charset="0"/>
                </a:rPr>
                <a:t>33% педагогов имеют доступ к ПК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100" dirty="0" smtClean="0">
                  <a:solidFill>
                    <a:srgbClr val="0093DD"/>
                  </a:solidFill>
                  <a:latin typeface="Arial" panose="020B0604020202020204" pitchFamily="34" charset="0"/>
                </a:rPr>
                <a:t>Не хватает </a:t>
              </a:r>
              <a:r>
                <a:rPr lang="en-US" altLang="ru-RU" sz="1100" dirty="0" smtClean="0">
                  <a:solidFill>
                    <a:srgbClr val="0093DD"/>
                  </a:solidFill>
                  <a:latin typeface="Arial" panose="020B0604020202020204" pitchFamily="34" charset="0"/>
                </a:rPr>
                <a:t>169</a:t>
              </a:r>
              <a:r>
                <a:rPr lang="ru-RU" altLang="ru-RU" sz="1100" dirty="0" smtClean="0">
                  <a:solidFill>
                    <a:srgbClr val="0093DD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ru-RU" sz="1100" dirty="0" smtClean="0">
                  <a:solidFill>
                    <a:srgbClr val="0093DD"/>
                  </a:solidFill>
                  <a:latin typeface="Arial" panose="020B0604020202020204" pitchFamily="34" charset="0"/>
                </a:rPr>
                <a:t>173</a:t>
              </a:r>
              <a:r>
                <a:rPr lang="ru-RU" altLang="ru-RU" sz="1100" dirty="0" smtClean="0">
                  <a:solidFill>
                    <a:srgbClr val="0093DD"/>
                  </a:solidFill>
                  <a:latin typeface="Arial" panose="020B0604020202020204" pitchFamily="34" charset="0"/>
                </a:rPr>
                <a:t> компьютеров</a:t>
              </a:r>
              <a:endParaRPr lang="ru-RU" altLang="ru-RU" sz="1100" dirty="0">
                <a:solidFill>
                  <a:srgbClr val="0093DD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" y="2237475"/>
            <a:ext cx="9012704" cy="1216772"/>
            <a:chOff x="67787" y="5157439"/>
            <a:chExt cx="12016939" cy="1216772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67787" y="5212405"/>
              <a:ext cx="12016939" cy="1140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Прямоугольник 38"/>
            <p:cNvSpPr>
              <a:spLocks/>
            </p:cNvSpPr>
            <p:nvPr/>
          </p:nvSpPr>
          <p:spPr bwMode="auto">
            <a:xfrm>
              <a:off x="790016" y="5323920"/>
              <a:ext cx="328453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Доступ к сети </a:t>
              </a:r>
              <a:endPara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интернет</a:t>
              </a:r>
              <a:endPara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3" name="Группа 4"/>
            <p:cNvGrpSpPr>
              <a:grpSpLocks/>
            </p:cNvGrpSpPr>
            <p:nvPr/>
          </p:nvGrpSpPr>
          <p:grpSpPr bwMode="auto">
            <a:xfrm>
              <a:off x="3392488" y="5157439"/>
              <a:ext cx="5141605" cy="1216772"/>
              <a:chOff x="324511" y="1845860"/>
              <a:chExt cx="4512798" cy="1365588"/>
            </a:xfrm>
          </p:grpSpPr>
          <p:graphicFrame>
            <p:nvGraphicFramePr>
              <p:cNvPr id="7" name="Диаграмма 52"/>
              <p:cNvGraphicFramePr>
                <a:graphicFrameLocks/>
              </p:cNvGraphicFramePr>
              <p:nvPr>
                <p:extLst/>
              </p:nvPr>
            </p:nvGraphicFramePr>
            <p:xfrm>
              <a:off x="324511" y="1845860"/>
              <a:ext cx="1376743" cy="136558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75" name="Группа 3"/>
              <p:cNvGrpSpPr>
                <a:grpSpLocks/>
              </p:cNvGrpSpPr>
              <p:nvPr/>
            </p:nvGrpSpPr>
            <p:grpSpPr bwMode="auto">
              <a:xfrm>
                <a:off x="709811" y="1872750"/>
                <a:ext cx="4127498" cy="1075769"/>
                <a:chOff x="709811" y="1872750"/>
                <a:chExt cx="4127498" cy="1075769"/>
              </a:xfrm>
            </p:grpSpPr>
            <p:sp>
              <p:nvSpPr>
                <p:cNvPr id="76" name="Прямоугольник 61"/>
                <p:cNvSpPr>
                  <a:spLocks noChangeArrowheads="1"/>
                </p:cNvSpPr>
                <p:nvPr/>
              </p:nvSpPr>
              <p:spPr bwMode="auto">
                <a:xfrm>
                  <a:off x="1686786" y="1872750"/>
                  <a:ext cx="1960135" cy="3454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b="1" dirty="0">
                      <a:solidFill>
                        <a:srgbClr val="0093DD"/>
                      </a:solidFill>
                    </a:rPr>
                    <a:t>7 047 </a:t>
                  </a:r>
                  <a:r>
                    <a:rPr lang="ru-RU" altLang="ru-RU" sz="800" b="1" dirty="0" smtClean="0">
                      <a:solidFill>
                        <a:srgbClr val="0093DD"/>
                      </a:solidFill>
                    </a:rPr>
                    <a:t>ДНЕВНЫХ ШКОЛ</a:t>
                  </a:r>
                  <a:endParaRPr lang="ru-RU" altLang="ru-RU" sz="1400" b="1" dirty="0">
                    <a:solidFill>
                      <a:srgbClr val="0093DD"/>
                    </a:solidFill>
                  </a:endParaRPr>
                </a:p>
              </p:txBody>
            </p:sp>
            <p:sp>
              <p:nvSpPr>
                <p:cNvPr id="77" name="Прямоугольник 72"/>
                <p:cNvSpPr>
                  <a:spLocks noChangeArrowheads="1"/>
                </p:cNvSpPr>
                <p:nvPr/>
              </p:nvSpPr>
              <p:spPr bwMode="auto">
                <a:xfrm>
                  <a:off x="1674048" y="2464933"/>
                  <a:ext cx="2372449" cy="483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b="1" dirty="0">
                      <a:solidFill>
                        <a:srgbClr val="ED7D31"/>
                      </a:solidFill>
                    </a:rPr>
                    <a:t>2 </a:t>
                  </a:r>
                  <a:r>
                    <a:rPr lang="ru-RU" altLang="ru-RU" sz="1400" b="1" dirty="0" smtClean="0">
                      <a:solidFill>
                        <a:srgbClr val="ED7D31"/>
                      </a:solidFill>
                    </a:rPr>
                    <a:t>604 – 37%</a:t>
                  </a:r>
                  <a:endParaRPr lang="ru-RU" altLang="ru-RU" sz="1400" b="1" dirty="0">
                    <a:solidFill>
                      <a:srgbClr val="ED7D3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800" b="1" dirty="0">
                      <a:solidFill>
                        <a:srgbClr val="ED7D31"/>
                      </a:solidFill>
                    </a:rPr>
                    <a:t>НЕ ИМЕЮТ ШПД К СЕТИ ИНТЕРНЕТ</a:t>
                  </a:r>
                </a:p>
              </p:txBody>
            </p:sp>
            <p:sp>
              <p:nvSpPr>
                <p:cNvPr id="78" name="Прямоугольник 74"/>
                <p:cNvSpPr>
                  <a:spLocks noChangeArrowheads="1"/>
                </p:cNvSpPr>
                <p:nvPr/>
              </p:nvSpPr>
              <p:spPr bwMode="auto">
                <a:xfrm>
                  <a:off x="1686786" y="2099451"/>
                  <a:ext cx="2206644" cy="483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b="1" dirty="0">
                      <a:solidFill>
                        <a:srgbClr val="0093DD"/>
                      </a:solidFill>
                    </a:rPr>
                    <a:t>4 </a:t>
                  </a:r>
                  <a:r>
                    <a:rPr lang="ru-RU" altLang="ru-RU" sz="1400" b="1" dirty="0" smtClean="0">
                      <a:solidFill>
                        <a:srgbClr val="0093DD"/>
                      </a:solidFill>
                    </a:rPr>
                    <a:t>355 – 62%</a:t>
                  </a:r>
                  <a:endParaRPr lang="ru-RU" altLang="ru-RU" sz="1400" b="1" dirty="0">
                    <a:solidFill>
                      <a:srgbClr val="0093DD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800" b="1" dirty="0">
                      <a:solidFill>
                        <a:srgbClr val="0093DD"/>
                      </a:solidFill>
                    </a:rPr>
                    <a:t>ИМЕЮТ ШПД К СЕТИ ИНТЕРНЕТ</a:t>
                  </a:r>
                </a:p>
              </p:txBody>
            </p:sp>
            <p:sp>
              <p:nvSpPr>
                <p:cNvPr id="79" name="Прямоугольник 77"/>
                <p:cNvSpPr>
                  <a:spLocks noChangeArrowheads="1"/>
                </p:cNvSpPr>
                <p:nvPr/>
              </p:nvSpPr>
              <p:spPr bwMode="auto">
                <a:xfrm>
                  <a:off x="709811" y="2134902"/>
                  <a:ext cx="634446" cy="3799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 dirty="0">
                      <a:solidFill>
                        <a:srgbClr val="ED7D31"/>
                      </a:solidFill>
                    </a:rPr>
                    <a:t>37%</a:t>
                  </a:r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>
                  <a:off x="721041" y="2486741"/>
                  <a:ext cx="660009" cy="3799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solidFill>
                        <a:srgbClr val="0093DD"/>
                      </a:solidFill>
                      <a:latin typeface="+mn-lt"/>
                    </a:rPr>
                    <a:t>62%</a:t>
                  </a:r>
                </a:p>
              </p:txBody>
            </p:sp>
            <p:sp>
              <p:nvSpPr>
                <p:cNvPr id="81" name="Прямоугольник 72"/>
                <p:cNvSpPr>
                  <a:spLocks noChangeArrowheads="1"/>
                </p:cNvSpPr>
                <p:nvPr/>
              </p:nvSpPr>
              <p:spPr bwMode="auto">
                <a:xfrm>
                  <a:off x="3174301" y="2125111"/>
                  <a:ext cx="1663008" cy="3454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b="1" dirty="0" smtClean="0">
                      <a:solidFill>
                        <a:srgbClr val="ED7D31"/>
                      </a:solidFill>
                    </a:rPr>
                    <a:t>90% - </a:t>
                  </a:r>
                  <a:r>
                    <a:rPr lang="ru-RU" altLang="ru-RU" sz="800" b="1" dirty="0" smtClean="0">
                      <a:solidFill>
                        <a:srgbClr val="ED7D31"/>
                      </a:solidFill>
                    </a:rPr>
                    <a:t>КОЛЛЕДЖЕЙ</a:t>
                  </a:r>
                  <a:endParaRPr lang="ru-RU" altLang="ru-RU" sz="700" b="1" dirty="0">
                    <a:solidFill>
                      <a:srgbClr val="ED7D31"/>
                    </a:solidFill>
                  </a:endParaRPr>
                </a:p>
              </p:txBody>
            </p:sp>
          </p:grpSp>
        </p:grpSp>
        <p:sp>
          <p:nvSpPr>
            <p:cNvPr id="82" name="Прямоугольник 88"/>
            <p:cNvSpPr>
              <a:spLocks/>
            </p:cNvSpPr>
            <p:nvPr/>
          </p:nvSpPr>
          <p:spPr bwMode="auto">
            <a:xfrm>
              <a:off x="8137729" y="5230402"/>
              <a:ext cx="390912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100" dirty="0">
                  <a:solidFill>
                    <a:srgbClr val="0093DD"/>
                  </a:solidFill>
                  <a:latin typeface="Arial" panose="020B0604020202020204" pitchFamily="34" charset="0"/>
                </a:rPr>
                <a:t>Децентрализованный закуп услуг доступа к сети Интернет;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100" dirty="0">
                  <a:solidFill>
                    <a:srgbClr val="0093DD"/>
                  </a:solidFill>
                  <a:latin typeface="Arial" panose="020B0604020202020204" pitchFamily="34" charset="0"/>
                </a:rPr>
                <a:t>Позднее заключение договоров на оказание услуг доступа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100" dirty="0">
                  <a:solidFill>
                    <a:srgbClr val="0093DD"/>
                  </a:solidFill>
                  <a:latin typeface="Arial" panose="020B0604020202020204" pitchFamily="34" charset="0"/>
                </a:rPr>
                <a:t>Отсутствие единых требований к техническим параметрам каналов связи</a:t>
              </a:r>
            </a:p>
          </p:txBody>
        </p:sp>
        <p:sp>
          <p:nvSpPr>
            <p:cNvPr id="83" name="Прямоугольник 72"/>
            <p:cNvSpPr>
              <a:spLocks noChangeArrowheads="1"/>
            </p:cNvSpPr>
            <p:nvPr/>
          </p:nvSpPr>
          <p:spPr bwMode="auto">
            <a:xfrm>
              <a:off x="6620001" y="5191162"/>
              <a:ext cx="14603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srgbClr val="ED7D31"/>
                  </a:solidFill>
                </a:rPr>
                <a:t>100% - </a:t>
              </a:r>
              <a:r>
                <a:rPr lang="ru-RU" altLang="ru-RU" sz="800" b="1" dirty="0" smtClean="0">
                  <a:solidFill>
                    <a:srgbClr val="ED7D31"/>
                  </a:solidFill>
                </a:rPr>
                <a:t>ВУЗОВ</a:t>
              </a:r>
              <a:endParaRPr lang="ru-RU" altLang="ru-RU" sz="800" b="1" dirty="0">
                <a:solidFill>
                  <a:srgbClr val="ED7D31"/>
                </a:solidFill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192244" y="5350415"/>
              <a:ext cx="447675" cy="345406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0" y="4550228"/>
            <a:ext cx="8979570" cy="1306286"/>
            <a:chOff x="117884" y="5173849"/>
            <a:chExt cx="11972760" cy="130628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17884" y="5212404"/>
              <a:ext cx="11972760" cy="12677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Прямоугольник 38"/>
            <p:cNvSpPr>
              <a:spLocks/>
            </p:cNvSpPr>
            <p:nvPr/>
          </p:nvSpPr>
          <p:spPr bwMode="auto">
            <a:xfrm>
              <a:off x="790017" y="5323920"/>
              <a:ext cx="328453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Интеграция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баз данных</a:t>
              </a:r>
              <a:endPara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85" name="Группа 4"/>
            <p:cNvGrpSpPr>
              <a:grpSpLocks/>
            </p:cNvGrpSpPr>
            <p:nvPr/>
          </p:nvGrpSpPr>
          <p:grpSpPr bwMode="auto">
            <a:xfrm>
              <a:off x="3456023" y="5173849"/>
              <a:ext cx="1567688" cy="1164772"/>
              <a:chOff x="380277" y="1864276"/>
              <a:chExt cx="1375965" cy="1307228"/>
            </a:xfrm>
          </p:grpSpPr>
          <p:graphicFrame>
            <p:nvGraphicFramePr>
              <p:cNvPr id="9" name="Диаграмма 52"/>
              <p:cNvGraphicFramePr>
                <a:graphicFrameLocks/>
              </p:cNvGraphicFramePr>
              <p:nvPr>
                <p:extLst/>
              </p:nvPr>
            </p:nvGraphicFramePr>
            <p:xfrm>
              <a:off x="380277" y="1864276"/>
              <a:ext cx="1375965" cy="13072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pSp>
            <p:nvGrpSpPr>
              <p:cNvPr id="90" name="Группа 3"/>
              <p:cNvGrpSpPr>
                <a:grpSpLocks/>
              </p:cNvGrpSpPr>
              <p:nvPr/>
            </p:nvGrpSpPr>
            <p:grpSpPr bwMode="auto">
              <a:xfrm>
                <a:off x="678676" y="2142162"/>
                <a:ext cx="789777" cy="716793"/>
                <a:chOff x="678676" y="2142162"/>
                <a:chExt cx="789777" cy="716793"/>
              </a:xfrm>
            </p:grpSpPr>
            <p:sp>
              <p:nvSpPr>
                <p:cNvPr id="94" name="Прямоугольник 77"/>
                <p:cNvSpPr>
                  <a:spLocks noChangeArrowheads="1"/>
                </p:cNvSpPr>
                <p:nvPr/>
              </p:nvSpPr>
              <p:spPr bwMode="auto">
                <a:xfrm>
                  <a:off x="834007" y="2142162"/>
                  <a:ext cx="634446" cy="379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 dirty="0" smtClean="0">
                      <a:solidFill>
                        <a:srgbClr val="ED7D31"/>
                      </a:solidFill>
                    </a:rPr>
                    <a:t>69%</a:t>
                  </a:r>
                  <a:endParaRPr lang="ru-RU" altLang="ru-RU" sz="1600" b="1" dirty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95" name="Прямоугольник 94"/>
                <p:cNvSpPr/>
                <p:nvPr/>
              </p:nvSpPr>
              <p:spPr>
                <a:xfrm>
                  <a:off x="678676" y="2478995"/>
                  <a:ext cx="634446" cy="379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 smtClean="0">
                      <a:solidFill>
                        <a:srgbClr val="0093DD"/>
                      </a:solidFill>
                      <a:latin typeface="+mn-lt"/>
                    </a:rPr>
                    <a:t>31%</a:t>
                  </a:r>
                  <a:endParaRPr lang="ru-RU" sz="1600" b="1" dirty="0">
                    <a:solidFill>
                      <a:srgbClr val="0093DD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86" name="Прямоугольник 88"/>
            <p:cNvSpPr>
              <a:spLocks/>
            </p:cNvSpPr>
            <p:nvPr/>
          </p:nvSpPr>
          <p:spPr bwMode="auto">
            <a:xfrm>
              <a:off x="8213224" y="5383513"/>
              <a:ext cx="3775569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100" dirty="0" smtClean="0">
                  <a:solidFill>
                    <a:srgbClr val="0093DD"/>
                  </a:solidFill>
                  <a:latin typeface="Arial" panose="020B0604020202020204" pitchFamily="34" charset="0"/>
                </a:rPr>
                <a:t>Ошибки ручного ввода</a:t>
              </a:r>
              <a:endParaRPr lang="ru-RU" altLang="ru-RU" sz="1100" dirty="0">
                <a:solidFill>
                  <a:srgbClr val="0093DD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100" dirty="0" smtClean="0">
                  <a:solidFill>
                    <a:srgbClr val="0093DD"/>
                  </a:solidFill>
                  <a:latin typeface="Arial" panose="020B0604020202020204" pitchFamily="34" charset="0"/>
                </a:rPr>
                <a:t>Дублирование информации</a:t>
              </a:r>
              <a:endParaRPr lang="ru-RU" altLang="ru-RU" sz="1100" dirty="0">
                <a:solidFill>
                  <a:srgbClr val="0093DD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100" dirty="0" smtClean="0">
                  <a:solidFill>
                    <a:srgbClr val="0093DD"/>
                  </a:solidFill>
                  <a:latin typeface="Arial" panose="020B0604020202020204" pitchFamily="34" charset="0"/>
                </a:rPr>
                <a:t>Затраты времени на формирование новых отчетов</a:t>
              </a:r>
              <a:endParaRPr lang="ru-RU" altLang="ru-RU" sz="1100" dirty="0">
                <a:solidFill>
                  <a:srgbClr val="0093D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257560" y="5350415"/>
              <a:ext cx="447675" cy="367720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Прямоугольник 46"/>
          <p:cNvSpPr>
            <a:spLocks noChangeArrowheads="1"/>
          </p:cNvSpPr>
          <p:nvPr/>
        </p:nvSpPr>
        <p:spPr bwMode="auto">
          <a:xfrm>
            <a:off x="3771658" y="4628552"/>
            <a:ext cx="2063084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93DD"/>
                </a:solidFill>
              </a:rPr>
              <a:t>Базы данных: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ED7D31"/>
                </a:solidFill>
              </a:rPr>
              <a:t>НОБД – 0%,(нет БДГО(3), нет ИС МОН(4))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93DD"/>
                </a:solidFill>
              </a:rPr>
              <a:t>ЕСУВО – 70% (есть </a:t>
            </a:r>
            <a:r>
              <a:rPr lang="en-US" altLang="ru-RU" sz="1100" b="1" dirty="0" smtClean="0">
                <a:solidFill>
                  <a:srgbClr val="0093DD"/>
                </a:solidFill>
              </a:rPr>
              <a:t>LMS</a:t>
            </a:r>
            <a:r>
              <a:rPr lang="ru-RU" altLang="ru-RU" sz="1100" b="1" dirty="0" smtClean="0">
                <a:solidFill>
                  <a:srgbClr val="0093DD"/>
                </a:solidFill>
              </a:rPr>
              <a:t>(5), </a:t>
            </a:r>
            <a:r>
              <a:rPr lang="ru-RU" altLang="ru-RU" sz="1200" b="1" dirty="0">
                <a:solidFill>
                  <a:srgbClr val="ED7D31"/>
                </a:solidFill>
              </a:rPr>
              <a:t>нет ИС МОН (2</a:t>
            </a:r>
            <a:r>
              <a:rPr lang="ru-RU" altLang="ru-RU" sz="1200" b="1" dirty="0" smtClean="0">
                <a:solidFill>
                  <a:srgbClr val="ED7D31"/>
                </a:solidFill>
              </a:rPr>
              <a:t>)</a:t>
            </a:r>
            <a:endParaRPr lang="ru-RU" altLang="ru-RU" sz="1100" b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ED7D31"/>
                </a:solidFill>
              </a:rPr>
              <a:t>РБДС – 0% (нет БДГО(2))</a:t>
            </a:r>
          </a:p>
        </p:txBody>
      </p:sp>
      <p:sp>
        <p:nvSpPr>
          <p:cNvPr id="74" name="Номер слайда 24"/>
          <p:cNvSpPr txBox="1">
            <a:spLocks/>
          </p:cNvSpPr>
          <p:nvPr/>
        </p:nvSpPr>
        <p:spPr bwMode="auto">
          <a:xfrm>
            <a:off x="8490857" y="131764"/>
            <a:ext cx="46740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18</a:t>
            </a:r>
          </a:p>
        </p:txBody>
      </p:sp>
      <p:graphicFrame>
        <p:nvGraphicFramePr>
          <p:cNvPr id="87" name="Диаграмма 144"/>
          <p:cNvGraphicFramePr>
            <a:graphicFrameLocks/>
          </p:cNvGraphicFramePr>
          <p:nvPr>
            <p:extLst/>
          </p:nvPr>
        </p:nvGraphicFramePr>
        <p:xfrm>
          <a:off x="2340429" y="3363687"/>
          <a:ext cx="1480456" cy="119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16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62"/>
          <p:cNvSpPr/>
          <p:nvPr/>
        </p:nvSpPr>
        <p:spPr>
          <a:xfrm>
            <a:off x="296092" y="3736394"/>
            <a:ext cx="2215620" cy="2874781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3DD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503764" y="3679864"/>
            <a:ext cx="2215620" cy="2874781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550325" y="780040"/>
            <a:ext cx="2215620" cy="2874781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17057" y="780041"/>
            <a:ext cx="2215620" cy="2874781"/>
          </a:xfrm>
          <a:prstGeom prst="roundRect">
            <a:avLst/>
          </a:prstGeom>
          <a:solidFill>
            <a:srgbClr val="ED7D3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7"/>
          <a:stretch/>
        </p:blipFill>
        <p:spPr>
          <a:xfrm>
            <a:off x="5185735" y="1933541"/>
            <a:ext cx="3814067" cy="2187523"/>
          </a:xfrm>
          <a:prstGeom prst="rect">
            <a:avLst/>
          </a:prstGeom>
        </p:spPr>
      </p:pic>
      <p:sp>
        <p:nvSpPr>
          <p:cNvPr id="74" name="Прямоугольник 73"/>
          <p:cNvSpPr>
            <a:spLocks/>
          </p:cNvSpPr>
          <p:nvPr/>
        </p:nvSpPr>
        <p:spPr>
          <a:xfrm>
            <a:off x="5426288" y="4065612"/>
            <a:ext cx="3332962" cy="923330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 СИСТЕМЫ ОБРАЗОВАНИЯ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4" t="8627" r="3537" b="62519"/>
          <a:stretch/>
        </p:blipFill>
        <p:spPr>
          <a:xfrm rot="1373725">
            <a:off x="4711090" y="3275869"/>
            <a:ext cx="716918" cy="736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8738" y="904925"/>
            <a:ext cx="1512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</a:rPr>
              <a:t>Доступность и мобильность  </a:t>
            </a:r>
            <a:endParaRPr lang="ru-RU" sz="1400" b="1" dirty="0">
              <a:latin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3421" y="1279407"/>
            <a:ext cx="20890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Созданы услови</a:t>
            </a:r>
            <a:r>
              <a:rPr lang="ru-RU" sz="1000" dirty="0" smtClean="0">
                <a:latin typeface="Arial" panose="020B0604020202020204" pitchFamily="34" charset="0"/>
              </a:rPr>
              <a:t>я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000" dirty="0" smtClean="0">
                <a:latin typeface="Arial" panose="020B0604020202020204" pitchFamily="34" charset="0"/>
              </a:rPr>
              <a:t>- 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 в детский сад, школу,</a:t>
            </a:r>
            <a:r>
              <a:rPr lang="kk-KZ" sz="1000" dirty="0">
                <a:latin typeface="Arial" panose="020B0604020202020204" pitchFamily="34" charset="0"/>
              </a:rPr>
              <a:t> </a:t>
            </a:r>
            <a:r>
              <a:rPr lang="kk-KZ" sz="1000" dirty="0" smtClean="0">
                <a:latin typeface="Arial" panose="020B0604020202020204" pitchFamily="34" charset="0"/>
              </a:rPr>
              <a:t>перевод </a:t>
            </a:r>
            <a:r>
              <a:rPr lang="kk-KZ" sz="1000" dirty="0">
                <a:latin typeface="Arial" panose="020B0604020202020204" pitchFamily="34" charset="0"/>
              </a:rPr>
              <a:t>в </a:t>
            </a:r>
            <a:r>
              <a:rPr lang="kk-KZ" sz="1000" dirty="0" smtClean="0">
                <a:latin typeface="Arial" panose="020B0604020202020204" pitchFamily="34" charset="0"/>
              </a:rPr>
              <a:t>другие организации образования</a:t>
            </a:r>
            <a:endParaRPr lang="kk-KZ" sz="1000" dirty="0">
              <a:latin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оценки, д</a:t>
            </a:r>
            <a:r>
              <a:rPr lang="kk-K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омашние задания</a:t>
            </a:r>
          </a:p>
          <a:p>
            <a:pPr marL="171450" indent="-171450" algn="just">
              <a:buFontTx/>
              <a:buChar char="-"/>
            </a:pPr>
            <a:r>
              <a:rPr lang="kk-KZ" sz="1000" dirty="0" smtClean="0">
                <a:latin typeface="Arial" panose="020B0604020202020204" pitchFamily="34" charset="0"/>
              </a:rPr>
              <a:t>Все ЦОРы мира</a:t>
            </a:r>
          </a:p>
          <a:p>
            <a:pPr marL="171450" indent="-171450" algn="just">
              <a:buFontTx/>
              <a:buChar char="-"/>
            </a:pPr>
            <a:r>
              <a:rPr lang="kk-KZ" sz="1000" dirty="0" smtClean="0">
                <a:latin typeface="Arial" panose="020B0604020202020204" pitchFamily="34" charset="0"/>
              </a:rPr>
              <a:t>Поступление в вузы, в школы</a:t>
            </a:r>
          </a:p>
          <a:p>
            <a:pPr marL="171450" indent="-171450" algn="just">
              <a:buFontTx/>
              <a:buChar char="-"/>
            </a:pPr>
            <a:r>
              <a:rPr lang="kk-K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Рейтинги школ, вузов, колледжей</a:t>
            </a:r>
          </a:p>
          <a:p>
            <a:pPr marL="171450" indent="-171450" algn="just">
              <a:buFontTx/>
              <a:buChar char="-"/>
            </a:pPr>
            <a:r>
              <a:rPr lang="kk-KZ" sz="1000" dirty="0" smtClean="0">
                <a:latin typeface="Arial" panose="020B0604020202020204" pitchFamily="34" charset="0"/>
              </a:rPr>
              <a:t>Расписания, портфолио учащегося</a:t>
            </a:r>
          </a:p>
          <a:p>
            <a:pPr marL="171450" indent="-171450" algn="just">
              <a:buFontTx/>
              <a:buChar char="-"/>
            </a:pPr>
            <a:r>
              <a:rPr lang="kk-KZ" sz="1000" dirty="0" smtClean="0">
                <a:latin typeface="Arial" panose="020B0604020202020204" pitchFamily="34" charset="0"/>
              </a:rPr>
              <a:t>Архив дипломов</a:t>
            </a:r>
          </a:p>
          <a:p>
            <a:pPr algn="just"/>
            <a:r>
              <a:rPr lang="kk-KZ" sz="1000" dirty="0" smtClean="0">
                <a:latin typeface="Arial" panose="020B0604020202020204" pitchFamily="34" charset="0"/>
              </a:rPr>
              <a:t>Все можно увидеть и получить,</a:t>
            </a:r>
          </a:p>
          <a:p>
            <a:pPr algn="just"/>
            <a:r>
              <a:rPr lang="kk-KZ" sz="1000" dirty="0" smtClean="0">
                <a:latin typeface="Arial" panose="020B0604020202020204" pitchFamily="34" charset="0"/>
              </a:rPr>
              <a:t> не выходя из телефона.</a:t>
            </a:r>
          </a:p>
          <a:p>
            <a:pPr algn="just"/>
            <a:endParaRPr lang="kk-KZ" sz="1000" dirty="0" smtClean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13" y="785183"/>
            <a:ext cx="552144" cy="736192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2533063" y="1786543"/>
            <a:ext cx="22616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buFontTx/>
              <a:buChar char="-"/>
            </a:pPr>
            <a:endParaRPr lang="ru-RU" sz="1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endParaRPr lang="ru-RU" sz="1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37" y="769140"/>
            <a:ext cx="352564" cy="760929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2715610" y="889873"/>
            <a:ext cx="2003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</a:rPr>
              <a:t>Прозрачность и справедливость </a:t>
            </a:r>
            <a:endParaRPr lang="ru-RU" sz="1400" b="1" dirty="0">
              <a:latin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667000" y="1432097"/>
            <a:ext cx="205740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050" dirty="0" smtClean="0">
                <a:latin typeface="Arial" panose="020B0604020202020204" pitchFamily="34" charset="0"/>
              </a:rPr>
              <a:t>Вся информация в  свободном доступе </a:t>
            </a:r>
          </a:p>
          <a:p>
            <a:pPr marL="171450" indent="-171450" algn="just">
              <a:buFontTx/>
              <a:buChar char="-"/>
            </a:pPr>
            <a:r>
              <a:rPr lang="ru-RU" sz="1050" dirty="0" smtClean="0">
                <a:latin typeface="Arial" panose="020B0604020202020204" pitchFamily="34" charset="0"/>
              </a:rPr>
              <a:t>Все изменения фиксируются (</a:t>
            </a:r>
            <a:r>
              <a:rPr lang="en-US" sz="1050" dirty="0" err="1" smtClean="0">
                <a:latin typeface="Arial" panose="020B0604020202020204" pitchFamily="34" charset="0"/>
              </a:rPr>
              <a:t>Blockchain</a:t>
            </a:r>
            <a:r>
              <a:rPr lang="ru-RU" sz="1050" dirty="0" smtClean="0">
                <a:latin typeface="Arial" panose="020B0604020202020204" pitchFamily="34" charset="0"/>
              </a:rPr>
              <a:t>)</a:t>
            </a:r>
            <a:endParaRPr lang="en-US" sz="1050" dirty="0" smtClean="0">
              <a:latin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50" dirty="0" smtClean="0">
                <a:latin typeface="Arial" panose="020B0604020202020204" pitchFamily="34" charset="0"/>
              </a:rPr>
              <a:t>(назначение руководителей, присуждение грантов, очередность, оценки, документы об образовании)</a:t>
            </a:r>
          </a:p>
          <a:p>
            <a:endParaRPr lang="ru-RU" sz="1050" dirty="0">
              <a:latin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3028" y="3803896"/>
            <a:ext cx="18362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</a:rPr>
              <a:t>Улучшение качества знаний и усвоения знаний</a:t>
            </a:r>
            <a:endParaRPr lang="ru-RU" sz="1400" b="1" dirty="0"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29" y="5171754"/>
            <a:ext cx="585585" cy="9351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50" y="5128212"/>
            <a:ext cx="541618" cy="967787"/>
          </a:xfrm>
          <a:prstGeom prst="rect">
            <a:avLst/>
          </a:prstGeom>
        </p:spPr>
      </p:pic>
      <p:sp>
        <p:nvSpPr>
          <p:cNvPr id="75" name="Скругленный прямоугольник 74"/>
          <p:cNvSpPr/>
          <p:nvPr/>
        </p:nvSpPr>
        <p:spPr>
          <a:xfrm>
            <a:off x="2086588" y="3138504"/>
            <a:ext cx="927473" cy="1118152"/>
          </a:xfrm>
          <a:prstGeom prst="roundRect">
            <a:avLst/>
          </a:prstGeom>
          <a:solidFill>
            <a:srgbClr val="0093D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42" y="3286880"/>
            <a:ext cx="845483" cy="78460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9144000" cy="807720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562653" y="150488"/>
            <a:ext cx="6097844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мы получим в итоге?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04921" y="4449837"/>
            <a:ext cx="1692552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dirty="0" smtClean="0">
                <a:latin typeface="Arial" panose="020B0604020202020204" pitchFamily="34" charset="0"/>
              </a:rPr>
              <a:t>Современность, постоянное обновление 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latin typeface="Arial" panose="020B0604020202020204" pitchFamily="34" charset="0"/>
              </a:rPr>
              <a:t>Весь лучший контент в мире и в Казахстане 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latin typeface="Arial" panose="020B0604020202020204" pitchFamily="34" charset="0"/>
              </a:rPr>
              <a:t>Контроль за пониманием материалов и адаптация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latin typeface="Arial" panose="020B0604020202020204" pitchFamily="34" charset="0"/>
              </a:rPr>
              <a:t>Индивидуальная траектория обучения   </a:t>
            </a:r>
          </a:p>
          <a:p>
            <a:endParaRPr lang="ru-RU" sz="1050" dirty="0"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41442" y="3819299"/>
            <a:ext cx="16340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</a:rPr>
              <a:t>Контроль</a:t>
            </a:r>
            <a:endParaRPr lang="ru-RU" sz="1400" b="1" dirty="0">
              <a:latin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86231" y="4162333"/>
            <a:ext cx="1757642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dirty="0">
                <a:latin typeface="Arial" panose="020B0604020202020204" pitchFamily="34" charset="0"/>
              </a:rPr>
              <a:t>Интеграция всех </a:t>
            </a:r>
            <a:r>
              <a:rPr lang="ru-RU" sz="1050" dirty="0" smtClean="0">
                <a:latin typeface="Arial" panose="020B0604020202020204" pitchFamily="34" charset="0"/>
              </a:rPr>
              <a:t>информационных систем</a:t>
            </a:r>
            <a:endParaRPr lang="ru-RU" sz="1050" dirty="0"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50" dirty="0" smtClean="0">
                <a:latin typeface="Arial" panose="020B0604020202020204" pitchFamily="34" charset="0"/>
              </a:rPr>
              <a:t>Единое хранилище данных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latin typeface="Arial" panose="020B0604020202020204" pitchFamily="34" charset="0"/>
              </a:rPr>
              <a:t>Ситуационный центр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latin typeface="Arial" panose="020B0604020202020204" pitchFamily="34" charset="0"/>
              </a:rPr>
              <a:t>Анализ </a:t>
            </a:r>
            <a:r>
              <a:rPr lang="en-US" sz="1050" dirty="0" smtClean="0">
                <a:latin typeface="Arial" panose="020B0604020202020204" pitchFamily="34" charset="0"/>
              </a:rPr>
              <a:t>Big Data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latin typeface="Arial" panose="020B0604020202020204" pitchFamily="34" charset="0"/>
              </a:rPr>
              <a:t>Переход на искусственный интеллект 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latin typeface="Arial" panose="020B0604020202020204" pitchFamily="34" charset="0"/>
              </a:rPr>
              <a:t>Автоматизация принятия решений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latin typeface="Arial" panose="020B0604020202020204" pitchFamily="34" charset="0"/>
              </a:rPr>
              <a:t>МОН видит все и вся, и управляет из центра</a:t>
            </a:r>
          </a:p>
          <a:p>
            <a:endParaRPr lang="ru-RU" sz="1050" dirty="0">
              <a:latin typeface="Arial" panose="020B0604020202020204" pitchFamily="34" charset="0"/>
            </a:endParaRPr>
          </a:p>
        </p:txBody>
      </p:sp>
      <p:sp>
        <p:nvSpPr>
          <p:cNvPr id="29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414657" y="131764"/>
            <a:ext cx="54360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4878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9144000" cy="807720"/>
          </a:xfrm>
          <a:prstGeom prst="rect">
            <a:avLst/>
          </a:prstGeom>
        </p:spPr>
      </p:pic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561109" y="66506"/>
            <a:ext cx="5885411" cy="57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" pitchFamily="34" charset="0"/>
              </a:rPr>
              <a:t>Направления цифровизации</a:t>
            </a:r>
            <a:endParaRPr lang="ru-RU" altLang="ru-RU" sz="1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325917" y="6411915"/>
            <a:ext cx="54769" cy="71437"/>
          </a:xfrm>
          <a:prstGeom prst="ellipse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055840"/>
              </p:ext>
            </p:extLst>
          </p:nvPr>
        </p:nvGraphicFramePr>
        <p:xfrm>
          <a:off x="2601022" y="970156"/>
          <a:ext cx="5567024" cy="514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6" name="Picture 6" descr="Картинки по запросу студент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500" y="4802290"/>
            <a:ext cx="1671020" cy="1157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Картинки по запросу ученик за компьютер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0" y="1323265"/>
            <a:ext cx="1714902" cy="1217297"/>
          </a:xfrm>
          <a:prstGeom prst="round2DiagRect">
            <a:avLst>
              <a:gd name="adj1" fmla="val 0"/>
              <a:gd name="adj2" fmla="val 204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5619" y="3012192"/>
            <a:ext cx="1714902" cy="1217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686800" y="131764"/>
            <a:ext cx="2714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846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14"/>
          <p:cNvSpPr/>
          <p:nvPr/>
        </p:nvSpPr>
        <p:spPr>
          <a:xfrm>
            <a:off x="2530759" y="790459"/>
            <a:ext cx="6389309" cy="5604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73951" y="775701"/>
            <a:ext cx="2405703" cy="5604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15686" y="1589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Акмолинская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15686" y="1805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Актюбинская 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15686" y="2021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Алматинская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15686" y="2453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Восточно-Казахстанская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5686" y="2237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15686" y="2885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Западно-Казахстанская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15686" y="2669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Жамбылская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15686" y="3317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Костанайская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15686" y="3533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Кызылординская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15686" y="3101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Карагандинская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15686" y="3749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Мангистауская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15686" y="3965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Павлодарская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15686" y="4181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Северо-Казахстанская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15686" y="4397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Южно-Казахстанская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18067" y="4613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Астана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15686" y="4829314"/>
            <a:ext cx="2694932" cy="179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Алматы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97572" y="1601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9 838</a:t>
            </a:r>
          </a:p>
        </p:txBody>
      </p:sp>
      <p:sp>
        <p:nvSpPr>
          <p:cNvPr id="11290" name="Прямоугольник 71"/>
          <p:cNvSpPr>
            <a:spLocks noChangeArrowheads="1"/>
          </p:cNvSpPr>
          <p:nvPr/>
        </p:nvSpPr>
        <p:spPr bwMode="auto">
          <a:xfrm>
            <a:off x="3146581" y="1052870"/>
            <a:ext cx="1036757" cy="41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1" b="1" dirty="0">
                <a:latin typeface="Arial" panose="020B0604020202020204" pitchFamily="34" charset="0"/>
              </a:rPr>
              <a:t>Предметные кабинеты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89479" y="1060932"/>
            <a:ext cx="1047243" cy="57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1" b="1" dirty="0">
                <a:latin typeface="Arial" panose="020B0604020202020204" pitchFamily="34" charset="0"/>
              </a:rPr>
              <a:t>Из них обеспечено ПК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495800" y="1615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2 810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20989" y="1582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327421" y="1078470"/>
            <a:ext cx="1462088" cy="2540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1" b="1" dirty="0">
                <a:latin typeface="Arial" panose="020B0604020202020204" pitchFamily="34" charset="0"/>
              </a:rPr>
              <a:t>Охват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397572" y="1817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7 532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495800" y="1831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3 317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820989" y="1798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397572" y="2033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19 100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495800" y="2047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9 964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820989" y="2014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397572" y="2249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4 796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495800" y="2263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3 926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820989" y="2230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397572" y="2465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10 686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495800" y="2479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6 374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820989" y="2446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3397572" y="2681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10 759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4495800" y="2695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1 805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820989" y="2662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3397572" y="2897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6 648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4495800" y="2911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3 535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820989" y="2878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3397572" y="3113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11 088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4495800" y="3127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6 630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820989" y="3094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3397572" y="3329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9 274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4495800" y="3343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4 372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5820989" y="3310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3397572" y="3545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8 693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4495800" y="3559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3 480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5820989" y="3526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3397572" y="3761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4 469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4495800" y="3775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2 397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5820989" y="3742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3397572" y="3977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7 629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4495800" y="3991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580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5820989" y="3958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3397572" y="4193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8 304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4495800" y="4207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4 677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5820989" y="4174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3397572" y="4409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26 507</a:t>
            </a:r>
          </a:p>
        </p:txBody>
      </p:sp>
      <p:sp>
        <p:nvSpPr>
          <p:cNvPr id="162" name="Прямоугольник 161"/>
          <p:cNvSpPr/>
          <p:nvPr/>
        </p:nvSpPr>
        <p:spPr>
          <a:xfrm>
            <a:off x="4495800" y="4423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9 959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5820989" y="4390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3397572" y="4625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4 696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4495800" y="4639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2 716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5820989" y="4606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3397572" y="4841732"/>
            <a:ext cx="651914" cy="187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9 013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4495800" y="4855029"/>
            <a:ext cx="710791" cy="147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5 446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5820989" y="4822892"/>
            <a:ext cx="634240" cy="151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340" name="Прямоугольник 176"/>
          <p:cNvSpPr>
            <a:spLocks/>
          </p:cNvSpPr>
          <p:nvPr/>
        </p:nvSpPr>
        <p:spPr bwMode="auto">
          <a:xfrm>
            <a:off x="1178586" y="1190407"/>
            <a:ext cx="10429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Регион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315686" y="5045314"/>
            <a:ext cx="2694932" cy="1798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 по РК</a:t>
            </a: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397572" y="5057732"/>
            <a:ext cx="661282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158 852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4484914" y="5050971"/>
            <a:ext cx="721677" cy="1850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73 879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820988" y="5061858"/>
            <a:ext cx="621285" cy="1959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348" name="Прямоугольник 234"/>
          <p:cNvSpPr>
            <a:spLocks noChangeArrowheads="1"/>
          </p:cNvSpPr>
          <p:nvPr/>
        </p:nvSpPr>
        <p:spPr bwMode="auto">
          <a:xfrm>
            <a:off x="6607630" y="946343"/>
            <a:ext cx="2324628" cy="57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1" b="1" dirty="0">
                <a:latin typeface="Arial" panose="020B0604020202020204" pitchFamily="34" charset="0"/>
              </a:rPr>
              <a:t>Необходимое количество компьютеров с учетом замены морально устаревших</a:t>
            </a:r>
            <a:endParaRPr lang="ru-RU" altLang="ru-RU" sz="1000" b="1" dirty="0">
              <a:latin typeface="Arial" panose="020B0604020202020204" pitchFamily="34" charset="0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7195698" y="1611971"/>
            <a:ext cx="1087738" cy="1195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7195698" y="1827970"/>
            <a:ext cx="1087738" cy="148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031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7195698" y="2043970"/>
            <a:ext cx="1087738" cy="148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15 439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7195698" y="2259970"/>
            <a:ext cx="1087738" cy="148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3 340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7195698" y="2475970"/>
            <a:ext cx="1087738" cy="148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11 710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7195698" y="2691970"/>
            <a:ext cx="1087738" cy="148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10 366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7195698" y="2907970"/>
            <a:ext cx="1087738" cy="148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8 060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7195698" y="3123970"/>
            <a:ext cx="1087738" cy="148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9 097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7195698" y="3339970"/>
            <a:ext cx="1087738" cy="148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12 495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7195698" y="3555970"/>
            <a:ext cx="1087738" cy="148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9 465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7195698" y="3771970"/>
            <a:ext cx="1087738" cy="148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2 915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7195698" y="3987970"/>
            <a:ext cx="1087738" cy="148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6 209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7195698" y="4203970"/>
            <a:ext cx="1087738" cy="148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6 753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7195698" y="4419970"/>
            <a:ext cx="1087738" cy="148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29 627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Прямоугольник 249"/>
          <p:cNvSpPr/>
          <p:nvPr/>
        </p:nvSpPr>
        <p:spPr>
          <a:xfrm>
            <a:off x="7192117" y="4635970"/>
            <a:ext cx="1104060" cy="148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3 036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7195698" y="4856709"/>
            <a:ext cx="1087738" cy="1398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6 670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7169692" y="5072740"/>
            <a:ext cx="1157879" cy="1632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169 173 </a:t>
            </a:r>
          </a:p>
        </p:txBody>
      </p:sp>
      <p:sp>
        <p:nvSpPr>
          <p:cNvPr id="204" name="Стрелка вправо 203"/>
          <p:cNvSpPr/>
          <p:nvPr/>
        </p:nvSpPr>
        <p:spPr>
          <a:xfrm>
            <a:off x="838200" y="5524412"/>
            <a:ext cx="5638800" cy="977217"/>
          </a:xfrm>
          <a:prstGeom prst="rightArrow">
            <a:avLst>
              <a:gd name="adj1" fmla="val 50000"/>
              <a:gd name="adj2" fmla="val 2712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До конца </a:t>
            </a:r>
            <a:r>
              <a:rPr lang="ru-RU" sz="1200" b="1" dirty="0" smtClean="0">
                <a:solidFill>
                  <a:schemeClr val="tx1"/>
                </a:solidFill>
              </a:rPr>
              <a:t>2019 </a:t>
            </a:r>
            <a:r>
              <a:rPr lang="ru-RU" sz="1200" b="1" dirty="0">
                <a:solidFill>
                  <a:schemeClr val="tx1"/>
                </a:solidFill>
              </a:rPr>
              <a:t>года -100%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Город, районный центр</a:t>
            </a:r>
          </a:p>
        </p:txBody>
      </p:sp>
      <p:cxnSp>
        <p:nvCxnSpPr>
          <p:cNvPr id="207" name="Прямая соединительная линия 206"/>
          <p:cNvCxnSpPr/>
          <p:nvPr/>
        </p:nvCxnSpPr>
        <p:spPr>
          <a:xfrm>
            <a:off x="8770057" y="1446789"/>
            <a:ext cx="0" cy="520007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>
            <a:off x="6714008" y="1566129"/>
            <a:ext cx="0" cy="365791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9" name="Прямоугольник 39"/>
          <p:cNvSpPr>
            <a:spLocks/>
          </p:cNvSpPr>
          <p:nvPr/>
        </p:nvSpPr>
        <p:spPr bwMode="auto">
          <a:xfrm>
            <a:off x="6912429" y="5652004"/>
            <a:ext cx="14358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100% до конца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2021 года на всех уровнях</a:t>
            </a:r>
          </a:p>
        </p:txBody>
      </p:sp>
      <p:sp>
        <p:nvSpPr>
          <p:cNvPr id="108" name="Заголовок 1"/>
          <p:cNvSpPr txBox="1">
            <a:spLocks/>
          </p:cNvSpPr>
          <p:nvPr/>
        </p:nvSpPr>
        <p:spPr>
          <a:xfrm>
            <a:off x="161927" y="799423"/>
            <a:ext cx="6097844" cy="346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1" dirty="0">
              <a:cs typeface="Arial" panose="020B0604020202020204" pitchFamily="34" charset="0"/>
            </a:endParaRP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" y="60098"/>
            <a:ext cx="9144000" cy="807720"/>
          </a:xfrm>
          <a:prstGeom prst="rect">
            <a:avLst/>
          </a:prstGeom>
        </p:spPr>
      </p:pic>
      <p:sp>
        <p:nvSpPr>
          <p:cNvPr id="121" name="Заголовок 1"/>
          <p:cNvSpPr txBox="1">
            <a:spLocks/>
          </p:cNvSpPr>
          <p:nvPr/>
        </p:nvSpPr>
        <p:spPr>
          <a:xfrm>
            <a:off x="562653" y="150488"/>
            <a:ext cx="6097844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Оснащение компьютерами</a:t>
            </a:r>
          </a:p>
        </p:txBody>
      </p:sp>
      <p:sp>
        <p:nvSpPr>
          <p:cNvPr id="109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131764"/>
            <a:ext cx="5000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154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Прямоугольник 169"/>
          <p:cNvSpPr/>
          <p:nvPr/>
        </p:nvSpPr>
        <p:spPr>
          <a:xfrm>
            <a:off x="2530759" y="790459"/>
            <a:ext cx="6389309" cy="5604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173951" y="819245"/>
            <a:ext cx="2405703" cy="5604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52399" y="1808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Акмолинская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52399" y="2024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Актюбинская 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52399" y="2240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Алматинская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52399" y="2672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Восточно-Казахстанская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52399" y="2456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52399" y="3104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Западно-Казахстанская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52399" y="2888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Жамбылская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52399" y="3536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Костанайская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52399" y="3752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Кызылординская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52399" y="3320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Карагандинская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52399" y="3968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Мангистауская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52399" y="4184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Павлодарская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52399" y="4400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Северо-Казахстанская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52399" y="4616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Южно-Казахстанская область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52399" y="4832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Астана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52399" y="5048743"/>
            <a:ext cx="2558143" cy="185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Алматы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821500" y="1811407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362200" y="801419"/>
            <a:ext cx="283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</a:rPr>
              <a:t>Город / районный центр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</a:rPr>
              <a:t>8</a:t>
            </a:r>
            <a:r>
              <a:rPr lang="ru-RU" sz="1400" b="1" dirty="0" smtClean="0">
                <a:latin typeface="Arial" panose="020B0604020202020204" pitchFamily="34" charset="0"/>
              </a:rPr>
              <a:t>5 </a:t>
            </a:r>
            <a:r>
              <a:rPr lang="ru-RU" sz="1400" b="1" dirty="0">
                <a:latin typeface="Arial" panose="020B0604020202020204" pitchFamily="34" charset="0"/>
              </a:rPr>
              <a:t>% учащихся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397185" y="1307237"/>
            <a:ext cx="1461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Кол-во </a:t>
            </a:r>
            <a:endParaRPr lang="ru-RU" sz="1000" b="1" dirty="0" smtClean="0">
              <a:latin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latin typeface="Arial" panose="020B0604020202020204" pitchFamily="34" charset="0"/>
              </a:rPr>
              <a:t>объектов</a:t>
            </a:r>
            <a:endParaRPr lang="ru-RU" sz="1000" b="1" dirty="0"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08591" y="1321731"/>
            <a:ext cx="14616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Подключены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42200" y="1811407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681535" y="812306"/>
            <a:ext cx="2580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</a:rPr>
              <a:t>Село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</a:rPr>
              <a:t>1</a:t>
            </a:r>
            <a:r>
              <a:rPr lang="ru-RU" sz="1400" b="1" dirty="0" smtClean="0">
                <a:latin typeface="Arial" panose="020B0604020202020204" pitchFamily="34" charset="0"/>
              </a:rPr>
              <a:t>5 </a:t>
            </a:r>
            <a:r>
              <a:rPr lang="ru-RU" sz="1400" b="1" dirty="0">
                <a:latin typeface="Arial" panose="020B0604020202020204" pitchFamily="34" charset="0"/>
              </a:rPr>
              <a:t>% учащихся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465802" y="1811407"/>
            <a:ext cx="585169" cy="1480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99,1%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028040" y="1340009"/>
            <a:ext cx="14616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Охват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401022" y="1811407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449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983708" y="1336799"/>
            <a:ext cx="1461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</a:rPr>
              <a:t>Кол-во</a:t>
            </a:r>
          </a:p>
          <a:p>
            <a:pPr algn="ctr"/>
            <a:r>
              <a:rPr lang="ru-RU" sz="1000" b="1" dirty="0" smtClean="0">
                <a:latin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</a:rPr>
              <a:t>объектов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876914" y="1346881"/>
            <a:ext cx="14616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Подключены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321722" y="1811407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421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988183" y="1771854"/>
            <a:ext cx="655073" cy="219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93,8%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531313" y="1359147"/>
            <a:ext cx="14616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Охват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821500" y="2030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742200" y="2030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465802" y="2030439"/>
            <a:ext cx="585169" cy="1480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68,8%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401022" y="2030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21722" y="2030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988183" y="1990886"/>
            <a:ext cx="655073" cy="2195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8,7%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821500" y="2246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742200" y="2246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465802" y="2246439"/>
            <a:ext cx="585169" cy="1480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91,1%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401022" y="2246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610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21722" y="2246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486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88183" y="2206886"/>
            <a:ext cx="655073" cy="219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79,7%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815809" y="2462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742200" y="2462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4465802" y="2462439"/>
            <a:ext cx="585169" cy="1480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75,7%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401022" y="2462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321722" y="2462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7988183" y="2422886"/>
            <a:ext cx="655073" cy="2195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46,7%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2821500" y="2678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742200" y="2678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4465802" y="2678439"/>
            <a:ext cx="585169" cy="1480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81,8%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5401022" y="2678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454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321722" y="2678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988183" y="2638886"/>
            <a:ext cx="655073" cy="2195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3,6%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2821500" y="2894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3742200" y="2894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4465802" y="2894439"/>
            <a:ext cx="585169" cy="1480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89,8%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5401022" y="2894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321722" y="2894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7988183" y="2854886"/>
            <a:ext cx="655073" cy="219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64,9%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2821500" y="3110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3742200" y="3110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4465802" y="3110439"/>
            <a:ext cx="585169" cy="1480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90,8%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5401022" y="3110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293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321722" y="3110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7988183" y="3070886"/>
            <a:ext cx="655073" cy="219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62,5%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2821500" y="3326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3742200" y="3326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4465802" y="3326439"/>
            <a:ext cx="585169" cy="1480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88,9%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5401022" y="3326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6321722" y="3326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7988183" y="3286886"/>
            <a:ext cx="655073" cy="2195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52,1%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2821500" y="3542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3742200" y="3542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4465802" y="3542439"/>
            <a:ext cx="585169" cy="1480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80,9%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5401022" y="3542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373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321722" y="3542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7988183" y="3502886"/>
            <a:ext cx="655073" cy="2195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20,1%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2821500" y="3758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3742200" y="3758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465802" y="3758439"/>
            <a:ext cx="585169" cy="1480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5401022" y="3758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6321722" y="3758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7988183" y="3718886"/>
            <a:ext cx="655073" cy="2195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21,5%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821500" y="3974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3742200" y="3974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5401022" y="3974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6321722" y="3974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7988183" y="3934886"/>
            <a:ext cx="655073" cy="219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84,9%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4465802" y="3974439"/>
            <a:ext cx="585169" cy="1480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97,5%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2821500" y="4190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3742200" y="4190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5401022" y="4190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218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321722" y="4190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7988183" y="4150886"/>
            <a:ext cx="655073" cy="219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87,2%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4465802" y="4190439"/>
            <a:ext cx="585169" cy="1480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98,7%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2821500" y="4406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3742200" y="4406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5401022" y="4406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417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6321722" y="4406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4465802" y="4406439"/>
            <a:ext cx="585169" cy="1480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7988183" y="4366886"/>
            <a:ext cx="655073" cy="2195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57,1%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2821500" y="4622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365</a:t>
            </a:r>
          </a:p>
        </p:txBody>
      </p:sp>
      <p:sp>
        <p:nvSpPr>
          <p:cNvPr id="162" name="Прямоугольник 161"/>
          <p:cNvSpPr/>
          <p:nvPr/>
        </p:nvSpPr>
        <p:spPr>
          <a:xfrm>
            <a:off x="3742200" y="4622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241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5401022" y="4622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662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6321722" y="4622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4465802" y="4622439"/>
            <a:ext cx="585169" cy="1480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7988183" y="4582886"/>
            <a:ext cx="655073" cy="2195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24,8%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2821500" y="4838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3742200" y="4838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72" name="Прямоугольник 171"/>
          <p:cNvSpPr/>
          <p:nvPr/>
        </p:nvSpPr>
        <p:spPr>
          <a:xfrm>
            <a:off x="4465802" y="4838439"/>
            <a:ext cx="585169" cy="1480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2821500" y="5054439"/>
            <a:ext cx="58726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3742200" y="5054439"/>
            <a:ext cx="587266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</a:p>
        </p:txBody>
      </p:sp>
      <p:sp>
        <p:nvSpPr>
          <p:cNvPr id="176" name="Прямоугольник 175"/>
          <p:cNvSpPr/>
          <p:nvPr/>
        </p:nvSpPr>
        <p:spPr>
          <a:xfrm>
            <a:off x="4465802" y="5054438"/>
            <a:ext cx="585169" cy="192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6714968" y="1382992"/>
            <a:ext cx="1461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Не </a:t>
            </a:r>
            <a:endParaRPr lang="ru-RU" sz="1000" b="1" dirty="0" smtClean="0">
              <a:latin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latin typeface="Arial" panose="020B0604020202020204" pitchFamily="34" charset="0"/>
              </a:rPr>
              <a:t>подключены</a:t>
            </a:r>
            <a:endParaRPr lang="ru-RU" sz="1000" b="1" dirty="0">
              <a:latin typeface="Arial" panose="020B0604020202020204" pitchFamily="34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7136240" y="1810848"/>
            <a:ext cx="587266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10" name="Прямоугольник 209"/>
          <p:cNvSpPr/>
          <p:nvPr/>
        </p:nvSpPr>
        <p:spPr>
          <a:xfrm>
            <a:off x="7136240" y="2030439"/>
            <a:ext cx="587266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241</a:t>
            </a:r>
          </a:p>
        </p:txBody>
      </p:sp>
      <p:sp>
        <p:nvSpPr>
          <p:cNvPr id="211" name="Прямоугольник 210"/>
          <p:cNvSpPr/>
          <p:nvPr/>
        </p:nvSpPr>
        <p:spPr>
          <a:xfrm>
            <a:off x="7136240" y="2246439"/>
            <a:ext cx="587266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</a:p>
        </p:txBody>
      </p:sp>
      <p:sp>
        <p:nvSpPr>
          <p:cNvPr id="212" name="Прямоугольник 211"/>
          <p:cNvSpPr/>
          <p:nvPr/>
        </p:nvSpPr>
        <p:spPr>
          <a:xfrm>
            <a:off x="7136240" y="2462439"/>
            <a:ext cx="587266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13" name="Прямоугольник 212"/>
          <p:cNvSpPr/>
          <p:nvPr/>
        </p:nvSpPr>
        <p:spPr>
          <a:xfrm>
            <a:off x="7136240" y="2678439"/>
            <a:ext cx="587266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</a:t>
            </a:r>
          </a:p>
        </p:txBody>
      </p:sp>
      <p:sp>
        <p:nvSpPr>
          <p:cNvPr id="214" name="Прямоугольник 213"/>
          <p:cNvSpPr/>
          <p:nvPr/>
        </p:nvSpPr>
        <p:spPr>
          <a:xfrm>
            <a:off x="7136240" y="2894439"/>
            <a:ext cx="587266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</a:p>
        </p:txBody>
      </p:sp>
      <p:sp>
        <p:nvSpPr>
          <p:cNvPr id="215" name="Прямоугольник 214"/>
          <p:cNvSpPr/>
          <p:nvPr/>
        </p:nvSpPr>
        <p:spPr>
          <a:xfrm>
            <a:off x="7136240" y="3110439"/>
            <a:ext cx="587266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</p:txBody>
      </p:sp>
      <p:sp>
        <p:nvSpPr>
          <p:cNvPr id="216" name="Прямоугольник 215"/>
          <p:cNvSpPr/>
          <p:nvPr/>
        </p:nvSpPr>
        <p:spPr>
          <a:xfrm>
            <a:off x="7136240" y="3326439"/>
            <a:ext cx="587266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</a:p>
        </p:txBody>
      </p:sp>
      <p:sp>
        <p:nvSpPr>
          <p:cNvPr id="217" name="Прямоугольник 216"/>
          <p:cNvSpPr/>
          <p:nvPr/>
        </p:nvSpPr>
        <p:spPr>
          <a:xfrm>
            <a:off x="7136240" y="3542439"/>
            <a:ext cx="587266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</a:t>
            </a:r>
          </a:p>
        </p:txBody>
      </p:sp>
      <p:sp>
        <p:nvSpPr>
          <p:cNvPr id="218" name="Прямоугольник 217"/>
          <p:cNvSpPr/>
          <p:nvPr/>
        </p:nvSpPr>
        <p:spPr>
          <a:xfrm>
            <a:off x="7136240" y="3758439"/>
            <a:ext cx="587266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7136240" y="3974439"/>
            <a:ext cx="587266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0" name="Прямоугольник 219"/>
          <p:cNvSpPr/>
          <p:nvPr/>
        </p:nvSpPr>
        <p:spPr>
          <a:xfrm>
            <a:off x="7136240" y="4190439"/>
            <a:ext cx="587266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1" name="Прямоугольник 220"/>
          <p:cNvSpPr/>
          <p:nvPr/>
        </p:nvSpPr>
        <p:spPr>
          <a:xfrm>
            <a:off x="7136240" y="4406439"/>
            <a:ext cx="587266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</a:t>
            </a:r>
          </a:p>
        </p:txBody>
      </p:sp>
      <p:sp>
        <p:nvSpPr>
          <p:cNvPr id="222" name="Прямоугольник 221"/>
          <p:cNvSpPr/>
          <p:nvPr/>
        </p:nvSpPr>
        <p:spPr>
          <a:xfrm>
            <a:off x="7136240" y="4622439"/>
            <a:ext cx="587266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498</a:t>
            </a:r>
          </a:p>
        </p:txBody>
      </p:sp>
      <p:sp>
        <p:nvSpPr>
          <p:cNvPr id="171" name="Прямоугольник 39"/>
          <p:cNvSpPr>
            <a:spLocks/>
          </p:cNvSpPr>
          <p:nvPr/>
        </p:nvSpPr>
        <p:spPr bwMode="auto">
          <a:xfrm>
            <a:off x="238318" y="6340030"/>
            <a:ext cx="87233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b="1" dirty="0" err="1">
                <a:latin typeface="Arial" panose="020B0604020202020204" pitchFamily="34" charset="0"/>
              </a:rPr>
              <a:t>Акиматы</a:t>
            </a:r>
            <a:r>
              <a:rPr lang="ru-RU" altLang="ru-RU" sz="1400" b="1" dirty="0">
                <a:latin typeface="Arial" panose="020B0604020202020204" pitchFamily="34" charset="0"/>
              </a:rPr>
              <a:t> совместно с МИК РК, МОАП РК поэтапно обеспечат доступом к сети интернет через ВОЛС, </a:t>
            </a:r>
            <a:r>
              <a:rPr lang="en-US" altLang="ru-RU" sz="1400" b="1" dirty="0">
                <a:latin typeface="Arial" panose="020B0604020202020204" pitchFamily="34" charset="0"/>
              </a:rPr>
              <a:t>LTE</a:t>
            </a:r>
            <a:r>
              <a:rPr lang="ru-RU" altLang="ru-RU" sz="1400" b="1" dirty="0">
                <a:latin typeface="Arial" panose="020B0604020202020204" pitchFamily="34" charset="0"/>
              </a:rPr>
              <a:t> и спутник</a:t>
            </a:r>
          </a:p>
        </p:txBody>
      </p:sp>
      <p:sp>
        <p:nvSpPr>
          <p:cNvPr id="181" name="Прямоугольник 176"/>
          <p:cNvSpPr>
            <a:spLocks/>
          </p:cNvSpPr>
          <p:nvPr/>
        </p:nvSpPr>
        <p:spPr bwMode="auto">
          <a:xfrm>
            <a:off x="785643" y="1359768"/>
            <a:ext cx="10429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Регион</a:t>
            </a:r>
          </a:p>
        </p:txBody>
      </p:sp>
      <p:cxnSp>
        <p:nvCxnSpPr>
          <p:cNvPr id="189" name="Прямая соединительная линия 188"/>
          <p:cNvCxnSpPr/>
          <p:nvPr/>
        </p:nvCxnSpPr>
        <p:spPr>
          <a:xfrm>
            <a:off x="7884368" y="1521517"/>
            <a:ext cx="0" cy="425803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0" name="Прямоугольник 39"/>
          <p:cNvSpPr>
            <a:spLocks/>
          </p:cNvSpPr>
          <p:nvPr/>
        </p:nvSpPr>
        <p:spPr bwMode="auto">
          <a:xfrm>
            <a:off x="7947983" y="5178238"/>
            <a:ext cx="9487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100% до конца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 smtClean="0">
                <a:latin typeface="Arial" panose="020B0604020202020204" pitchFamily="34" charset="0"/>
              </a:rPr>
              <a:t>202</a:t>
            </a:r>
            <a:r>
              <a:rPr lang="en-US" altLang="ru-RU" sz="1200" b="1" dirty="0" smtClean="0">
                <a:latin typeface="Arial" panose="020B0604020202020204" pitchFamily="34" charset="0"/>
              </a:rPr>
              <a:t>0</a:t>
            </a:r>
            <a:r>
              <a:rPr lang="ru-RU" altLang="ru-RU" sz="1200" b="1" dirty="0" smtClean="0">
                <a:latin typeface="Arial" panose="020B0604020202020204" pitchFamily="34" charset="0"/>
              </a:rPr>
              <a:t>года</a:t>
            </a:r>
            <a:endParaRPr lang="ru-RU" altLang="ru-RU" sz="1200" b="1" dirty="0">
              <a:latin typeface="Arial" panose="020B0604020202020204" pitchFamily="34" charset="0"/>
            </a:endParaRP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5148064" y="1510165"/>
            <a:ext cx="0" cy="425803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3" name="Стрелка вправо 152"/>
          <p:cNvSpPr/>
          <p:nvPr/>
        </p:nvSpPr>
        <p:spPr>
          <a:xfrm>
            <a:off x="5218040" y="5000961"/>
            <a:ext cx="1169660" cy="441474"/>
          </a:xfrm>
          <a:prstGeom prst="rightArrow">
            <a:avLst>
              <a:gd name="adj1" fmla="val 50000"/>
              <a:gd name="adj2" fmla="val 552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2018 </a:t>
            </a:r>
            <a:r>
              <a:rPr lang="ru-RU" sz="1400" b="1" dirty="0" smtClean="0">
                <a:solidFill>
                  <a:schemeClr val="tx1"/>
                </a:solidFill>
              </a:rPr>
              <a:t>год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9" name="Стрелка вправо 158"/>
          <p:cNvSpPr/>
          <p:nvPr/>
        </p:nvSpPr>
        <p:spPr>
          <a:xfrm>
            <a:off x="5218040" y="5370888"/>
            <a:ext cx="1375267" cy="441474"/>
          </a:xfrm>
          <a:prstGeom prst="rightArrow">
            <a:avLst>
              <a:gd name="adj1" fmla="val 50000"/>
              <a:gd name="adj2" fmla="val 552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20</a:t>
            </a:r>
            <a:r>
              <a:rPr lang="en-US" sz="1400" b="1" dirty="0" smtClean="0">
                <a:solidFill>
                  <a:schemeClr val="tx1"/>
                </a:solidFill>
              </a:rPr>
              <a:t>19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год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5" name="Стрелка вправо 164"/>
          <p:cNvSpPr/>
          <p:nvPr/>
        </p:nvSpPr>
        <p:spPr>
          <a:xfrm>
            <a:off x="5218040" y="5727318"/>
            <a:ext cx="1740522" cy="441474"/>
          </a:xfrm>
          <a:prstGeom prst="rightArrow">
            <a:avLst>
              <a:gd name="adj1" fmla="val 50000"/>
              <a:gd name="adj2" fmla="val 552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202</a:t>
            </a:r>
            <a:r>
              <a:rPr lang="en-US" sz="1400" b="1" dirty="0" smtClean="0">
                <a:solidFill>
                  <a:schemeClr val="tx1"/>
                </a:solidFill>
              </a:rPr>
              <a:t>0</a:t>
            </a:r>
            <a:r>
              <a:rPr lang="ru-RU" sz="1400" b="1" dirty="0" smtClean="0">
                <a:solidFill>
                  <a:schemeClr val="tx1"/>
                </a:solidFill>
              </a:rPr>
              <a:t> год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0" name="Прямоугольник 39"/>
          <p:cNvSpPr>
            <a:spLocks/>
          </p:cNvSpPr>
          <p:nvPr/>
        </p:nvSpPr>
        <p:spPr bwMode="auto">
          <a:xfrm>
            <a:off x="6468537" y="5096647"/>
            <a:ext cx="13062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b="1" dirty="0" smtClean="0">
                <a:latin typeface="Arial" panose="020B0604020202020204" pitchFamily="34" charset="0"/>
              </a:rPr>
              <a:t>67 %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Прямоугольник 39"/>
          <p:cNvSpPr>
            <a:spLocks/>
          </p:cNvSpPr>
          <p:nvPr/>
        </p:nvSpPr>
        <p:spPr bwMode="auto">
          <a:xfrm>
            <a:off x="6641693" y="5470451"/>
            <a:ext cx="13062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93 %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Прямоугольник 39"/>
          <p:cNvSpPr>
            <a:spLocks/>
          </p:cNvSpPr>
          <p:nvPr/>
        </p:nvSpPr>
        <p:spPr bwMode="auto">
          <a:xfrm>
            <a:off x="6990682" y="5840196"/>
            <a:ext cx="13062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 smtClean="0">
                <a:latin typeface="Arial" panose="020B0604020202020204" pitchFamily="34" charset="0"/>
              </a:rPr>
              <a:t>100 </a:t>
            </a:r>
            <a:r>
              <a:rPr lang="en-US" altLang="ru-RU" sz="1200" b="1" dirty="0" smtClean="0">
                <a:latin typeface="Arial" panose="020B0604020202020204" pitchFamily="34" charset="0"/>
              </a:rPr>
              <a:t>%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Стрелка вправо 183"/>
          <p:cNvSpPr/>
          <p:nvPr/>
        </p:nvSpPr>
        <p:spPr>
          <a:xfrm>
            <a:off x="1192349" y="5206601"/>
            <a:ext cx="1169660" cy="441474"/>
          </a:xfrm>
          <a:prstGeom prst="rightArrow">
            <a:avLst>
              <a:gd name="adj1" fmla="val 50000"/>
              <a:gd name="adj2" fmla="val 552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2018 </a:t>
            </a:r>
            <a:r>
              <a:rPr lang="ru-RU" sz="1400" b="1" dirty="0" smtClean="0">
                <a:solidFill>
                  <a:schemeClr val="tx1"/>
                </a:solidFill>
              </a:rPr>
              <a:t>год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5" name="Стрелка вправо 184"/>
          <p:cNvSpPr/>
          <p:nvPr/>
        </p:nvSpPr>
        <p:spPr>
          <a:xfrm>
            <a:off x="1192349" y="5576528"/>
            <a:ext cx="1375267" cy="441474"/>
          </a:xfrm>
          <a:prstGeom prst="rightArrow">
            <a:avLst>
              <a:gd name="adj1" fmla="val 50000"/>
              <a:gd name="adj2" fmla="val 552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20</a:t>
            </a:r>
            <a:r>
              <a:rPr lang="en-US" sz="1400" b="1" dirty="0" smtClean="0">
                <a:solidFill>
                  <a:schemeClr val="tx1"/>
                </a:solidFill>
              </a:rPr>
              <a:t>19 </a:t>
            </a:r>
            <a:r>
              <a:rPr lang="ru-RU" sz="1400" b="1" dirty="0" smtClean="0">
                <a:solidFill>
                  <a:schemeClr val="tx1"/>
                </a:solidFill>
              </a:rPr>
              <a:t>год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6" name="Стрелка вправо 185"/>
          <p:cNvSpPr/>
          <p:nvPr/>
        </p:nvSpPr>
        <p:spPr>
          <a:xfrm>
            <a:off x="1192349" y="5932958"/>
            <a:ext cx="1740522" cy="441474"/>
          </a:xfrm>
          <a:prstGeom prst="rightArrow">
            <a:avLst>
              <a:gd name="adj1" fmla="val 50000"/>
              <a:gd name="adj2" fmla="val 552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202</a:t>
            </a:r>
            <a:r>
              <a:rPr lang="en-US" sz="1400" b="1" dirty="0" smtClean="0">
                <a:solidFill>
                  <a:schemeClr val="tx1"/>
                </a:solidFill>
              </a:rPr>
              <a:t>0</a:t>
            </a:r>
            <a:r>
              <a:rPr lang="ru-RU" sz="1400" b="1" dirty="0" smtClean="0">
                <a:solidFill>
                  <a:schemeClr val="tx1"/>
                </a:solidFill>
              </a:rPr>
              <a:t> год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7" name="Прямоугольник 39"/>
          <p:cNvSpPr>
            <a:spLocks/>
          </p:cNvSpPr>
          <p:nvPr/>
        </p:nvSpPr>
        <p:spPr bwMode="auto">
          <a:xfrm>
            <a:off x="2495822" y="5297564"/>
            <a:ext cx="13062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b="1" dirty="0" smtClean="0">
                <a:latin typeface="Arial" panose="020B0604020202020204" pitchFamily="34" charset="0"/>
              </a:rPr>
              <a:t>91%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Прямоугольник 39"/>
          <p:cNvSpPr>
            <a:spLocks/>
          </p:cNvSpPr>
          <p:nvPr/>
        </p:nvSpPr>
        <p:spPr bwMode="auto">
          <a:xfrm>
            <a:off x="2624193" y="5698183"/>
            <a:ext cx="13062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Прямоугольник 39"/>
          <p:cNvSpPr>
            <a:spLocks/>
          </p:cNvSpPr>
          <p:nvPr/>
        </p:nvSpPr>
        <p:spPr bwMode="auto">
          <a:xfrm>
            <a:off x="2981224" y="6054921"/>
            <a:ext cx="13062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2" name="Рисунок 1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" y="60098"/>
            <a:ext cx="9144000" cy="807720"/>
          </a:xfrm>
          <a:prstGeom prst="rect">
            <a:avLst/>
          </a:prstGeom>
        </p:spPr>
      </p:pic>
      <p:sp>
        <p:nvSpPr>
          <p:cNvPr id="193" name="Заголовок 1"/>
          <p:cNvSpPr txBox="1">
            <a:spLocks/>
          </p:cNvSpPr>
          <p:nvPr/>
        </p:nvSpPr>
        <p:spPr>
          <a:xfrm>
            <a:off x="562653" y="150488"/>
            <a:ext cx="6097844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Широкополосный доступ к сети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Интернет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131764"/>
            <a:ext cx="6524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4787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272143" y="1609205"/>
            <a:ext cx="2928257" cy="1719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Акмолинская область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72143" y="1825105"/>
            <a:ext cx="2928257" cy="1719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Актюбинская  область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72143" y="2041005"/>
            <a:ext cx="2928257" cy="1719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Алматинская область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72143" y="2472871"/>
            <a:ext cx="2928257" cy="1734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Восточно-Казахстанская область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72143" y="2256971"/>
            <a:ext cx="2928257" cy="1734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Атырауская область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72143" y="2904671"/>
            <a:ext cx="2928257" cy="1734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Западно-Казахстанская область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72143" y="2688771"/>
            <a:ext cx="2928257" cy="1734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Жамбылская область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72143" y="3336471"/>
            <a:ext cx="2928257" cy="1734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Костанайская область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72143" y="3553891"/>
            <a:ext cx="2928257" cy="1719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Кызылординская область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72143" y="3120571"/>
            <a:ext cx="2928257" cy="1734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Карагандинская область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72143" y="3769791"/>
            <a:ext cx="2928257" cy="1719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Мангистауская область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72143" y="3985691"/>
            <a:ext cx="2928257" cy="1719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Павлодарская область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72143" y="4201591"/>
            <a:ext cx="2928257" cy="1719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Северо-Казахстанская область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72143" y="4417491"/>
            <a:ext cx="2928257" cy="1719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Южно-Казахстанская область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74524" y="4633391"/>
            <a:ext cx="2928257" cy="1719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Астана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72143" y="4849291"/>
            <a:ext cx="2928257" cy="1719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Алматы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98044" y="1604057"/>
            <a:ext cx="651442" cy="1771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290" name="Прямоугольник 71"/>
          <p:cNvSpPr>
            <a:spLocks noChangeArrowheads="1"/>
          </p:cNvSpPr>
          <p:nvPr/>
        </p:nvSpPr>
        <p:spPr bwMode="auto">
          <a:xfrm>
            <a:off x="3146822" y="1161373"/>
            <a:ext cx="1037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b="1" dirty="0" smtClean="0">
                <a:latin typeface="Arial" panose="020B0604020202020204" pitchFamily="34" charset="0"/>
              </a:rPr>
              <a:t>Охват</a:t>
            </a:r>
            <a:endParaRPr lang="ru-RU" altLang="ru-RU" sz="1200" b="1" dirty="0">
              <a:latin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398044" y="1819957"/>
            <a:ext cx="651442" cy="1771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398044" y="2035857"/>
            <a:ext cx="651442" cy="1771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398044" y="2251777"/>
            <a:ext cx="651442" cy="1786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398044" y="2467677"/>
            <a:ext cx="651442" cy="1786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3398044" y="2683577"/>
            <a:ext cx="651442" cy="1786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3398044" y="2899477"/>
            <a:ext cx="651442" cy="1786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3398044" y="3115377"/>
            <a:ext cx="651442" cy="1786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3398044" y="3331277"/>
            <a:ext cx="651442" cy="1786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3398044" y="3548743"/>
            <a:ext cx="651442" cy="177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3398044" y="3764643"/>
            <a:ext cx="651442" cy="177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3398044" y="3980543"/>
            <a:ext cx="651442" cy="177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3398044" y="4196443"/>
            <a:ext cx="651442" cy="177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64%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3398044" y="4412343"/>
            <a:ext cx="651442" cy="177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3398044" y="4628243"/>
            <a:ext cx="651442" cy="177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3398044" y="4844143"/>
            <a:ext cx="651442" cy="177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083" name="Прямоугольник 176"/>
          <p:cNvSpPr>
            <a:spLocks/>
          </p:cNvSpPr>
          <p:nvPr/>
        </p:nvSpPr>
        <p:spPr bwMode="auto">
          <a:xfrm>
            <a:off x="1385887" y="1138239"/>
            <a:ext cx="1042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Регион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72144" y="5057775"/>
            <a:ext cx="2939142" cy="200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398044" y="5057775"/>
            <a:ext cx="660797" cy="179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6" name="Заголовок 1"/>
          <p:cNvSpPr txBox="1">
            <a:spLocks/>
          </p:cNvSpPr>
          <p:nvPr/>
        </p:nvSpPr>
        <p:spPr bwMode="auto">
          <a:xfrm>
            <a:off x="252413" y="809626"/>
            <a:ext cx="609719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endParaRPr lang="ru-RU" altLang="ru-RU" sz="1600" b="1">
              <a:solidFill>
                <a:srgbClr val="FF0000"/>
              </a:solidFill>
              <a:latin typeface="Calibri Light" pitchFamily="34" charset="0"/>
              <a:cs typeface="Arial" charset="0"/>
            </a:endParaRPr>
          </a:p>
        </p:txBody>
      </p:sp>
      <p:pic>
        <p:nvPicPr>
          <p:cNvPr id="2087" name="Рисунок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" y="60325"/>
            <a:ext cx="9144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" name="Заголовок 1"/>
          <p:cNvSpPr txBox="1">
            <a:spLocks/>
          </p:cNvSpPr>
          <p:nvPr/>
        </p:nvSpPr>
        <p:spPr bwMode="auto">
          <a:xfrm>
            <a:off x="563166" y="150814"/>
            <a:ext cx="609719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kk-KZ" altLang="ru-RU" b="1" dirty="0">
                <a:solidFill>
                  <a:schemeClr val="bg1"/>
                </a:solidFill>
                <a:latin typeface="Arial" pitchFamily="34" charset="0"/>
              </a:rPr>
              <a:t>Обеспеченность </a:t>
            </a:r>
            <a:r>
              <a:rPr lang="en-US" altLang="ru-RU" b="1" dirty="0">
                <a:solidFill>
                  <a:schemeClr val="bg1"/>
                </a:solidFill>
                <a:latin typeface="Arial" pitchFamily="34" charset="0"/>
              </a:rPr>
              <a:t>Wi-Fi </a:t>
            </a:r>
            <a:r>
              <a:rPr lang="kk-KZ" altLang="ru-RU" b="1" dirty="0">
                <a:solidFill>
                  <a:schemeClr val="bg1"/>
                </a:solidFill>
                <a:latin typeface="Arial" pitchFamily="34" charset="0"/>
              </a:rPr>
              <a:t>в школах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601766" y="2573339"/>
            <a:ext cx="41529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3378A9"/>
                </a:solidFill>
                <a:latin typeface="Arial" pitchFamily="34" charset="0"/>
              </a:rPr>
              <a:t>Обеспечение школ качественным беспроводным доступом в  Интернет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3378A9"/>
                </a:solidFill>
                <a:latin typeface="Arial" pitchFamily="34" charset="0"/>
              </a:rPr>
              <a:t>на базе технологии </a:t>
            </a:r>
            <a:r>
              <a:rPr lang="ru-RU" sz="1600" b="1" dirty="0" err="1">
                <a:solidFill>
                  <a:srgbClr val="3378A9"/>
                </a:solidFill>
                <a:latin typeface="Arial" pitchFamily="34" charset="0"/>
              </a:rPr>
              <a:t>Wi-Fi</a:t>
            </a:r>
            <a:r>
              <a:rPr lang="ru-RU" sz="1600" b="1" dirty="0">
                <a:solidFill>
                  <a:srgbClr val="3378A9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4710113" y="3876675"/>
            <a:ext cx="40290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latin typeface="Arial" pitchFamily="34" charset="0"/>
              </a:rPr>
              <a:t>Открытый доступ к образовательным ресурсам с </a:t>
            </a:r>
            <a:r>
              <a:rPr lang="ru-RU" sz="1200" dirty="0" smtClean="0">
                <a:latin typeface="Arial" pitchFamily="34" charset="0"/>
              </a:rPr>
              <a:t>любого устройства;</a:t>
            </a:r>
            <a:endParaRPr lang="ru-RU" sz="1200" dirty="0">
              <a:latin typeface="Arial" pitchFamily="34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latin typeface="Arial" pitchFamily="34" charset="0"/>
              </a:rPr>
              <a:t>Ограничение доступа к запрещенным </a:t>
            </a:r>
            <a:r>
              <a:rPr lang="ru-RU" sz="1200" dirty="0" smtClean="0">
                <a:latin typeface="Arial" pitchFamily="34" charset="0"/>
              </a:rPr>
              <a:t>ресурсам;</a:t>
            </a:r>
            <a:endParaRPr lang="ru-RU" sz="1200" dirty="0">
              <a:latin typeface="Arial" pitchFamily="34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latin typeface="Arial" pitchFamily="34" charset="0"/>
              </a:rPr>
              <a:t>Организация бесплатной связи как между учениками </a:t>
            </a:r>
            <a:r>
              <a:rPr lang="ru-RU" sz="1200" dirty="0" smtClean="0">
                <a:latin typeface="Arial" pitchFamily="34" charset="0"/>
              </a:rPr>
              <a:t> так </a:t>
            </a:r>
            <a:r>
              <a:rPr lang="ru-RU" sz="1200" dirty="0">
                <a:latin typeface="Arial" pitchFamily="34" charset="0"/>
              </a:rPr>
              <a:t>и с </a:t>
            </a:r>
            <a:r>
              <a:rPr lang="ru-RU" sz="1200" dirty="0" smtClean="0">
                <a:latin typeface="Arial" pitchFamily="34" charset="0"/>
              </a:rPr>
              <a:t>родителями;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Arial" pitchFamily="34" charset="0"/>
              </a:rPr>
              <a:t>Мониторинг интересов учащегося;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Arial" pitchFamily="34" charset="0"/>
              </a:rPr>
              <a:t>Отсутствие затрат на построение сети внутри школ;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Arial" pitchFamily="34" charset="0"/>
              </a:rPr>
              <a:t>Организация бесплатной связи с учеником внутри школы.</a:t>
            </a:r>
          </a:p>
        </p:txBody>
      </p:sp>
      <p:sp>
        <p:nvSpPr>
          <p:cNvPr id="2092" name="Прямоугольник 115"/>
          <p:cNvSpPr>
            <a:spLocks noChangeArrowheads="1"/>
          </p:cNvSpPr>
          <p:nvPr/>
        </p:nvSpPr>
        <p:spPr bwMode="auto">
          <a:xfrm>
            <a:off x="4707731" y="1525588"/>
            <a:ext cx="17430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3378A9"/>
                </a:solidFill>
                <a:latin typeface="Arial" pitchFamily="34" charset="0"/>
              </a:rPr>
              <a:t>2 479 </a:t>
            </a:r>
            <a:r>
              <a:rPr lang="ru-RU" altLang="ru-RU" sz="1400" b="1" dirty="0">
                <a:solidFill>
                  <a:srgbClr val="EDD17D"/>
                </a:solidFill>
                <a:latin typeface="Arial" pitchFamily="34" charset="0"/>
              </a:rPr>
              <a:t>школ – </a:t>
            </a:r>
            <a:endParaRPr lang="en-US" altLang="ru-RU" sz="1400" b="1" dirty="0">
              <a:solidFill>
                <a:srgbClr val="EDD17D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 sz="1200" b="1" dirty="0">
                <a:latin typeface="Arial" pitchFamily="34" charset="0"/>
              </a:rPr>
              <a:t>подключено к </a:t>
            </a:r>
            <a:r>
              <a:rPr lang="en-US" altLang="ru-RU" sz="1200" b="1" dirty="0" err="1">
                <a:latin typeface="Arial" pitchFamily="34" charset="0"/>
              </a:rPr>
              <a:t>Wi</a:t>
            </a:r>
            <a:r>
              <a:rPr lang="ru-RU" altLang="ru-RU" sz="1200" b="1" dirty="0">
                <a:latin typeface="Arial" pitchFamily="34" charset="0"/>
              </a:rPr>
              <a:t>-</a:t>
            </a:r>
            <a:r>
              <a:rPr lang="en-US" altLang="ru-RU" sz="1200" b="1" dirty="0" err="1">
                <a:latin typeface="Arial" pitchFamily="34" charset="0"/>
              </a:rPr>
              <a:t>Fi</a:t>
            </a:r>
            <a:endParaRPr lang="ru-RU" altLang="ru-RU" sz="1200" b="1" dirty="0">
              <a:latin typeface="Arial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4601766" y="3797300"/>
            <a:ext cx="4137422" cy="0"/>
          </a:xfrm>
          <a:prstGeom prst="line">
            <a:avLst/>
          </a:prstGeom>
          <a:ln w="22225" cmpd="sng">
            <a:solidFill>
              <a:srgbClr val="337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4707731" y="1074739"/>
            <a:ext cx="31015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378A9"/>
                </a:solidFill>
                <a:latin typeface="Arial" pitchFamily="34" charset="0"/>
              </a:rPr>
              <a:t>На сегодняшний день:</a:t>
            </a:r>
          </a:p>
        </p:txBody>
      </p:sp>
      <p:pic>
        <p:nvPicPr>
          <p:cNvPr id="2101" name="Рисунок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19" y="504825"/>
            <a:ext cx="179903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Стрелка вправо 55"/>
          <p:cNvSpPr/>
          <p:nvPr/>
        </p:nvSpPr>
        <p:spPr>
          <a:xfrm>
            <a:off x="1025129" y="5308601"/>
            <a:ext cx="1170384" cy="441325"/>
          </a:xfrm>
          <a:prstGeom prst="rightArrow">
            <a:avLst>
              <a:gd name="adj1" fmla="val 50000"/>
              <a:gd name="adj2" fmla="val 552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57" name="Стрелка вправо 56"/>
          <p:cNvSpPr/>
          <p:nvPr/>
        </p:nvSpPr>
        <p:spPr>
          <a:xfrm>
            <a:off x="1025129" y="6035676"/>
            <a:ext cx="1740694" cy="441325"/>
          </a:xfrm>
          <a:prstGeom prst="rightArrow">
            <a:avLst>
              <a:gd name="adj1" fmla="val 50000"/>
              <a:gd name="adj2" fmla="val 552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2021 год</a:t>
            </a:r>
          </a:p>
        </p:txBody>
      </p:sp>
      <p:sp>
        <p:nvSpPr>
          <p:cNvPr id="2104" name="Прямоугольник 39"/>
          <p:cNvSpPr>
            <a:spLocks/>
          </p:cNvSpPr>
          <p:nvPr/>
        </p:nvSpPr>
        <p:spPr bwMode="auto">
          <a:xfrm>
            <a:off x="2328863" y="5400675"/>
            <a:ext cx="1306116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ru-RU" sz="1200" b="1">
                <a:latin typeface="Arial" pitchFamily="34" charset="0"/>
              </a:rPr>
              <a:t>67%</a:t>
            </a:r>
            <a:endParaRPr lang="ru-RU" altLang="ru-RU" sz="1200" b="1">
              <a:latin typeface="Arial" pitchFamily="34" charset="0"/>
            </a:endParaRPr>
          </a:p>
        </p:txBody>
      </p:sp>
      <p:sp>
        <p:nvSpPr>
          <p:cNvPr id="2105" name="Прямоугольник 39"/>
          <p:cNvSpPr>
            <a:spLocks/>
          </p:cNvSpPr>
          <p:nvPr/>
        </p:nvSpPr>
        <p:spPr bwMode="auto">
          <a:xfrm>
            <a:off x="2457450" y="5800725"/>
            <a:ext cx="1306116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ru-RU" sz="1200" b="1">
                <a:latin typeface="Arial" pitchFamily="34" charset="0"/>
              </a:rPr>
              <a:t>88%</a:t>
            </a:r>
            <a:endParaRPr lang="ru-RU" altLang="ru-RU" sz="1200" b="1">
              <a:latin typeface="Arial" pitchFamily="34" charset="0"/>
            </a:endParaRPr>
          </a:p>
        </p:txBody>
      </p:sp>
      <p:sp>
        <p:nvSpPr>
          <p:cNvPr id="2106" name="Прямоугольник 39"/>
          <p:cNvSpPr>
            <a:spLocks/>
          </p:cNvSpPr>
          <p:nvPr/>
        </p:nvSpPr>
        <p:spPr bwMode="auto">
          <a:xfrm>
            <a:off x="2814638" y="6157913"/>
            <a:ext cx="1306116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ru-RU" sz="1200" b="1">
                <a:latin typeface="Arial" pitchFamily="34" charset="0"/>
              </a:rPr>
              <a:t>100%</a:t>
            </a:r>
            <a:endParaRPr lang="ru-RU" altLang="ru-RU" sz="1200" b="1">
              <a:latin typeface="Arial" pitchFamily="34" charset="0"/>
            </a:endParaRPr>
          </a:p>
        </p:txBody>
      </p:sp>
      <p:sp>
        <p:nvSpPr>
          <p:cNvPr id="61" name="Стрелка вправо 60"/>
          <p:cNvSpPr/>
          <p:nvPr/>
        </p:nvSpPr>
        <p:spPr>
          <a:xfrm>
            <a:off x="1038226" y="5653089"/>
            <a:ext cx="1375172" cy="441325"/>
          </a:xfrm>
          <a:prstGeom prst="rightArrow">
            <a:avLst>
              <a:gd name="adj1" fmla="val 50000"/>
              <a:gd name="adj2" fmla="val 552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60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425543" y="131764"/>
            <a:ext cx="53272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7225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244989" y="862113"/>
            <a:ext cx="2429631" cy="8917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постановка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очередь:</a:t>
            </a:r>
          </a:p>
          <a:p>
            <a:pPr algn="ctr"/>
            <a:r>
              <a:rPr lang="kk-K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рождения детей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7824" y="1788134"/>
            <a:ext cx="2446796" cy="9296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Автоматизированное получение направления в детский сад, обмен и перевод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местами,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выходя из дома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27824" y="3749142"/>
            <a:ext cx="2391848" cy="9606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детей по программам дошкольного воспитания и обучения, прогресс в обучении и рекомендации по развитию 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27824" y="2764496"/>
            <a:ext cx="2446796" cy="9588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ребенка: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достижения ребенка в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портфолио, траектория обучения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9144000" cy="807720"/>
          </a:xfrm>
          <a:prstGeom prst="rect">
            <a:avLst/>
          </a:prstGeom>
        </p:spPr>
      </p:pic>
      <p:sp>
        <p:nvSpPr>
          <p:cNvPr id="70" name="Заголовок 1"/>
          <p:cNvSpPr txBox="1">
            <a:spLocks/>
          </p:cNvSpPr>
          <p:nvPr/>
        </p:nvSpPr>
        <p:spPr>
          <a:xfrm>
            <a:off x="562653" y="150488"/>
            <a:ext cx="6097844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Охват  информационными ресурсами  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768138" y="805197"/>
            <a:ext cx="6333854" cy="365722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sx="101000" sy="101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58" y="1314394"/>
            <a:ext cx="705694" cy="48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61" y="1717240"/>
            <a:ext cx="524882" cy="88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00" y="2452908"/>
            <a:ext cx="524882" cy="88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66" y="2596995"/>
            <a:ext cx="524882" cy="88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Прямоугольник 81"/>
          <p:cNvSpPr/>
          <p:nvPr/>
        </p:nvSpPr>
        <p:spPr>
          <a:xfrm>
            <a:off x="7424514" y="1602024"/>
            <a:ext cx="1416967" cy="2211688"/>
          </a:xfrm>
          <a:prstGeom prst="rect">
            <a:avLst/>
          </a:prstGeom>
          <a:noFill/>
          <a:ln w="28575" cap="rnd" cmpd="sng" algn="ctr">
            <a:solidFill>
              <a:srgbClr val="3378A9"/>
            </a:solidFill>
            <a:prstDash val="sysDash"/>
          </a:ln>
          <a:effectLst/>
        </p:spPr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>
              <a:latin typeface="Century Gothic" panose="020B0502020202020204"/>
              <a:cs typeface="+mn-cs"/>
            </a:endParaRPr>
          </a:p>
        </p:txBody>
      </p:sp>
      <p:sp>
        <p:nvSpPr>
          <p:cNvPr id="87" name="Стрелка вправо 86"/>
          <p:cNvSpPr/>
          <p:nvPr/>
        </p:nvSpPr>
        <p:spPr>
          <a:xfrm>
            <a:off x="4034585" y="1746422"/>
            <a:ext cx="769634" cy="212765"/>
          </a:xfrm>
          <a:prstGeom prst="rightArrow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/>
          </a:p>
        </p:txBody>
      </p:sp>
      <p:sp>
        <p:nvSpPr>
          <p:cNvPr id="89" name="Стрелка вправо 88"/>
          <p:cNvSpPr/>
          <p:nvPr/>
        </p:nvSpPr>
        <p:spPr>
          <a:xfrm>
            <a:off x="6492736" y="2214513"/>
            <a:ext cx="769634" cy="212765"/>
          </a:xfrm>
          <a:prstGeom prst="rightArrow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/>
          </a:p>
        </p:txBody>
      </p:sp>
      <p:sp>
        <p:nvSpPr>
          <p:cNvPr id="90" name="Прямоугольник 89"/>
          <p:cNvSpPr/>
          <p:nvPr/>
        </p:nvSpPr>
        <p:spPr>
          <a:xfrm>
            <a:off x="4884954" y="3683673"/>
            <a:ext cx="150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78A9"/>
                </a:solidFill>
              </a:rPr>
              <a:t>Региональные порталы 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2942077" y="1689008"/>
            <a:ext cx="1206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78A9"/>
                </a:solidFill>
              </a:rPr>
              <a:t>Детские сады</a:t>
            </a:r>
          </a:p>
        </p:txBody>
      </p:sp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76" y="2157563"/>
            <a:ext cx="783707" cy="54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Прямоугольник 112"/>
          <p:cNvSpPr/>
          <p:nvPr/>
        </p:nvSpPr>
        <p:spPr>
          <a:xfrm>
            <a:off x="2958424" y="2698695"/>
            <a:ext cx="1110017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33" b="1" dirty="0">
                <a:solidFill>
                  <a:srgbClr val="3378A9"/>
                </a:solidFill>
              </a:rPr>
              <a:t>Управления образования</a:t>
            </a:r>
          </a:p>
        </p:txBody>
      </p:sp>
      <p:sp>
        <p:nvSpPr>
          <p:cNvPr id="114" name="Стрелка вправо 113"/>
          <p:cNvSpPr/>
          <p:nvPr/>
        </p:nvSpPr>
        <p:spPr>
          <a:xfrm>
            <a:off x="4039399" y="2579697"/>
            <a:ext cx="769634" cy="212765"/>
          </a:xfrm>
          <a:prstGeom prst="rightArrow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/>
          </a:p>
        </p:txBody>
      </p:sp>
      <p:sp>
        <p:nvSpPr>
          <p:cNvPr id="115" name="Прямоугольник 114"/>
          <p:cNvSpPr/>
          <p:nvPr/>
        </p:nvSpPr>
        <p:spPr>
          <a:xfrm>
            <a:off x="3975457" y="1440987"/>
            <a:ext cx="893792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Наполнение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3864868" y="2269332"/>
            <a:ext cx="1105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порталов 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6427463" y="1874873"/>
            <a:ext cx="893792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Интеграция</a:t>
            </a: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01" y="3178479"/>
            <a:ext cx="805883" cy="76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Прямоугольник 118"/>
          <p:cNvSpPr/>
          <p:nvPr/>
        </p:nvSpPr>
        <p:spPr>
          <a:xfrm>
            <a:off x="2943227" y="3782454"/>
            <a:ext cx="111001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33" b="1" dirty="0">
                <a:solidFill>
                  <a:srgbClr val="3378A9"/>
                </a:solidFill>
              </a:rPr>
              <a:t>Родители</a:t>
            </a:r>
          </a:p>
        </p:txBody>
      </p:sp>
      <p:sp>
        <p:nvSpPr>
          <p:cNvPr id="120" name="Стрелка вправо 119"/>
          <p:cNvSpPr/>
          <p:nvPr/>
        </p:nvSpPr>
        <p:spPr>
          <a:xfrm>
            <a:off x="4039088" y="3597207"/>
            <a:ext cx="769634" cy="212765"/>
          </a:xfrm>
          <a:prstGeom prst="rightArrow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/>
          </a:p>
        </p:txBody>
      </p:sp>
      <p:sp>
        <p:nvSpPr>
          <p:cNvPr id="121" name="Прямоугольник 120"/>
          <p:cNvSpPr/>
          <p:nvPr/>
        </p:nvSpPr>
        <p:spPr>
          <a:xfrm>
            <a:off x="3967756" y="3325363"/>
            <a:ext cx="893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очереди </a:t>
            </a:r>
          </a:p>
        </p:txBody>
      </p:sp>
      <p:sp>
        <p:nvSpPr>
          <p:cNvPr id="122" name="Стрелка вправо 121"/>
          <p:cNvSpPr/>
          <p:nvPr/>
        </p:nvSpPr>
        <p:spPr>
          <a:xfrm rot="10800000">
            <a:off x="6492736" y="2553980"/>
            <a:ext cx="769634" cy="212765"/>
          </a:xfrm>
          <a:prstGeom prst="rightArrow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/>
          </a:p>
        </p:txBody>
      </p:sp>
      <p:sp>
        <p:nvSpPr>
          <p:cNvPr id="123" name="TextBox 122"/>
          <p:cNvSpPr txBox="1"/>
          <p:nvPr/>
        </p:nvSpPr>
        <p:spPr>
          <a:xfrm>
            <a:off x="7229683" y="4014931"/>
            <a:ext cx="176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3378A9"/>
                </a:solidFill>
              </a:rPr>
              <a:t>Защищенный контур ЦОД АО «НИТ»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7112638" y="1602065"/>
            <a:ext cx="2031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3378A9"/>
                </a:solidFill>
                <a:latin typeface="Arial" pitchFamily="34" charset="0"/>
              </a:rPr>
              <a:t>Единая </a:t>
            </a:r>
            <a:endParaRPr lang="ru-RU" sz="1200" b="1" dirty="0" smtClean="0">
              <a:solidFill>
                <a:srgbClr val="3378A9"/>
              </a:solidFill>
              <a:latin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3378A9"/>
                </a:solidFill>
                <a:latin typeface="Arial" pitchFamily="34" charset="0"/>
              </a:rPr>
              <a:t>электронная </a:t>
            </a:r>
            <a:endParaRPr lang="en-US" sz="1200" b="1" dirty="0">
              <a:solidFill>
                <a:srgbClr val="3378A9"/>
              </a:solidFill>
              <a:latin typeface="Arial" pitchFamily="34" charset="0"/>
            </a:endParaRPr>
          </a:p>
          <a:p>
            <a:pPr algn="ctr"/>
            <a:r>
              <a:rPr lang="ru-RU" sz="1200" b="1" dirty="0">
                <a:solidFill>
                  <a:srgbClr val="3378A9"/>
                </a:solidFill>
                <a:latin typeface="Arial" pitchFamily="34" charset="0"/>
              </a:rPr>
              <a:t>очередь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4960256" y="1674146"/>
            <a:ext cx="1352825" cy="1838933"/>
          </a:xfrm>
          <a:prstGeom prst="rect">
            <a:avLst/>
          </a:prstGeom>
          <a:noFill/>
          <a:ln w="28575" cap="rnd" cmpd="sng" algn="ctr">
            <a:solidFill>
              <a:srgbClr val="3378A9"/>
            </a:solidFill>
            <a:prstDash val="sysDash"/>
          </a:ln>
          <a:effectLst/>
        </p:spPr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Century Gothic" panose="020B0502020202020204"/>
              <a:cs typeface="+mn-cs"/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20" y="782346"/>
            <a:ext cx="3850866" cy="494768"/>
          </a:xfrm>
          <a:prstGeom prst="rect">
            <a:avLst/>
          </a:prstGeom>
        </p:spPr>
      </p:pic>
      <p:sp>
        <p:nvSpPr>
          <p:cNvPr id="127" name="Прямоугольник 126"/>
          <p:cNvSpPr/>
          <p:nvPr/>
        </p:nvSpPr>
        <p:spPr>
          <a:xfrm>
            <a:off x="4108007" y="780898"/>
            <a:ext cx="3466571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Схема автоматизации электронной очереди</a:t>
            </a:r>
          </a:p>
        </p:txBody>
      </p:sp>
      <p:pic>
        <p:nvPicPr>
          <p:cNvPr id="128" name="Рисунок 1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922" y="2265245"/>
            <a:ext cx="642032" cy="85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Прямоугольник 62"/>
          <p:cNvSpPr>
            <a:spLocks/>
          </p:cNvSpPr>
          <p:nvPr/>
        </p:nvSpPr>
        <p:spPr bwMode="auto">
          <a:xfrm>
            <a:off x="7783292" y="3165868"/>
            <a:ext cx="973040" cy="32823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133" b="1" dirty="0">
                <a:latin typeface="Arial" panose="020B0604020202020204" pitchFamily="34" charset="0"/>
              </a:rPr>
              <a:t>НОБД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74200" y="5028021"/>
            <a:ext cx="9144000" cy="1702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>
            <a:spLocks/>
          </p:cNvSpPr>
          <p:nvPr/>
        </p:nvSpPr>
        <p:spPr>
          <a:xfrm>
            <a:off x="3013385" y="5015741"/>
            <a:ext cx="2546046" cy="276999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6711714" y="5365127"/>
            <a:ext cx="203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Ввод в промышленную эксплуатацию и аттестация </a:t>
            </a: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Срок: декабрь 2018 г.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109587" y="5380563"/>
            <a:ext cx="1783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стандартов и регламентов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970353" y="5384563"/>
            <a:ext cx="224122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Разработка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ИС автоматизации очереди.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Тиражирование ИС по республике</a:t>
            </a: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Срок: май 2018 г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4156384" y="5399707"/>
            <a:ext cx="2292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Интеграция ИС с НОБД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Срок: август 2018 г.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4152765" y="5972618"/>
            <a:ext cx="2496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Создание мобильного приложения</a:t>
            </a: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Срок: сентябрь 2018 г.</a:t>
            </a:r>
          </a:p>
        </p:txBody>
      </p:sp>
      <p:sp>
        <p:nvSpPr>
          <p:cNvPr id="46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469086" y="131764"/>
            <a:ext cx="48917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8389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-1420" y="4943592"/>
            <a:ext cx="9144000" cy="1756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92872" y="826565"/>
            <a:ext cx="2033109" cy="893418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Автоматизированный прием и зачисление детей в школу</a:t>
            </a:r>
            <a:r>
              <a:rPr lang="kk-K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обмен местами, перевод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1839" y="3600844"/>
            <a:ext cx="2578804" cy="964705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безопасных условий:</a:t>
            </a:r>
          </a:p>
          <a:p>
            <a:pPr algn="ctr"/>
            <a:r>
              <a:rPr lang="kk-K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видеонаблюдения, турникеты, СМС-оповещения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6494473" y="826565"/>
            <a:ext cx="2368124" cy="897809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учебного-воспитательного процесса: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r>
              <a:rPr lang="kk-K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электронный документооборот,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kk-K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-столовая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2245942" y="839066"/>
            <a:ext cx="2158319" cy="893418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паспорт школьника:</a:t>
            </a:r>
          </a:p>
          <a:p>
            <a:pPr algn="ctr"/>
            <a:r>
              <a:rPr lang="kk-K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достижения, траектория развития, динамика обучения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79544" y="826564"/>
            <a:ext cx="1920389" cy="893418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Электронное обучение:</a:t>
            </a:r>
          </a:p>
          <a:p>
            <a:pPr algn="ctr"/>
            <a:r>
              <a:rPr lang="kk-K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ЦОРы, электронные дневники и журналы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05353" y="3631779"/>
            <a:ext cx="1894580" cy="873518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электронными учебниками, доступ к </a:t>
            </a:r>
            <a:r>
              <a:rPr lang="ru-R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ЦОРам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b="15192"/>
          <a:stretch/>
        </p:blipFill>
        <p:spPr>
          <a:xfrm>
            <a:off x="522972" y="1785037"/>
            <a:ext cx="1170142" cy="1634350"/>
          </a:xfrm>
          <a:prstGeom prst="rect">
            <a:avLst/>
          </a:prstGeom>
        </p:spPr>
      </p:pic>
      <p:cxnSp>
        <p:nvCxnSpPr>
          <p:cNvPr id="30" name="Прямая соединительная линия 321"/>
          <p:cNvCxnSpPr/>
          <p:nvPr/>
        </p:nvCxnSpPr>
        <p:spPr>
          <a:xfrm>
            <a:off x="1818790" y="2697430"/>
            <a:ext cx="820082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97" y="1957082"/>
            <a:ext cx="470402" cy="600972"/>
          </a:xfrm>
          <a:prstGeom prst="rect">
            <a:avLst/>
          </a:prstGeom>
        </p:spPr>
      </p:pic>
      <p:cxnSp>
        <p:nvCxnSpPr>
          <p:cNvPr id="39" name="Прямая соединительная линия 321"/>
          <p:cNvCxnSpPr/>
          <p:nvPr/>
        </p:nvCxnSpPr>
        <p:spPr>
          <a:xfrm>
            <a:off x="3887801" y="2748422"/>
            <a:ext cx="671329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2" y="2000202"/>
            <a:ext cx="456413" cy="583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27" y="1853955"/>
            <a:ext cx="1932166" cy="1677279"/>
          </a:xfrm>
          <a:prstGeom prst="rect">
            <a:avLst/>
          </a:prstGeom>
        </p:spPr>
      </p:pic>
      <p:cxnSp>
        <p:nvCxnSpPr>
          <p:cNvPr id="44" name="Прямая соединительная линия 321"/>
          <p:cNvCxnSpPr/>
          <p:nvPr/>
        </p:nvCxnSpPr>
        <p:spPr>
          <a:xfrm>
            <a:off x="6264169" y="2444328"/>
            <a:ext cx="379513" cy="14146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321"/>
          <p:cNvCxnSpPr/>
          <p:nvPr/>
        </p:nvCxnSpPr>
        <p:spPr>
          <a:xfrm>
            <a:off x="1747606" y="2790209"/>
            <a:ext cx="4301" cy="657281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321"/>
          <p:cNvCxnSpPr/>
          <p:nvPr/>
        </p:nvCxnSpPr>
        <p:spPr>
          <a:xfrm>
            <a:off x="6140054" y="2443489"/>
            <a:ext cx="0" cy="1004001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21" y="3150732"/>
            <a:ext cx="260036" cy="4252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07" y="3192366"/>
            <a:ext cx="347440" cy="3304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69" y="3156921"/>
            <a:ext cx="348881" cy="334847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6615769" y="3631780"/>
            <a:ext cx="2077299" cy="947711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реестр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9144000" cy="807720"/>
          </a:xfrm>
          <a:prstGeom prst="rect">
            <a:avLst/>
          </a:prstGeom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562653" y="150488"/>
            <a:ext cx="6097844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Охват  </a:t>
            </a:r>
            <a:r>
              <a:rPr lang="kk-KZ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информационными </a:t>
            </a:r>
            <a:r>
              <a:rPr lang="kk-KZ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ресурсами 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4683194" y="1803094"/>
            <a:ext cx="1246379" cy="544882"/>
            <a:chOff x="6248662" y="1853723"/>
            <a:chExt cx="1519581" cy="378863"/>
          </a:xfrm>
        </p:grpSpPr>
        <p:sp>
          <p:nvSpPr>
            <p:cNvPr id="36" name="Shape 122"/>
            <p:cNvSpPr/>
            <p:nvPr/>
          </p:nvSpPr>
          <p:spPr>
            <a:xfrm>
              <a:off x="6248662" y="1853723"/>
              <a:ext cx="1519581" cy="367982"/>
            </a:xfrm>
            <a:prstGeom prst="roundRect">
              <a:avLst>
                <a:gd name="adj" fmla="val 8469"/>
              </a:avLst>
            </a:prstGeom>
            <a:solidFill>
              <a:srgbClr val="05BDF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buNone/>
              </a:pPr>
              <a:endParaRPr lang="en-GB" sz="1000" b="1" dirty="0">
                <a:solidFill>
                  <a:srgbClr val="FFFFFF"/>
                </a:solidFill>
              </a:endParaRPr>
            </a:p>
          </p:txBody>
        </p:sp>
        <p:pic>
          <p:nvPicPr>
            <p:cNvPr id="37" name="Рисунок 17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093" y="1879315"/>
              <a:ext cx="951464" cy="353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4683194" y="2399305"/>
            <a:ext cx="1246379" cy="529233"/>
            <a:chOff x="6248662" y="2288812"/>
            <a:chExt cx="1519581" cy="367982"/>
          </a:xfrm>
        </p:grpSpPr>
        <p:sp>
          <p:nvSpPr>
            <p:cNvPr id="35" name="Shape 122"/>
            <p:cNvSpPr/>
            <p:nvPr/>
          </p:nvSpPr>
          <p:spPr>
            <a:xfrm>
              <a:off x="6248662" y="2288812"/>
              <a:ext cx="1519581" cy="367982"/>
            </a:xfrm>
            <a:prstGeom prst="roundRect">
              <a:avLst>
                <a:gd name="adj" fmla="val 8469"/>
              </a:avLst>
            </a:prstGeom>
            <a:solidFill>
              <a:srgbClr val="05BDF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buNone/>
              </a:pPr>
              <a:endParaRPr lang="en-GB" sz="1000" b="1" dirty="0">
                <a:solidFill>
                  <a:srgbClr val="FFFFFF"/>
                </a:solidFill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169" y="2300279"/>
              <a:ext cx="415154" cy="334252"/>
            </a:xfrm>
            <a:prstGeom prst="rect">
              <a:avLst/>
            </a:prstGeom>
          </p:spPr>
        </p:pic>
        <p:sp>
          <p:nvSpPr>
            <p:cNvPr id="42" name="Прямоугольник 62"/>
            <p:cNvSpPr>
              <a:spLocks/>
            </p:cNvSpPr>
            <p:nvPr/>
          </p:nvSpPr>
          <p:spPr bwMode="auto">
            <a:xfrm>
              <a:off x="6849959" y="2406943"/>
              <a:ext cx="819858" cy="149801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400" b="1" dirty="0" err="1" smtClean="0">
                  <a:latin typeface="Arial" panose="020B0604020202020204" pitchFamily="34" charset="0"/>
                </a:rPr>
                <a:t>Bilimal</a:t>
              </a:r>
              <a:endParaRPr lang="ru-RU" altLang="ru-RU" sz="1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683194" y="2954541"/>
            <a:ext cx="1246379" cy="612769"/>
            <a:chOff x="6244259" y="2716622"/>
            <a:chExt cx="1519581" cy="399320"/>
          </a:xfrm>
        </p:grpSpPr>
        <p:sp>
          <p:nvSpPr>
            <p:cNvPr id="34" name="Shape 122"/>
            <p:cNvSpPr/>
            <p:nvPr/>
          </p:nvSpPr>
          <p:spPr>
            <a:xfrm>
              <a:off x="6244259" y="2716622"/>
              <a:ext cx="1519581" cy="399320"/>
            </a:xfrm>
            <a:prstGeom prst="roundRect">
              <a:avLst>
                <a:gd name="adj" fmla="val 8469"/>
              </a:avLst>
            </a:prstGeom>
            <a:solidFill>
              <a:srgbClr val="05BDF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buNone/>
              </a:pPr>
              <a:endParaRPr lang="en-GB" sz="1000" b="1" dirty="0">
                <a:solidFill>
                  <a:srgbClr val="FFFFFF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84915" y="2738057"/>
              <a:ext cx="734681" cy="201509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90708" y="2975324"/>
              <a:ext cx="923096" cy="108787"/>
            </a:xfrm>
            <a:prstGeom prst="rect">
              <a:avLst/>
            </a:prstGeom>
          </p:spPr>
        </p:pic>
      </p:grpSp>
      <p:sp>
        <p:nvSpPr>
          <p:cNvPr id="64" name="Прямоугольник 63"/>
          <p:cNvSpPr>
            <a:spLocks/>
          </p:cNvSpPr>
          <p:nvPr/>
        </p:nvSpPr>
        <p:spPr>
          <a:xfrm>
            <a:off x="2917464" y="4974751"/>
            <a:ext cx="2546046" cy="276999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771498" y="5310343"/>
            <a:ext cx="2200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Ввод в промышленную эксплуатацию и аттестация ИС </a:t>
            </a: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Срок: декабрь 2018 г.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782349" y="5310344"/>
            <a:ext cx="228884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Разработка ИС управление школой (прием, перевод учеников, документооборот, Е-столовая, бухгалтерия и т.д.)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Тиражирование ИС по республике</a:t>
            </a: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Срок: сентябрь 2018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г.</a:t>
            </a:r>
          </a:p>
        </p:txBody>
      </p:sp>
      <p:pic>
        <p:nvPicPr>
          <p:cNvPr id="68" name="Рисунок 17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36" y="1927121"/>
            <a:ext cx="591676" cy="72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62"/>
          <p:cNvSpPr>
            <a:spLocks/>
          </p:cNvSpPr>
          <p:nvPr/>
        </p:nvSpPr>
        <p:spPr bwMode="auto">
          <a:xfrm>
            <a:off x="2656114" y="2697430"/>
            <a:ext cx="1010922" cy="36933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ED7D31"/>
                </a:solidFill>
                <a:latin typeface="Arial" panose="020B0604020202020204" pitchFamily="34" charset="0"/>
              </a:rPr>
              <a:t>НОБД</a:t>
            </a:r>
            <a:endParaRPr lang="ru-RU" altLang="ru-RU" sz="2400" b="1" dirty="0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1749" y="5310344"/>
            <a:ext cx="1735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Разработка стандартов и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регламентов, регистрация в МЮ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Срок: январь 2018 г.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550178" y="5310343"/>
            <a:ext cx="1858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Интеграция ИС с НОБД .  </a:t>
            </a: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Срок: сентябрь 2018 г.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550178" y="5883769"/>
            <a:ext cx="2497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Ввод в промышленную эксплуатацию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мобильного приложения</a:t>
            </a: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Срок: сентябрь 2018 г.</a:t>
            </a:r>
          </a:p>
        </p:txBody>
      </p:sp>
      <p:pic>
        <p:nvPicPr>
          <p:cNvPr id="2054" name="Picture 6" descr="Картинки по запросу Билим медиа групп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6" y="3301812"/>
            <a:ext cx="1351755" cy="152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436429" y="131764"/>
            <a:ext cx="52183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747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3606512" y="3853947"/>
            <a:ext cx="2463384" cy="824501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и зачисление 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kk-K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колледжи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ВУЗы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624083" y="2972875"/>
            <a:ext cx="2445814" cy="845592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учебно-воспитательного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358188" y="3853947"/>
            <a:ext cx="2388927" cy="832761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паспорт студента, магистранта и докторанта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1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45" y="1152064"/>
            <a:ext cx="1033932" cy="11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Прямоугольник 62"/>
          <p:cNvSpPr>
            <a:spLocks/>
          </p:cNvSpPr>
          <p:nvPr/>
        </p:nvSpPr>
        <p:spPr bwMode="auto">
          <a:xfrm>
            <a:off x="4699249" y="1258726"/>
            <a:ext cx="1679780" cy="861774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Н</a:t>
            </a:r>
            <a:r>
              <a:rPr lang="ru-RU" altLang="ru-RU" sz="1400" b="1" dirty="0">
                <a:latin typeface="Arial" panose="020B0604020202020204" pitchFamily="34" charset="0"/>
              </a:rPr>
              <a:t>ациональная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О</a:t>
            </a:r>
            <a:r>
              <a:rPr lang="ru-RU" altLang="ru-RU" sz="1400" b="1" dirty="0">
                <a:latin typeface="Arial" panose="020B0604020202020204" pitchFamily="34" charset="0"/>
              </a:rPr>
              <a:t>бразовательная </a:t>
            </a:r>
            <a:endParaRPr lang="ru-RU" altLang="ru-RU" sz="1400" b="1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Б</a:t>
            </a:r>
            <a:r>
              <a:rPr lang="ru-RU" altLang="ru-RU" sz="1400" b="1" dirty="0" smtClean="0">
                <a:latin typeface="Arial" panose="020B0604020202020204" pitchFamily="34" charset="0"/>
              </a:rPr>
              <a:t>аза </a:t>
            </a:r>
            <a:endParaRPr lang="ru-RU" altLang="ru-RU" sz="1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Д</a:t>
            </a:r>
            <a:r>
              <a:rPr lang="ru-RU" altLang="ru-RU" sz="1400" b="1" dirty="0">
                <a:latin typeface="Arial" panose="020B0604020202020204" pitchFamily="34" charset="0"/>
              </a:rPr>
              <a:t>анных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572017" y="969644"/>
            <a:ext cx="5264828" cy="3761779"/>
          </a:xfrm>
          <a:prstGeom prst="rect">
            <a:avLst/>
          </a:prstGeom>
          <a:noFill/>
          <a:ln w="28575" cap="rnd" cmpd="sng" algn="ctr">
            <a:solidFill>
              <a:srgbClr val="3378A9"/>
            </a:solidFill>
            <a:prstDash val="sysDash"/>
          </a:ln>
          <a:effectLst/>
        </p:spPr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latin typeface="Century Gothic" panose="020B0502020202020204"/>
              <a:cs typeface="+mn-cs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358189" y="1139534"/>
            <a:ext cx="2388926" cy="886843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Электронное и дистанционное обучение, массовые открытые 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он-</a:t>
            </a:r>
            <a:r>
              <a:rPr lang="ru-R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лайн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358188" y="2082038"/>
            <a:ext cx="2388927" cy="841484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хранилище образовательных данных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358189" y="2972875"/>
            <a:ext cx="2388927" cy="828244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достижения, траектория развития, динамика обучения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2400" y="3666065"/>
            <a:ext cx="1447800" cy="1022191"/>
            <a:chOff x="413420" y="3198222"/>
            <a:chExt cx="1747569" cy="853960"/>
          </a:xfrm>
        </p:grpSpPr>
        <p:sp>
          <p:nvSpPr>
            <p:cNvPr id="156" name="Shape 122"/>
            <p:cNvSpPr/>
            <p:nvPr/>
          </p:nvSpPr>
          <p:spPr>
            <a:xfrm>
              <a:off x="413420" y="3202119"/>
              <a:ext cx="1731264" cy="850063"/>
            </a:xfrm>
            <a:prstGeom prst="roundRect">
              <a:avLst>
                <a:gd name="adj" fmla="val 8469"/>
              </a:avLst>
            </a:prstGeom>
            <a:solidFill>
              <a:srgbClr val="05BDFC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0"/>
                </a:spcBef>
              </a:pPr>
              <a:endParaRPr lang="en-GB" sz="1333" b="1" dirty="0">
                <a:solidFill>
                  <a:srgbClr val="FFFFFF"/>
                </a:solidFill>
              </a:endParaRP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431869" y="3198222"/>
              <a:ext cx="1729120" cy="784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/>
                <a:t>Система управления профессионально-техническим образованием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1225647"/>
            <a:ext cx="1409624" cy="85799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41515" y="2391213"/>
            <a:ext cx="1448922" cy="850063"/>
            <a:chOff x="410774" y="2198284"/>
            <a:chExt cx="1762806" cy="850063"/>
          </a:xfrm>
        </p:grpSpPr>
        <p:sp>
          <p:nvSpPr>
            <p:cNvPr id="160" name="Shape 122"/>
            <p:cNvSpPr/>
            <p:nvPr/>
          </p:nvSpPr>
          <p:spPr>
            <a:xfrm>
              <a:off x="410774" y="2198284"/>
              <a:ext cx="1733910" cy="850063"/>
            </a:xfrm>
            <a:prstGeom prst="roundRect">
              <a:avLst>
                <a:gd name="adj" fmla="val 8469"/>
              </a:avLst>
            </a:prstGeom>
            <a:solidFill>
              <a:srgbClr val="05BDFC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0"/>
                </a:spcBef>
              </a:pPr>
              <a:endParaRPr lang="en-GB" sz="1333" b="1" dirty="0">
                <a:solidFill>
                  <a:srgbClr val="FFFFFF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07" y="2258580"/>
              <a:ext cx="749739" cy="753085"/>
            </a:xfrm>
            <a:prstGeom prst="rect">
              <a:avLst/>
            </a:prstGeom>
          </p:spPr>
        </p:pic>
        <p:sp>
          <p:nvSpPr>
            <p:cNvPr id="161" name="Прямоугольник 62"/>
            <p:cNvSpPr>
              <a:spLocks/>
            </p:cNvSpPr>
            <p:nvPr/>
          </p:nvSpPr>
          <p:spPr bwMode="auto">
            <a:xfrm>
              <a:off x="1301227" y="2454674"/>
              <a:ext cx="872353" cy="33855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1100" b="1" dirty="0">
                  <a:latin typeface="Arial" panose="020B0604020202020204" pitchFamily="34" charset="0"/>
                </a:rPr>
                <a:t>Система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1100" b="1" dirty="0">
                  <a:latin typeface="Arial" panose="020B0604020202020204" pitchFamily="34" charset="0"/>
                </a:rPr>
                <a:t>Универ</a:t>
              </a:r>
              <a:endParaRPr lang="ru-RU" altLang="ru-RU" sz="11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62" name="Стрелка вправо 161"/>
          <p:cNvSpPr/>
          <p:nvPr/>
        </p:nvSpPr>
        <p:spPr>
          <a:xfrm>
            <a:off x="1659801" y="1562279"/>
            <a:ext cx="207776" cy="280770"/>
          </a:xfrm>
          <a:prstGeom prst="rightArrow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/>
          </a:p>
        </p:txBody>
      </p:sp>
      <p:sp>
        <p:nvSpPr>
          <p:cNvPr id="163" name="Стрелка вправо 162"/>
          <p:cNvSpPr/>
          <p:nvPr/>
        </p:nvSpPr>
        <p:spPr>
          <a:xfrm>
            <a:off x="1653102" y="2704823"/>
            <a:ext cx="207776" cy="280770"/>
          </a:xfrm>
          <a:prstGeom prst="rightArrow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/>
          </a:p>
        </p:txBody>
      </p:sp>
      <p:sp>
        <p:nvSpPr>
          <p:cNvPr id="165" name="Стрелка вправо 164"/>
          <p:cNvSpPr/>
          <p:nvPr/>
        </p:nvSpPr>
        <p:spPr>
          <a:xfrm>
            <a:off x="2881224" y="2424508"/>
            <a:ext cx="658466" cy="280770"/>
          </a:xfrm>
          <a:prstGeom prst="rightArrow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/>
          </a:p>
        </p:txBody>
      </p:sp>
      <p:grpSp>
        <p:nvGrpSpPr>
          <p:cNvPr id="2" name="Группа 1"/>
          <p:cNvGrpSpPr/>
          <p:nvPr/>
        </p:nvGrpSpPr>
        <p:grpSpPr>
          <a:xfrm>
            <a:off x="1877186" y="1085062"/>
            <a:ext cx="1073566" cy="2391598"/>
            <a:chOff x="2847454" y="1043046"/>
            <a:chExt cx="1294844" cy="1786097"/>
          </a:xfrm>
        </p:grpSpPr>
        <p:sp>
          <p:nvSpPr>
            <p:cNvPr id="164" name="Shape 122"/>
            <p:cNvSpPr/>
            <p:nvPr/>
          </p:nvSpPr>
          <p:spPr>
            <a:xfrm>
              <a:off x="2847454" y="1043046"/>
              <a:ext cx="1241452" cy="1786097"/>
            </a:xfrm>
            <a:prstGeom prst="roundRect">
              <a:avLst>
                <a:gd name="adj" fmla="val 8469"/>
              </a:avLst>
            </a:prstGeom>
            <a:solidFill>
              <a:srgbClr val="05BDFC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0"/>
                </a:spcBef>
              </a:pPr>
              <a:endParaRPr lang="en-GB" sz="1333" b="1" dirty="0">
                <a:solidFill>
                  <a:srgbClr val="FFFFFF"/>
                </a:solidFill>
              </a:endParaRPr>
            </a:p>
          </p:txBody>
        </p:sp>
        <p:sp>
          <p:nvSpPr>
            <p:cNvPr id="166" name="Прямоугольник 62"/>
            <p:cNvSpPr>
              <a:spLocks/>
            </p:cNvSpPr>
            <p:nvPr/>
          </p:nvSpPr>
          <p:spPr bwMode="auto">
            <a:xfrm>
              <a:off x="2854741" y="1470662"/>
              <a:ext cx="1287557" cy="63209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1100" b="1" dirty="0">
                  <a:latin typeface="Arial" panose="020B0604020202020204" pitchFamily="34" charset="0"/>
                </a:rPr>
                <a:t>Единая система управления высшим образованием</a:t>
              </a:r>
              <a:endParaRPr lang="ru-RU" altLang="ru-RU" sz="11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697089" y="3861072"/>
            <a:ext cx="1780991" cy="421857"/>
            <a:chOff x="2216377" y="3123876"/>
            <a:chExt cx="1932480" cy="421857"/>
          </a:xfrm>
        </p:grpSpPr>
        <p:sp>
          <p:nvSpPr>
            <p:cNvPr id="167" name="Стрелка вправо 166"/>
            <p:cNvSpPr/>
            <p:nvPr/>
          </p:nvSpPr>
          <p:spPr>
            <a:xfrm>
              <a:off x="2216377" y="3307688"/>
              <a:ext cx="1932480" cy="238045"/>
            </a:xfrm>
            <a:prstGeom prst="rightArrow">
              <a:avLst/>
            </a:prstGeom>
            <a:solidFill>
              <a:srgbClr val="EDD1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7"/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2536342" y="3123876"/>
              <a:ext cx="1108486" cy="256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67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Интеграция</a:t>
              </a:r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2864435" y="2104201"/>
            <a:ext cx="675255" cy="4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Интеграция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9144000" cy="807720"/>
          </a:xfrm>
          <a:prstGeom prst="rect">
            <a:avLst/>
          </a:prstGeom>
        </p:spPr>
      </p:pic>
      <p:sp>
        <p:nvSpPr>
          <p:cNvPr id="69" name="Заголовок 1"/>
          <p:cNvSpPr txBox="1">
            <a:spLocks/>
          </p:cNvSpPr>
          <p:nvPr/>
        </p:nvSpPr>
        <p:spPr>
          <a:xfrm>
            <a:off x="562653" y="150488"/>
            <a:ext cx="6097844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Охват 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информационными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ресурсами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8580" y="4888247"/>
            <a:ext cx="8990215" cy="1859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>
            <a:spLocks/>
          </p:cNvSpPr>
          <p:nvPr/>
        </p:nvSpPr>
        <p:spPr>
          <a:xfrm>
            <a:off x="2722322" y="4954908"/>
            <a:ext cx="2546046" cy="276999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166409" y="6047969"/>
            <a:ext cx="1936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Ввод в промышленную эксплуатацию ИС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Срок: декабрь 2018 г.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600200" y="5819369"/>
            <a:ext cx="2656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Проведение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аттестации на ИБ (</a:t>
            </a:r>
            <a:r>
              <a:rPr lang="ru-RU" sz="1200" dirty="0" err="1">
                <a:solidFill>
                  <a:srgbClr val="0070C0"/>
                </a:solidFill>
                <a:latin typeface="Arial" panose="020B0604020202020204" pitchFamily="34" charset="0"/>
              </a:rPr>
              <a:t>Платонус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ru-RU" sz="1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Универ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,  ЕСУВО и т.д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.)</a:t>
            </a: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Срок: май-декабрь 2018 г.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589486" y="5335578"/>
            <a:ext cx="2126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Модификация НОБД</a:t>
            </a: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Срок: сентябрь 2018 г.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4177297" y="5313807"/>
            <a:ext cx="2035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Интеграция систем высшего образования с НОБД  </a:t>
            </a: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Срок: август 2018 г.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6524683" y="5357352"/>
            <a:ext cx="222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Доработка функционала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НОБД, ЕСУВО, ИС НЦТ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по государственным услугам</a:t>
            </a: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Срок: декабрь 2018 г.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0" y="5368235"/>
            <a:ext cx="1735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Разработка стандартов и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регламентов, регистрация в МЮ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Срок: январь 2018 г.</a:t>
            </a:r>
          </a:p>
        </p:txBody>
      </p:sp>
      <p:sp>
        <p:nvSpPr>
          <p:cNvPr id="40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131764"/>
            <a:ext cx="5000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765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92770" y="968258"/>
            <a:ext cx="8786923" cy="4385136"/>
          </a:xfrm>
          <a:prstGeom prst="rect">
            <a:avLst/>
          </a:prstGeom>
          <a:solidFill>
            <a:srgbClr val="4DA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61155" y="1560052"/>
            <a:ext cx="2151833" cy="806799"/>
          </a:xfrm>
          <a:prstGeom prst="wedgeRoundRectCallout">
            <a:avLst>
              <a:gd name="adj1" fmla="val 58477"/>
              <a:gd name="adj2" fmla="val 45996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4DA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СООБЩЕНИЕ:</a:t>
            </a:r>
            <a:endParaRPr lang="ru-RU" sz="1200" b="1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нет на третьем уроке</a:t>
            </a:r>
            <a:endParaRPr lang="ru-RU" sz="1200" dirty="0">
              <a:solidFill>
                <a:srgbClr val="2E6CA4"/>
              </a:solidFill>
            </a:endParaRPr>
          </a:p>
        </p:txBody>
      </p:sp>
      <p:sp>
        <p:nvSpPr>
          <p:cNvPr id="57" name="Скругленная прямоугольная выноска 56"/>
          <p:cNvSpPr/>
          <p:nvPr/>
        </p:nvSpPr>
        <p:spPr>
          <a:xfrm>
            <a:off x="504999" y="2635084"/>
            <a:ext cx="2151833" cy="890564"/>
          </a:xfrm>
          <a:prstGeom prst="wedgeRoundRectCallout">
            <a:avLst>
              <a:gd name="adj1" fmla="val 58791"/>
              <a:gd name="adj2" fmla="val 19782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4DA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СООБЩЕНИЕ:</a:t>
            </a:r>
          </a:p>
          <a:p>
            <a:pPr algn="ctr"/>
            <a:r>
              <a:rPr lang="kk-KZ" sz="12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получил 5 по информатике</a:t>
            </a:r>
            <a:endParaRPr lang="ru-RU" sz="12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ая прямоугольная выноска 57"/>
          <p:cNvSpPr/>
          <p:nvPr/>
        </p:nvSpPr>
        <p:spPr>
          <a:xfrm>
            <a:off x="463218" y="3793883"/>
            <a:ext cx="2234633" cy="981075"/>
          </a:xfrm>
          <a:prstGeom prst="wedgeRoundRectCallout">
            <a:avLst>
              <a:gd name="adj1" fmla="val 54425"/>
              <a:gd name="adj2" fmla="val 2674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4DA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УВЕДОМЛЕНИЕ:</a:t>
            </a:r>
          </a:p>
          <a:p>
            <a:pPr algn="ctr"/>
            <a:r>
              <a:rPr lang="ru-RU" sz="12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Завтра контрольная работа по биологии. ІІІ раздел: Тема «Строение человека»</a:t>
            </a:r>
            <a:endParaRPr lang="ru-RU" sz="12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ая прямоугольная выноска 58"/>
          <p:cNvSpPr/>
          <p:nvPr/>
        </p:nvSpPr>
        <p:spPr>
          <a:xfrm>
            <a:off x="6381086" y="1152183"/>
            <a:ext cx="2376558" cy="851450"/>
          </a:xfrm>
          <a:prstGeom prst="wedgeRoundRectCallout">
            <a:avLst>
              <a:gd name="adj1" fmla="val -58008"/>
              <a:gd name="adj2" fmla="val 31356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4DA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УВЕДОМЛЕНИЕ:</a:t>
            </a:r>
          </a:p>
          <a:p>
            <a:pPr algn="ctr"/>
            <a:r>
              <a:rPr lang="ru-RU" sz="12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Ваша очередь в детском саду подошла</a:t>
            </a:r>
            <a:endParaRPr lang="ru-RU" sz="12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Скругленная прямоугольная выноска 61"/>
          <p:cNvSpPr/>
          <p:nvPr/>
        </p:nvSpPr>
        <p:spPr>
          <a:xfrm>
            <a:off x="6381086" y="2180449"/>
            <a:ext cx="2376558" cy="999909"/>
          </a:xfrm>
          <a:prstGeom prst="wedgeRoundRectCallout">
            <a:avLst>
              <a:gd name="adj1" fmla="val -60454"/>
              <a:gd name="adj2" fmla="val -2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4DA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УВЕДОМЛЕНИЕ:</a:t>
            </a:r>
          </a:p>
          <a:p>
            <a:pPr algn="ctr"/>
            <a:r>
              <a:rPr lang="ru-RU" sz="12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следующей неделе по математике сложная тема. Надо подготовится. </a:t>
            </a:r>
            <a:endParaRPr lang="ru-RU" sz="12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ая прямоугольная выноска 63"/>
          <p:cNvSpPr/>
          <p:nvPr/>
        </p:nvSpPr>
        <p:spPr>
          <a:xfrm>
            <a:off x="3239524" y="4609588"/>
            <a:ext cx="2122565" cy="596032"/>
          </a:xfrm>
          <a:prstGeom prst="wedgeRoundRectCallout">
            <a:avLst>
              <a:gd name="adj1" fmla="val -9694"/>
              <a:gd name="adj2" fmla="val -71622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4DA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УВЕДОМЛЕНИЕ:</a:t>
            </a:r>
          </a:p>
          <a:p>
            <a:pPr algn="ctr"/>
            <a:r>
              <a:rPr lang="ru-RU" sz="12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25-го марта будет родительское собрание</a:t>
            </a:r>
            <a:endParaRPr lang="ru-RU" sz="12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ая прямоугольная выноска 64"/>
          <p:cNvSpPr/>
          <p:nvPr/>
        </p:nvSpPr>
        <p:spPr>
          <a:xfrm>
            <a:off x="6381086" y="3357173"/>
            <a:ext cx="2376558" cy="879267"/>
          </a:xfrm>
          <a:prstGeom prst="wedgeRoundRectCallout">
            <a:avLst>
              <a:gd name="adj1" fmla="val -59023"/>
              <a:gd name="adj2" fmla="val 4487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4DA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УВЕДОМЛЕНИЕ:</a:t>
            </a:r>
          </a:p>
          <a:p>
            <a:pPr algn="ctr"/>
            <a:r>
              <a:rPr lang="ru-RU" sz="12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2 недели </a:t>
            </a:r>
            <a:r>
              <a:rPr lang="ru-RU" sz="1200" dirty="0" err="1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суммативное</a:t>
            </a:r>
            <a:r>
              <a:rPr lang="ru-RU" sz="12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оценивание за четверть </a:t>
            </a:r>
            <a:endParaRPr lang="ru-RU" sz="12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24" y="1347237"/>
            <a:ext cx="2431040" cy="2832878"/>
          </a:xfrm>
          <a:prstGeom prst="rect">
            <a:avLst/>
          </a:prstGeom>
        </p:spPr>
      </p:pic>
      <p:cxnSp>
        <p:nvCxnSpPr>
          <p:cNvPr id="28" name="Прямая соединительная линия 321"/>
          <p:cNvCxnSpPr/>
          <p:nvPr/>
        </p:nvCxnSpPr>
        <p:spPr>
          <a:xfrm>
            <a:off x="2815528" y="2955575"/>
            <a:ext cx="808322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321"/>
          <p:cNvCxnSpPr/>
          <p:nvPr/>
        </p:nvCxnSpPr>
        <p:spPr>
          <a:xfrm flipH="1">
            <a:off x="5092715" y="2955575"/>
            <a:ext cx="950898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21"/>
          <p:cNvCxnSpPr/>
          <p:nvPr/>
        </p:nvCxnSpPr>
        <p:spPr>
          <a:xfrm flipV="1">
            <a:off x="4245896" y="3884941"/>
            <a:ext cx="9942" cy="659703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89" y="1751790"/>
            <a:ext cx="682857" cy="91047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1408" y="3616978"/>
            <a:ext cx="496766" cy="7025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4" t="13556" r="21739" b="12486"/>
          <a:stretch/>
        </p:blipFill>
        <p:spPr>
          <a:xfrm>
            <a:off x="3281234" y="3581730"/>
            <a:ext cx="483683" cy="84793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9800" y="1747595"/>
            <a:ext cx="659980" cy="705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" y="60098"/>
            <a:ext cx="9144000" cy="807720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562653" y="150488"/>
            <a:ext cx="6097844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Мобильные решения, приложения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2770" y="5483284"/>
            <a:ext cx="8786923" cy="1297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>
            <a:spLocks/>
          </p:cNvSpPr>
          <p:nvPr/>
        </p:nvSpPr>
        <p:spPr>
          <a:xfrm>
            <a:off x="2814176" y="5493455"/>
            <a:ext cx="2546046" cy="276999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2008" y="5793731"/>
            <a:ext cx="2458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Детские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сады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kk-KZ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Разработка мобильных приложений,</a:t>
            </a:r>
          </a:p>
          <a:p>
            <a:r>
              <a:rPr lang="kk-KZ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Пилотное внедрение сентябрь 2018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06227" y="5657671"/>
            <a:ext cx="2473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Колледжи,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вузы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kk-KZ" sz="1200" dirty="0">
                <a:solidFill>
                  <a:srgbClr val="0070C0"/>
                </a:solidFill>
                <a:latin typeface="Arial" panose="020B0604020202020204" pitchFamily="34" charset="0"/>
              </a:rPr>
              <a:t>Разработка мобильных приложений </a:t>
            </a:r>
          </a:p>
          <a:p>
            <a:r>
              <a:rPr lang="kk-KZ" sz="1200" dirty="0">
                <a:solidFill>
                  <a:srgbClr val="0070C0"/>
                </a:solidFill>
                <a:latin typeface="Arial" panose="020B0604020202020204" pitchFamily="34" charset="0"/>
              </a:rPr>
              <a:t>декабрь 2018</a:t>
            </a:r>
          </a:p>
          <a:p>
            <a:r>
              <a:rPr lang="kk-KZ" sz="1200" dirty="0">
                <a:solidFill>
                  <a:srgbClr val="0070C0"/>
                </a:solidFill>
                <a:latin typeface="Arial" panose="020B0604020202020204" pitchFamily="34" charset="0"/>
              </a:rPr>
              <a:t>Пилотное внедрение декабрь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2018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111895" y="5771960"/>
            <a:ext cx="2854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Школы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kk-KZ" sz="1200" dirty="0">
                <a:solidFill>
                  <a:srgbClr val="0070C0"/>
                </a:solidFill>
                <a:latin typeface="Arial" panose="020B0604020202020204" pitchFamily="34" charset="0"/>
              </a:rPr>
              <a:t>Разработка мобильных приложений </a:t>
            </a:r>
          </a:p>
          <a:p>
            <a:r>
              <a:rPr lang="kk-KZ" sz="1200" dirty="0">
                <a:solidFill>
                  <a:srgbClr val="0070C0"/>
                </a:solidFill>
                <a:latin typeface="Arial" panose="020B0604020202020204" pitchFamily="34" charset="0"/>
              </a:rPr>
              <a:t>апрель 2018</a:t>
            </a:r>
          </a:p>
          <a:p>
            <a:r>
              <a:rPr lang="kk-KZ" sz="1200" dirty="0">
                <a:solidFill>
                  <a:srgbClr val="0070C0"/>
                </a:solidFill>
                <a:latin typeface="Arial" panose="020B0604020202020204" pitchFamily="34" charset="0"/>
              </a:rPr>
              <a:t>Пилотное внедрение апрель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2018</a:t>
            </a:r>
          </a:p>
        </p:txBody>
      </p:sp>
      <p:sp>
        <p:nvSpPr>
          <p:cNvPr id="27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392886" y="131764"/>
            <a:ext cx="56537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6702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0"/>
          <a:stretch/>
        </p:blipFill>
        <p:spPr>
          <a:xfrm>
            <a:off x="3582161" y="1233886"/>
            <a:ext cx="2271075" cy="129723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177558" y="1326459"/>
            <a:ext cx="2819400" cy="1400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2E6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293914" y="4337097"/>
            <a:ext cx="8545286" cy="247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latin typeface="Arial" panose="020B0604020202020204" pitchFamily="34" charset="0"/>
              </a:rPr>
              <a:t>  </a:t>
            </a:r>
            <a:r>
              <a:rPr lang="kk-KZ" sz="1400" dirty="0" smtClean="0">
                <a:latin typeface="Arial" panose="020B0604020202020204" pitchFamily="34" charset="0"/>
              </a:rPr>
              <a:t>Принятие решении при финансировании организаций образования и прогнозировании рынка</a:t>
            </a:r>
            <a:r>
              <a:rPr lang="ru-RU" sz="1400" dirty="0" smtClean="0">
                <a:latin typeface="Arial" panose="020B0604020202020204" pitchFamily="34" charset="0"/>
              </a:rPr>
              <a:t> </a:t>
            </a:r>
            <a:r>
              <a:rPr lang="kk-KZ" sz="1400" dirty="0" smtClean="0">
                <a:latin typeface="Arial" panose="020B0604020202020204" pitchFamily="34" charset="0"/>
              </a:rPr>
              <a:t>труда и востребованных профессий</a:t>
            </a:r>
          </a:p>
          <a:p>
            <a:pPr marL="171450" indent="-1714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kk-KZ" sz="1400" dirty="0" smtClean="0">
                <a:latin typeface="Arial" panose="020B0604020202020204" pitchFamily="34" charset="0"/>
              </a:rPr>
              <a:t>  Планирование учебников, строительства новых организаций образования</a:t>
            </a:r>
          </a:p>
          <a:p>
            <a:pPr marL="171450" indent="-1714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kk-KZ" sz="1400" dirty="0" smtClean="0">
                <a:latin typeface="Arial" panose="020B0604020202020204" pitchFamily="34" charset="0"/>
              </a:rPr>
              <a:t>  Прогнозирование успеваемости и рекомендации по индивидуальному обучению</a:t>
            </a:r>
          </a:p>
          <a:p>
            <a:pPr marL="171450" indent="-1714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kk-KZ" sz="1400" dirty="0" smtClean="0">
                <a:latin typeface="Arial" panose="020B0604020202020204" pitchFamily="34" charset="0"/>
              </a:rPr>
              <a:t>  Помощь по выбору новых курсов в зависимости от анализа усвоения материала и склонности к наукам</a:t>
            </a:r>
          </a:p>
          <a:p>
            <a:pPr marL="171450" indent="-1714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kk-KZ" sz="1400" dirty="0" smtClean="0">
                <a:latin typeface="Arial" panose="020B0604020202020204" pitchFamily="34" charset="0"/>
              </a:rPr>
              <a:t>  Анализ и рекомендации по повышению квалификации педагогических работников, рекомендации</a:t>
            </a:r>
            <a:r>
              <a:rPr lang="ru-RU" sz="1400" dirty="0" smtClean="0">
                <a:latin typeface="Arial" panose="020B0604020202020204" pitchFamily="34" charset="0"/>
              </a:rPr>
              <a:t> </a:t>
            </a:r>
            <a:r>
              <a:rPr lang="kk-KZ" sz="1400" dirty="0" smtClean="0">
                <a:latin typeface="Arial" panose="020B0604020202020204" pitchFamily="34" charset="0"/>
              </a:rPr>
              <a:t>по курсам для педагогов</a:t>
            </a:r>
          </a:p>
          <a:p>
            <a:pPr marL="171450" indent="-1714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kk-KZ" sz="1400" dirty="0" smtClean="0">
                <a:latin typeface="Arial" panose="020B0604020202020204" pitchFamily="34" charset="0"/>
              </a:rPr>
              <a:t>  Оценка рисков деятельности организаций образования и менеджмента</a:t>
            </a:r>
            <a:endParaRPr lang="ru-RU" sz="1400" dirty="0">
              <a:latin typeface="Arial" panose="020B0604020202020204" pitchFamily="34" charset="0"/>
            </a:endParaRPr>
          </a:p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68700" y="1536584"/>
            <a:ext cx="2920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Ситуационный центр МОН РК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(Big Data Analysis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)</a:t>
            </a:r>
            <a:endParaRPr lang="kk-KZ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6" name="Стрелка влево 35"/>
          <p:cNvSpPr/>
          <p:nvPr/>
        </p:nvSpPr>
        <p:spPr>
          <a:xfrm rot="10800000">
            <a:off x="3611575" y="2614967"/>
            <a:ext cx="2336006" cy="460149"/>
          </a:xfrm>
          <a:prstGeom prst="leftArrow">
            <a:avLst/>
          </a:prstGeom>
          <a:solidFill>
            <a:srgbClr val="5B9B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" y="372"/>
            <a:ext cx="9144000" cy="807720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21138" y="139603"/>
            <a:ext cx="631711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системы управления образованием </a:t>
            </a:r>
          </a:p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(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Big Data)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93915" y="907739"/>
            <a:ext cx="3047188" cy="2586576"/>
            <a:chOff x="2051720" y="980728"/>
            <a:chExt cx="4986283" cy="396185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980728"/>
              <a:ext cx="4842267" cy="396185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052736"/>
              <a:ext cx="4981064" cy="3357872"/>
            </a:xfrm>
            <a:prstGeom prst="rect">
              <a:avLst/>
            </a:prstGeom>
          </p:spPr>
        </p:pic>
      </p:grpSp>
      <p:sp>
        <p:nvSpPr>
          <p:cNvPr id="41" name="Пятиугольник 40"/>
          <p:cNvSpPr/>
          <p:nvPr/>
        </p:nvSpPr>
        <p:spPr>
          <a:xfrm>
            <a:off x="6422948" y="3720747"/>
            <a:ext cx="1019643" cy="384023"/>
          </a:xfrm>
          <a:prstGeom prst="homePlate">
            <a:avLst>
              <a:gd name="adj" fmla="val 36047"/>
            </a:avLst>
          </a:prstGeom>
          <a:solidFill>
            <a:srgbClr val="EDD17D"/>
          </a:solidFill>
          <a:ln w="9525">
            <a:solidFill>
              <a:srgbClr val="ED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ВУЗ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907597" y="3720747"/>
            <a:ext cx="816561" cy="384023"/>
          </a:xfrm>
          <a:prstGeom prst="rect">
            <a:avLst/>
          </a:prstGeom>
          <a:solidFill>
            <a:schemeClr val="bg1"/>
          </a:solidFill>
          <a:ln w="19050">
            <a:solidFill>
              <a:srgbClr val="ED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Детский сад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019633" y="3716544"/>
            <a:ext cx="833321" cy="389794"/>
          </a:xfrm>
          <a:prstGeom prst="rect">
            <a:avLst/>
          </a:prstGeom>
          <a:solidFill>
            <a:schemeClr val="bg1"/>
          </a:solidFill>
          <a:ln w="19050">
            <a:solidFill>
              <a:srgbClr val="ED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0-</a:t>
            </a:r>
            <a:r>
              <a:rPr lang="ru-RU" sz="1200" dirty="0">
                <a:solidFill>
                  <a:schemeClr val="tx1"/>
                </a:solidFill>
              </a:rPr>
              <a:t>3 лет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756285" y="3720747"/>
            <a:ext cx="669080" cy="385592"/>
          </a:xfrm>
          <a:prstGeom prst="rect">
            <a:avLst/>
          </a:prstGeom>
          <a:solidFill>
            <a:schemeClr val="bg1"/>
          </a:solidFill>
          <a:ln w="19050">
            <a:solidFill>
              <a:srgbClr val="ED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Школа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464659" y="3720747"/>
            <a:ext cx="920048" cy="385592"/>
          </a:xfrm>
          <a:prstGeom prst="rect">
            <a:avLst/>
          </a:prstGeom>
          <a:solidFill>
            <a:schemeClr val="bg1"/>
          </a:solidFill>
          <a:ln w="19050">
            <a:solidFill>
              <a:srgbClr val="ED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Колледж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22" y="2925971"/>
            <a:ext cx="2312087" cy="720744"/>
          </a:xfrm>
          <a:prstGeom prst="rect">
            <a:avLst/>
          </a:prstGeom>
        </p:spPr>
      </p:pic>
      <p:sp>
        <p:nvSpPr>
          <p:cNvPr id="18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131764"/>
            <a:ext cx="5000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8006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17715" y="905337"/>
            <a:ext cx="3004457" cy="899498"/>
          </a:xfrm>
          <a:prstGeom prst="rect">
            <a:avLst/>
          </a:prstGeom>
        </p:spPr>
        <p:txBody>
          <a:bodyPr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dirty="0">
                <a:latin typeface="Arial" pitchFamily="34" charset="0"/>
                <a:cs typeface="Arial" pitchFamily="34" charset="0"/>
              </a:rPr>
              <a:t>ДЕТСКИЕ САДЫ, ШКОЛЫ,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КОЛЛЕДЖИ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7136631" y="1277073"/>
            <a:ext cx="1972117" cy="815440"/>
          </a:xfrm>
          <a:prstGeom prst="rect">
            <a:avLst/>
          </a:prstGeom>
        </p:spPr>
        <p:txBody>
          <a:bodyPr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НАЦИОНАЛЬНАЯ ПЛАТФОРМА ОТКРЫТОГО ОБРАЗОВАНИЯ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3435542" y="2926250"/>
            <a:ext cx="2245496" cy="636592"/>
          </a:xfrm>
          <a:prstGeom prst="roundRect">
            <a:avLst>
              <a:gd name="adj" fmla="val 8469"/>
            </a:avLst>
          </a:prstGeom>
          <a:solidFill>
            <a:srgbClr val="05BDF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GB" sz="1200" b="1" dirty="0">
                <a:latin typeface="Arial" pitchFamily="34" charset="0"/>
              </a:rPr>
              <a:t>Все школы подключены к единой открытой  платформе (7 </a:t>
            </a:r>
            <a:r>
              <a:rPr lang="ru-RU" sz="1200" b="1" dirty="0">
                <a:latin typeface="Arial" pitchFamily="34" charset="0"/>
              </a:rPr>
              <a:t>047</a:t>
            </a:r>
            <a:r>
              <a:rPr lang="en-GB" sz="1200" b="1" dirty="0">
                <a:latin typeface="Arial" pitchFamily="34" charset="0"/>
              </a:rPr>
              <a:t>)</a:t>
            </a:r>
          </a:p>
        </p:txBody>
      </p:sp>
      <p:sp>
        <p:nvSpPr>
          <p:cNvPr id="120" name="Shape 120"/>
          <p:cNvSpPr/>
          <p:nvPr/>
        </p:nvSpPr>
        <p:spPr>
          <a:xfrm>
            <a:off x="3418113" y="3652641"/>
            <a:ext cx="2264229" cy="789433"/>
          </a:xfrm>
          <a:prstGeom prst="roundRect">
            <a:avLst>
              <a:gd name="adj" fmla="val 8469"/>
            </a:avLst>
          </a:prstGeom>
          <a:solidFill>
            <a:srgbClr val="05BDF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GB" sz="1200" b="1" dirty="0">
                <a:latin typeface="Arial" pitchFamily="34" charset="0"/>
              </a:rPr>
              <a:t>Все ВУЗы подключены к единой открытой  платформе (125)</a:t>
            </a:r>
          </a:p>
        </p:txBody>
      </p:sp>
      <p:sp>
        <p:nvSpPr>
          <p:cNvPr id="121" name="Shape 121"/>
          <p:cNvSpPr/>
          <p:nvPr/>
        </p:nvSpPr>
        <p:spPr>
          <a:xfrm>
            <a:off x="3439803" y="2461428"/>
            <a:ext cx="2264229" cy="381361"/>
          </a:xfrm>
          <a:prstGeom prst="roundRect">
            <a:avLst>
              <a:gd name="adj" fmla="val 8469"/>
            </a:avLst>
          </a:prstGeom>
          <a:solidFill>
            <a:srgbClr val="05BDF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GB" sz="1200" b="1" dirty="0">
                <a:latin typeface="Arial" pitchFamily="34" charset="0"/>
              </a:rPr>
              <a:t>Все на 3-х языках</a:t>
            </a:r>
          </a:p>
        </p:txBody>
      </p:sp>
      <p:sp>
        <p:nvSpPr>
          <p:cNvPr id="122" name="Shape 122"/>
          <p:cNvSpPr/>
          <p:nvPr/>
        </p:nvSpPr>
        <p:spPr>
          <a:xfrm>
            <a:off x="3439803" y="1290314"/>
            <a:ext cx="2264229" cy="444575"/>
          </a:xfrm>
          <a:prstGeom prst="roundRect">
            <a:avLst>
              <a:gd name="adj" fmla="val 8469"/>
            </a:avLst>
          </a:prstGeom>
          <a:solidFill>
            <a:srgbClr val="05BDF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</a:rPr>
              <a:t>Э</a:t>
            </a:r>
            <a:r>
              <a:rPr lang="en-GB" sz="1200" b="1" dirty="0" smtClean="0">
                <a:latin typeface="Arial" pitchFamily="34" charset="0"/>
              </a:rPr>
              <a:t>лектронны</a:t>
            </a:r>
            <a:r>
              <a:rPr lang="ru-RU" sz="1200" b="1" dirty="0" smtClean="0">
                <a:latin typeface="Arial" pitchFamily="34" charset="0"/>
              </a:rPr>
              <a:t>е </a:t>
            </a:r>
            <a:r>
              <a:rPr lang="en-GB" sz="1200" b="1" dirty="0" smtClean="0">
                <a:latin typeface="Arial" pitchFamily="34" charset="0"/>
              </a:rPr>
              <a:t>урок</a:t>
            </a:r>
            <a:r>
              <a:rPr lang="ru-RU" sz="1200" b="1" dirty="0" smtClean="0">
                <a:latin typeface="Arial" pitchFamily="34" charset="0"/>
              </a:rPr>
              <a:t>и</a:t>
            </a:r>
            <a:endParaRPr lang="en-GB" sz="1200" b="1" dirty="0">
              <a:latin typeface="Arial" pitchFamily="34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3439803" y="1775468"/>
            <a:ext cx="2264229" cy="636592"/>
          </a:xfrm>
          <a:prstGeom prst="roundRect">
            <a:avLst>
              <a:gd name="adj" fmla="val 8469"/>
            </a:avLst>
          </a:prstGeom>
          <a:solidFill>
            <a:srgbClr val="05BDF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</a:rPr>
              <a:t>М</a:t>
            </a:r>
            <a:r>
              <a:rPr lang="en-GB" sz="1200" b="1" dirty="0" smtClean="0">
                <a:latin typeface="Arial" pitchFamily="34" charset="0"/>
              </a:rPr>
              <a:t>ультимедийны</a:t>
            </a:r>
            <a:r>
              <a:rPr lang="ru-RU" sz="1200" b="1" dirty="0" smtClean="0">
                <a:latin typeface="Arial" pitchFamily="34" charset="0"/>
              </a:rPr>
              <a:t>е</a:t>
            </a:r>
            <a:r>
              <a:rPr lang="en-GB" sz="1200" b="1" dirty="0" smtClean="0">
                <a:latin typeface="Arial" pitchFamily="34" charset="0"/>
              </a:rPr>
              <a:t> материал</a:t>
            </a:r>
            <a:r>
              <a:rPr lang="ru-RU" sz="1200" b="1" dirty="0" smtClean="0">
                <a:latin typeface="Arial" pitchFamily="34" charset="0"/>
              </a:rPr>
              <a:t>ы</a:t>
            </a:r>
            <a:endParaRPr lang="en-GB" sz="1200" b="1" dirty="0">
              <a:latin typeface="Arial" pitchFamily="34" charset="0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1" y="3896879"/>
            <a:ext cx="1273628" cy="889777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1100" b="1" dirty="0">
                <a:latin typeface="Arial" pitchFamily="34" charset="0"/>
              </a:rPr>
              <a:t>Обучающие </a:t>
            </a:r>
            <a:r>
              <a:rPr lang="en-GB" sz="1050" b="1" dirty="0">
                <a:latin typeface="Arial" pitchFamily="34" charset="0"/>
              </a:rPr>
              <a:t>ресурсы, доступные на казахском, русском и английском языках.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053193" y="3891797"/>
            <a:ext cx="982755" cy="641675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1100" b="1" dirty="0">
                <a:latin typeface="Arial" pitchFamily="34" charset="0"/>
              </a:rPr>
              <a:t>Доступно всегда и </a:t>
            </a:r>
            <a:r>
              <a:rPr lang="en-GB" sz="1100" b="1" dirty="0" smtClean="0">
                <a:latin typeface="Arial" pitchFamily="34" charset="0"/>
              </a:rPr>
              <a:t>везде</a:t>
            </a:r>
            <a:endParaRPr lang="en-GB" sz="1100" b="1" dirty="0">
              <a:latin typeface="Arial" pitchFamily="34" charset="0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1886878" y="3862143"/>
            <a:ext cx="1650299" cy="103096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1100" b="1" dirty="0">
                <a:latin typeface="Arial" pitchFamily="34" charset="0"/>
              </a:rPr>
              <a:t>Дает возможность получить качественное образование детям с ограниченными </a:t>
            </a:r>
            <a:r>
              <a:rPr lang="en-GB" sz="1100" b="1" dirty="0" smtClean="0">
                <a:latin typeface="Arial" pitchFamily="34" charset="0"/>
              </a:rPr>
              <a:t>возможностями</a:t>
            </a:r>
            <a:endParaRPr lang="en-GB" sz="1100" b="1" dirty="0">
              <a:latin typeface="Arial" pitchFamily="34" charset="0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63513" y="3389291"/>
            <a:ext cx="526502" cy="46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343899" y="3442414"/>
            <a:ext cx="432012" cy="44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2375021" y="3406447"/>
            <a:ext cx="445847" cy="46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580353" y="2069883"/>
            <a:ext cx="1318850" cy="124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324306" y="1670918"/>
            <a:ext cx="1555426" cy="147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13"/>
            <a:ext cx="9108748" cy="807720"/>
          </a:xfrm>
          <a:prstGeom prst="rect">
            <a:avLst/>
          </a:prstGeom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562653" y="150488"/>
            <a:ext cx="6097844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цифрового образовательного контента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35252" y="4973924"/>
            <a:ext cx="9144000" cy="1756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>
            <a:spLocks/>
          </p:cNvSpPr>
          <p:nvPr/>
        </p:nvSpPr>
        <p:spPr>
          <a:xfrm>
            <a:off x="2666308" y="5036036"/>
            <a:ext cx="2546046" cy="276999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4704" y="5362338"/>
            <a:ext cx="2126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Детские сады</a:t>
            </a:r>
          </a:p>
          <a:p>
            <a:r>
              <a:rPr lang="kk-KZ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Разработка ЦОРов</a:t>
            </a:r>
          </a:p>
          <a:p>
            <a:r>
              <a:rPr lang="kk-KZ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Пилотное внедрение</a:t>
            </a:r>
          </a:p>
          <a:p>
            <a:r>
              <a:rPr lang="kk-KZ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Увеличение контента</a:t>
            </a:r>
          </a:p>
          <a:p>
            <a:r>
              <a:rPr lang="kk-KZ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Тиражирование 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448919" y="5138946"/>
            <a:ext cx="2514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Колледжи, вузы</a:t>
            </a:r>
          </a:p>
          <a:p>
            <a:r>
              <a:rPr lang="kk-KZ" sz="1200" dirty="0">
                <a:solidFill>
                  <a:srgbClr val="0070C0"/>
                </a:solidFill>
                <a:latin typeface="Arial" panose="020B0604020202020204" pitchFamily="34" charset="0"/>
              </a:rPr>
              <a:t>Разработка ЦОРов</a:t>
            </a:r>
          </a:p>
          <a:p>
            <a:r>
              <a:rPr lang="kk-KZ" sz="1200" dirty="0">
                <a:solidFill>
                  <a:srgbClr val="0070C0"/>
                </a:solidFill>
                <a:latin typeface="Arial" panose="020B0604020202020204" pitchFamily="34" charset="0"/>
              </a:rPr>
              <a:t>Пилотное </a:t>
            </a:r>
            <a:r>
              <a:rPr lang="kk-KZ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внедрение</a:t>
            </a:r>
          </a:p>
          <a:p>
            <a:r>
              <a:rPr lang="kk-KZ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Создание национальной платформы открытого образования</a:t>
            </a:r>
            <a:endParaRPr lang="kk-KZ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kk-KZ" sz="1200" dirty="0">
                <a:solidFill>
                  <a:srgbClr val="0070C0"/>
                </a:solidFill>
                <a:latin typeface="Arial" panose="020B0604020202020204" pitchFamily="34" charset="0"/>
              </a:rPr>
              <a:t>Увеличение контента</a:t>
            </a:r>
          </a:p>
          <a:p>
            <a:r>
              <a:rPr lang="kk-KZ" sz="1200" dirty="0">
                <a:solidFill>
                  <a:srgbClr val="0070C0"/>
                </a:solidFill>
                <a:latin typeface="Arial" panose="020B0604020202020204" pitchFamily="34" charset="0"/>
              </a:rPr>
              <a:t>Тиражирование 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54111" y="5396270"/>
            <a:ext cx="2126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Школы</a:t>
            </a:r>
          </a:p>
          <a:p>
            <a:r>
              <a:rPr lang="kk-KZ" sz="1200" dirty="0">
                <a:solidFill>
                  <a:srgbClr val="0070C0"/>
                </a:solidFill>
                <a:latin typeface="Arial" panose="020B0604020202020204" pitchFamily="34" charset="0"/>
              </a:rPr>
              <a:t>Индивидуализац</a:t>
            </a:r>
            <a:r>
              <a:rPr lang="kk-KZ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ия ЦОРов под учащихся</a:t>
            </a:r>
          </a:p>
          <a:p>
            <a:r>
              <a:rPr lang="kk-KZ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% охват 2018 есть 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3285" y="1277073"/>
            <a:ext cx="1255318" cy="1115838"/>
          </a:xfrm>
          <a:prstGeom prst="rect">
            <a:avLst/>
          </a:prstGeom>
        </p:spPr>
      </p:pic>
      <p:sp>
        <p:nvSpPr>
          <p:cNvPr id="30" name="Shape 128"/>
          <p:cNvSpPr txBox="1"/>
          <p:nvPr/>
        </p:nvSpPr>
        <p:spPr>
          <a:xfrm>
            <a:off x="5739628" y="2533916"/>
            <a:ext cx="3066915" cy="855563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</a:rPr>
              <a:t>Цифровые </a:t>
            </a:r>
            <a:r>
              <a:rPr lang="ru-RU" sz="1200" b="1" dirty="0">
                <a:latin typeface="Arial" pitchFamily="34" charset="0"/>
              </a:rPr>
              <a:t>материалы, </a:t>
            </a:r>
            <a:r>
              <a:rPr lang="ru-RU" sz="1200" dirty="0">
                <a:latin typeface="Arial" pitchFamily="34" charset="0"/>
              </a:rPr>
              <a:t>которые могут быть повторно использованы для преподавания, обучения, исследований и прочего, которые </a:t>
            </a:r>
            <a:r>
              <a:rPr lang="ru-RU" sz="1200" dirty="0" smtClean="0">
                <a:latin typeface="Arial" pitchFamily="34" charset="0"/>
              </a:rPr>
              <a:t>доступны через открытые лицензии. </a:t>
            </a:r>
            <a:endParaRPr lang="en-GB" sz="1200" dirty="0">
              <a:latin typeface="Arial" pitchFamily="34" charset="0"/>
            </a:endParaRPr>
          </a:p>
        </p:txBody>
      </p:sp>
      <p:sp>
        <p:nvSpPr>
          <p:cNvPr id="31" name="Shape 128"/>
          <p:cNvSpPr txBox="1"/>
          <p:nvPr/>
        </p:nvSpPr>
        <p:spPr>
          <a:xfrm>
            <a:off x="5739628" y="3439051"/>
            <a:ext cx="3088686" cy="1389447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</a:rPr>
              <a:t>Интеграция платформы </a:t>
            </a:r>
            <a:r>
              <a:rPr lang="ru-RU" sz="1200" dirty="0" smtClean="0">
                <a:latin typeface="Arial" pitchFamily="34" charset="0"/>
              </a:rPr>
              <a:t>во всемирное открытое </a:t>
            </a:r>
            <a:r>
              <a:rPr lang="ru-RU" sz="1200" dirty="0">
                <a:latin typeface="Arial" pitchFamily="34" charset="0"/>
              </a:rPr>
              <a:t>и дистанционное </a:t>
            </a:r>
            <a:r>
              <a:rPr lang="ru-RU" sz="1200" dirty="0" smtClean="0">
                <a:latin typeface="Arial" pitchFamily="34" charset="0"/>
              </a:rPr>
              <a:t>образование, с доступом к международным открытым ресурсам, подключение платформы </a:t>
            </a:r>
            <a:r>
              <a:rPr lang="ru-RU" sz="1200" dirty="0">
                <a:latin typeface="Arial" pitchFamily="34" charset="0"/>
              </a:rPr>
              <a:t>к социальным медиа, чтобы усилить видимость и репутацию их </a:t>
            </a:r>
            <a:r>
              <a:rPr lang="ru-RU" sz="1200" dirty="0" smtClean="0">
                <a:latin typeface="Arial" pitchFamily="34" charset="0"/>
              </a:rPr>
              <a:t>контента</a:t>
            </a:r>
            <a:endParaRPr lang="en-GB" sz="1200" dirty="0">
              <a:latin typeface="Arial" pitchFamily="34" charset="0"/>
            </a:endParaRPr>
          </a:p>
        </p:txBody>
      </p:sp>
      <p:sp>
        <p:nvSpPr>
          <p:cNvPr id="28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392886" y="131764"/>
            <a:ext cx="56537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9880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69291" y="1482743"/>
            <a:ext cx="52528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БАЗОВЫХ ТЕРМИНОВ: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Электронное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Электронный паспорт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обучающегося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Система электронного обучения</a:t>
            </a:r>
          </a:p>
          <a:p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Электронный документ об образовании «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blockchain</a:t>
            </a:r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»</a:t>
            </a:r>
            <a:endParaRPr lang="kk-KZ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Дистанционное обучение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205876" y="5901312"/>
            <a:ext cx="165741" cy="22098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8136261" y="5793439"/>
            <a:ext cx="327542" cy="436722"/>
          </a:xfrm>
          <a:prstGeom prst="ellipse">
            <a:avLst/>
          </a:prstGeom>
          <a:noFill/>
          <a:ln w="19050">
            <a:solidFill>
              <a:srgbClr val="7EC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8027021" y="5662837"/>
            <a:ext cx="523451" cy="697934"/>
          </a:xfrm>
          <a:prstGeom prst="ellipse">
            <a:avLst/>
          </a:prstGeom>
          <a:noFill/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8286750" y="6360770"/>
            <a:ext cx="1995" cy="497231"/>
          </a:xfrm>
          <a:prstGeom prst="line">
            <a:avLst/>
          </a:prstGeom>
          <a:ln w="19050">
            <a:solidFill>
              <a:srgbClr val="7EC3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99665" y="5393431"/>
            <a:ext cx="152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конца </a:t>
            </a:r>
            <a:r>
              <a:rPr lang="ru-RU" sz="16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08347" y="6040174"/>
            <a:ext cx="8263270" cy="2780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269292" y="3448724"/>
            <a:ext cx="708873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РЕГУЛИРОВАНИЕ 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хранения электронных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управления и организаций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правах доступа к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электронным данным в сфере образования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внедрении электронного документа об образовании</a:t>
            </a:r>
          </a:p>
          <a:p>
            <a:pPr marL="285750" indent="-285750">
              <a:buFontTx/>
              <a:buChar char="-"/>
            </a:pPr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 признании результатов дистанционных курсов и их зачет</a:t>
            </a:r>
          </a:p>
          <a:p>
            <a:pPr marL="285750" indent="-285750">
              <a:buFontTx/>
              <a:buChar char="-"/>
            </a:pPr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учителя и должностного лица за качество и</a:t>
            </a:r>
          </a:p>
          <a:p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достоверность информации в ИС МОН РК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45"/>
          <p:cNvSpPr>
            <a:spLocks noChangeArrowheads="1"/>
          </p:cNvSpPr>
          <p:nvPr/>
        </p:nvSpPr>
        <p:spPr bwMode="auto">
          <a:xfrm>
            <a:off x="342958" y="227722"/>
            <a:ext cx="8105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Вопросы н</a:t>
            </a:r>
            <a:r>
              <a:rPr lang="ru-RU" alt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ормативной</a:t>
            </a:r>
            <a:r>
              <a:rPr lang="ru-RU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регламентации в сфере </a:t>
            </a:r>
            <a:r>
              <a:rPr lang="ru-RU" alt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цифровизации</a:t>
            </a:r>
            <a:r>
              <a:rPr lang="ru-RU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образования</a:t>
            </a:r>
            <a:r>
              <a:rPr lang="en-US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(</a:t>
            </a:r>
            <a:r>
              <a:rPr lang="kk-KZ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ЗРК «Об образовании», НПА)</a:t>
            </a:r>
            <a:endParaRPr lang="ru-RU" alt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46314" y="1190149"/>
            <a:ext cx="7991646" cy="728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294914" y="131764"/>
            <a:ext cx="663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1728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" y="0"/>
            <a:ext cx="9030399" cy="962174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649162" y="215071"/>
            <a:ext cx="61722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Внедрение предмета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IT</a:t>
            </a:r>
            <a:endParaRPr lang="ru-RU" sz="18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" y="6694903"/>
            <a:ext cx="8816589" cy="20473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326306" y="6411815"/>
            <a:ext cx="54006" cy="72008"/>
          </a:xfrm>
          <a:prstGeom prst="ellipse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763688" y="1147713"/>
          <a:ext cx="5616624" cy="4729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28276" y="1986728"/>
            <a:ext cx="23506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kk-KZ" sz="1200" b="1" dirty="0">
                <a:solidFill>
                  <a:schemeClr val="tx2"/>
                </a:solidFill>
                <a:latin typeface="Arial" panose="020B0604020202020204" pitchFamily="34" charset="0"/>
              </a:rPr>
              <a:t>Разработан проект учебной 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kk-KZ" sz="1200" b="1" dirty="0">
                <a:solidFill>
                  <a:schemeClr val="tx2"/>
                </a:solidFill>
                <a:latin typeface="Arial" panose="020B0604020202020204" pitchFamily="34" charset="0"/>
              </a:rPr>
              <a:t>программы для 1-2 классов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82307" y="1718512"/>
            <a:ext cx="16841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Утверждена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учебная программа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115626" y="3497807"/>
            <a:ext cx="19086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Предмет будет введен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0"/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с 1 сентября 2018 г.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852878" y="5192034"/>
            <a:ext cx="31824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Пересматривается содержание  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учебных программ  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для 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5-11 </a:t>
            </a:r>
            <a:r>
              <a:rPr lang="ru-RU" sz="1200" b="1" dirty="0" err="1">
                <a:solidFill>
                  <a:schemeClr val="tx2"/>
                </a:solidFill>
                <a:latin typeface="Arial" panose="020B0604020202020204" pitchFamily="34" charset="0"/>
              </a:rPr>
              <a:t>кл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. с учетом ІТ компетенции, 3D – </a:t>
            </a:r>
            <a:r>
              <a:rPr lang="ru-RU" sz="1200" b="1" dirty="0" err="1">
                <a:solidFill>
                  <a:schemeClr val="tx2"/>
                </a:solidFill>
                <a:latin typeface="Arial" panose="020B0604020202020204" pitchFamily="34" charset="0"/>
              </a:rPr>
              <a:t>принтинга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, робототехники и</a:t>
            </a:r>
            <a:r>
              <a:rPr lang="kk-KZ" sz="12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актуальных языков 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программирования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2" name="Picture 2" descr="Картинки по запросу в руках планшет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1" y="4241209"/>
            <a:ext cx="1043324" cy="927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2364381" y="2139967"/>
            <a:ext cx="894563" cy="7725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2210870" y="2066023"/>
            <a:ext cx="108012" cy="144016"/>
          </a:xfrm>
          <a:prstGeom prst="ellipse">
            <a:avLst/>
          </a:prstGeom>
          <a:solidFill>
            <a:srgbClr val="33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734422" y="3655211"/>
            <a:ext cx="108012" cy="144016"/>
          </a:xfrm>
          <a:prstGeom prst="ellipse">
            <a:avLst/>
          </a:prstGeom>
          <a:solidFill>
            <a:srgbClr val="33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1921179" y="3716550"/>
            <a:ext cx="980183" cy="779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endCxn id="69" idx="6"/>
          </p:cNvCxnSpPr>
          <p:nvPr/>
        </p:nvCxnSpPr>
        <p:spPr>
          <a:xfrm flipV="1">
            <a:off x="5977017" y="1862752"/>
            <a:ext cx="764253" cy="381854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6633258" y="1790744"/>
            <a:ext cx="108012" cy="144016"/>
          </a:xfrm>
          <a:prstGeom prst="ellipse">
            <a:avLst/>
          </a:prstGeom>
          <a:solidFill>
            <a:srgbClr val="33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6192180" y="3712821"/>
            <a:ext cx="810090" cy="64474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7002270" y="3640813"/>
            <a:ext cx="108012" cy="144016"/>
          </a:xfrm>
          <a:prstGeom prst="ellipse">
            <a:avLst/>
          </a:prstGeom>
          <a:solidFill>
            <a:srgbClr val="33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274079" y="5496489"/>
            <a:ext cx="497582" cy="585602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5755492" y="6089898"/>
            <a:ext cx="108012" cy="144016"/>
          </a:xfrm>
          <a:prstGeom prst="ellipse">
            <a:avLst/>
          </a:prstGeom>
          <a:solidFill>
            <a:srgbClr val="33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Picture 6" descr="Картинки по запросу студенты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0064" y="4047107"/>
            <a:ext cx="1280713" cy="823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единительная линия 34"/>
          <p:cNvCxnSpPr>
            <a:endCxn id="36" idx="3"/>
          </p:cNvCxnSpPr>
          <p:nvPr/>
        </p:nvCxnSpPr>
        <p:spPr>
          <a:xfrm flipV="1">
            <a:off x="6236135" y="2751438"/>
            <a:ext cx="932062" cy="319738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7152379" y="2628513"/>
            <a:ext cx="108012" cy="144016"/>
          </a:xfrm>
          <a:prstGeom prst="ellipse">
            <a:avLst/>
          </a:prstGeom>
          <a:solidFill>
            <a:srgbClr val="33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31301" y="2548351"/>
            <a:ext cx="2201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Подготовлен учебник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686800" y="131764"/>
            <a:ext cx="2714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ru-RU" altLang="ru-RU" sz="18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899" y="2926536"/>
            <a:ext cx="229698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Решение по в</a:t>
            </a:r>
            <a:r>
              <a:rPr lang="kk-KZ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недрению будет</a:t>
            </a:r>
          </a:p>
          <a:p>
            <a:pPr algn="ctr"/>
            <a:r>
              <a:rPr lang="kk-KZ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принято после обсуждения</a:t>
            </a:r>
            <a:endParaRPr lang="kk-KZ" sz="1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Прямая соединительная линия 142"/>
          <p:cNvCxnSpPr/>
          <p:nvPr/>
        </p:nvCxnSpPr>
        <p:spPr>
          <a:xfrm>
            <a:off x="5248087" y="3270223"/>
            <a:ext cx="108424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3040978" y="3270223"/>
            <a:ext cx="108424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693" y="3270223"/>
            <a:ext cx="108424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12" idx="6"/>
          </p:cNvCxnSpPr>
          <p:nvPr/>
        </p:nvCxnSpPr>
        <p:spPr>
          <a:xfrm>
            <a:off x="1179803" y="3270223"/>
            <a:ext cx="170306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>
            <a:off x="758107" y="2818453"/>
            <a:ext cx="677652" cy="903539"/>
          </a:xfrm>
          <a:prstGeom prst="arc">
            <a:avLst>
              <a:gd name="adj1" fmla="val 5400000"/>
              <a:gd name="adj2" fmla="val 10819893"/>
            </a:avLst>
          </a:prstGeom>
          <a:ln w="19050">
            <a:solidFill>
              <a:srgbClr val="ACAC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14062" y="3159733"/>
            <a:ext cx="165741" cy="2209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33162" y="3051864"/>
            <a:ext cx="327542" cy="43672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835207" y="2921258"/>
            <a:ext cx="523451" cy="697934"/>
          </a:xfrm>
          <a:prstGeom prst="ellipse">
            <a:avLst/>
          </a:prstGeom>
          <a:noFill/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Прямая соединительная линия 73"/>
          <p:cNvCxnSpPr>
            <a:endCxn id="75" idx="4"/>
          </p:cNvCxnSpPr>
          <p:nvPr/>
        </p:nvCxnSpPr>
        <p:spPr>
          <a:xfrm>
            <a:off x="1096931" y="3477673"/>
            <a:ext cx="2" cy="82115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1033638" y="4130039"/>
            <a:ext cx="126590" cy="1687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6958" y="2489073"/>
            <a:ext cx="898894" cy="3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9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769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0" y="4277532"/>
            <a:ext cx="4087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компьютерами и интернетом </a:t>
            </a:r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(создание необходимой ИТ-инфраструктуры)</a:t>
            </a:r>
            <a:endParaRPr lang="ru-RU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Запуск интеграционной платформы (Полная интеграция всех систем)</a:t>
            </a:r>
          </a:p>
          <a:p>
            <a:pPr algn="just"/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Пилотное внедрение информационных систем (отказ от бумаги)</a:t>
            </a:r>
          </a:p>
          <a:p>
            <a:pPr algn="just"/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Пилотный запуск </a:t>
            </a:r>
            <a:r>
              <a:rPr lang="ru-RU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электронного паспорта </a:t>
            </a:r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обучающегося (личного кабинета)</a:t>
            </a:r>
            <a:endParaRPr lang="ru-RU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Внедрение индивидуального контроля и обучение через использование </a:t>
            </a:r>
            <a:r>
              <a:rPr lang="ru-RU" sz="1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ЦОРов</a:t>
            </a:r>
            <a:endParaRPr lang="ru-RU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Интеграция НОБД с ГД ГО</a:t>
            </a:r>
          </a:p>
          <a:p>
            <a:pPr algn="just"/>
            <a:r>
              <a:rPr lang="kk-KZ" sz="1200" dirty="0" smtClean="0">
                <a:solidFill>
                  <a:srgbClr val="00B050"/>
                </a:solidFill>
                <a:latin typeface="Arial" panose="020B0604020202020204" pitchFamily="34" charset="0"/>
              </a:rPr>
              <a:t>- Внедрение мобильного приложения</a:t>
            </a:r>
            <a:endParaRPr lang="ru-RU" sz="12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>
            <a:off x="50049" y="6539873"/>
            <a:ext cx="402496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1578009" y="3270223"/>
            <a:ext cx="108424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Дуга 90"/>
          <p:cNvSpPr/>
          <p:nvPr/>
        </p:nvSpPr>
        <p:spPr>
          <a:xfrm rot="5400000">
            <a:off x="2628732" y="2931395"/>
            <a:ext cx="903536" cy="677655"/>
          </a:xfrm>
          <a:prstGeom prst="arc">
            <a:avLst>
              <a:gd name="adj1" fmla="val 5400000"/>
              <a:gd name="adj2" fmla="val 10819893"/>
            </a:avLst>
          </a:prstGeom>
          <a:ln w="19050">
            <a:solidFill>
              <a:srgbClr val="ACAC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997629" y="3159733"/>
            <a:ext cx="165741" cy="2209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2916728" y="3051864"/>
            <a:ext cx="327542" cy="43672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2818774" y="2921258"/>
            <a:ext cx="523451" cy="697934"/>
          </a:xfrm>
          <a:prstGeom prst="ellipse">
            <a:avLst/>
          </a:prstGeom>
          <a:noFill/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3080498" y="2032091"/>
            <a:ext cx="0" cy="8891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вал 95"/>
          <p:cNvSpPr/>
          <p:nvPr/>
        </p:nvSpPr>
        <p:spPr>
          <a:xfrm>
            <a:off x="3017204" y="1939944"/>
            <a:ext cx="126590" cy="16878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44677" y="3749802"/>
            <a:ext cx="898894" cy="3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9" b="1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769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85738" y="820029"/>
            <a:ext cx="5403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Пилотная эксплуатация платформы - получение данных из систем государственных органов.</a:t>
            </a:r>
          </a:p>
          <a:p>
            <a:pPr marL="171450" indent="-171450" algn="just">
              <a:buFontTx/>
              <a:buChar char="-"/>
            </a:pPr>
            <a:r>
              <a:rPr lang="kk-KZ" sz="1200" dirty="0" smtClean="0">
                <a:solidFill>
                  <a:srgbClr val="2E6CA4"/>
                </a:solidFill>
                <a:latin typeface="Arial" panose="020B0604020202020204" pitchFamily="34" charset="0"/>
              </a:rPr>
              <a:t>Пилот </a:t>
            </a:r>
            <a:r>
              <a:rPr lang="en-US" sz="1200" dirty="0" err="1" smtClean="0">
                <a:solidFill>
                  <a:srgbClr val="2E6CA4"/>
                </a:solidFill>
                <a:latin typeface="Arial" panose="020B0604020202020204" pitchFamily="34" charset="0"/>
              </a:rPr>
              <a:t>blockchain</a:t>
            </a:r>
            <a:r>
              <a:rPr lang="kk-KZ" sz="1200" dirty="0" smtClean="0">
                <a:solidFill>
                  <a:srgbClr val="2E6CA4"/>
                </a:solidFill>
                <a:latin typeface="Arial" panose="020B0604020202020204" pitchFamily="34" charset="0"/>
              </a:rPr>
              <a:t> выдача дипломов и документов об образовании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rgbClr val="2E6CA4"/>
                </a:solidFill>
                <a:latin typeface="Arial" panose="020B0604020202020204" pitchFamily="34" charset="0"/>
              </a:rPr>
              <a:t>Запуск </a:t>
            </a:r>
            <a:r>
              <a:rPr lang="ru-RU" sz="1200" dirty="0">
                <a:solidFill>
                  <a:srgbClr val="2E6CA4"/>
                </a:solidFill>
                <a:latin typeface="Arial" panose="020B0604020202020204" pitchFamily="34" charset="0"/>
              </a:rPr>
              <a:t>электронного паспорта </a:t>
            </a:r>
            <a:r>
              <a:rPr lang="ru-RU" sz="1200" dirty="0" smtClean="0">
                <a:solidFill>
                  <a:srgbClr val="2E6CA4"/>
                </a:solidFill>
                <a:latin typeface="Arial" panose="020B0604020202020204" pitchFamily="34" charset="0"/>
              </a:rPr>
              <a:t>обучающегося</a:t>
            </a:r>
            <a:r>
              <a:rPr lang="en-US" sz="1200" dirty="0">
                <a:solidFill>
                  <a:srgbClr val="2E6CA4"/>
                </a:solidFill>
                <a:latin typeface="Arial" panose="020B0604020202020204" pitchFamily="34" charset="0"/>
              </a:rPr>
              <a:t>,</a:t>
            </a:r>
            <a:endParaRPr lang="en-US" sz="1200" dirty="0" smtClean="0">
              <a:solidFill>
                <a:srgbClr val="2E6CA4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kk-KZ" sz="1200" dirty="0" smtClean="0">
                <a:solidFill>
                  <a:srgbClr val="2E6CA4"/>
                </a:solidFill>
                <a:latin typeface="Arial" panose="020B0604020202020204" pitchFamily="34" charset="0"/>
              </a:rPr>
              <a:t>Пилот СУО </a:t>
            </a:r>
            <a:r>
              <a:rPr lang="en-US" sz="1200" dirty="0" smtClean="0">
                <a:solidFill>
                  <a:srgbClr val="2E6CA4"/>
                </a:solidFill>
                <a:latin typeface="Arial" panose="020B0604020202020204" pitchFamily="34" charset="0"/>
              </a:rPr>
              <a:t>Big-Data Analytics</a:t>
            </a:r>
            <a:endParaRPr lang="ru-RU" sz="1200" dirty="0" smtClean="0">
              <a:solidFill>
                <a:srgbClr val="2E6CA4"/>
              </a:solidFill>
              <a:latin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rgbClr val="2E6CA4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endParaRPr lang="ru-RU" sz="12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H="1">
            <a:off x="273981" y="827324"/>
            <a:ext cx="5285495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4100554" y="3270223"/>
            <a:ext cx="108424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Дуга 112"/>
          <p:cNvSpPr/>
          <p:nvPr/>
        </p:nvSpPr>
        <p:spPr>
          <a:xfrm>
            <a:off x="4845967" y="2818453"/>
            <a:ext cx="677652" cy="903539"/>
          </a:xfrm>
          <a:prstGeom prst="arc">
            <a:avLst>
              <a:gd name="adj1" fmla="val 5400000"/>
              <a:gd name="adj2" fmla="val 10819893"/>
            </a:avLst>
          </a:prstGeom>
          <a:ln w="19050">
            <a:solidFill>
              <a:srgbClr val="ACAC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5101923" y="3159733"/>
            <a:ext cx="165741" cy="220987"/>
          </a:xfrm>
          <a:prstGeom prst="ellipse">
            <a:avLst/>
          </a:prstGeom>
          <a:solidFill>
            <a:srgbClr val="25A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Овал 114"/>
          <p:cNvSpPr/>
          <p:nvPr/>
        </p:nvSpPr>
        <p:spPr>
          <a:xfrm>
            <a:off x="5021022" y="3051864"/>
            <a:ext cx="327542" cy="436722"/>
          </a:xfrm>
          <a:prstGeom prst="ellipse">
            <a:avLst/>
          </a:prstGeom>
          <a:noFill/>
          <a:ln w="19050">
            <a:solidFill>
              <a:srgbClr val="28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4923067" y="2921258"/>
            <a:ext cx="523451" cy="697934"/>
          </a:xfrm>
          <a:prstGeom prst="ellipse">
            <a:avLst/>
          </a:prstGeom>
          <a:noFill/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5184792" y="3477673"/>
            <a:ext cx="0" cy="889165"/>
          </a:xfrm>
          <a:prstGeom prst="line">
            <a:avLst/>
          </a:prstGeom>
          <a:ln w="19050">
            <a:solidFill>
              <a:srgbClr val="28A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Овал 117"/>
          <p:cNvSpPr/>
          <p:nvPr/>
        </p:nvSpPr>
        <p:spPr>
          <a:xfrm>
            <a:off x="5121498" y="4195355"/>
            <a:ext cx="126590" cy="168786"/>
          </a:xfrm>
          <a:prstGeom prst="ellipse">
            <a:avLst/>
          </a:prstGeom>
          <a:solidFill>
            <a:srgbClr val="25A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818220" y="2510044"/>
            <a:ext cx="898894" cy="3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9" b="1" dirty="0" smtClean="0">
                <a:solidFill>
                  <a:srgbClr val="28A5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769" b="1" dirty="0">
                <a:solidFill>
                  <a:srgbClr val="28A5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141687" y="4396752"/>
            <a:ext cx="5002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8A5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Расширение функций электронного паспорта </a:t>
            </a:r>
            <a:r>
              <a:rPr lang="ru-RU" sz="1200" dirty="0" smtClean="0">
                <a:solidFill>
                  <a:srgbClr val="28A5C2"/>
                </a:solidFill>
                <a:latin typeface="Arial" panose="020B0604020202020204" pitchFamily="34" charset="0"/>
              </a:rPr>
              <a:t>обучающегося</a:t>
            </a:r>
            <a:endParaRPr lang="ru-RU" sz="1200" dirty="0">
              <a:solidFill>
                <a:srgbClr val="28A5C2"/>
              </a:solidFill>
              <a:latin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28A5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(ведение дополнительной необходимой информации по </a:t>
            </a:r>
            <a:r>
              <a:rPr lang="ru-RU" sz="1200" dirty="0" err="1" smtClean="0">
                <a:solidFill>
                  <a:srgbClr val="28A5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</a:t>
            </a:r>
            <a:r>
              <a:rPr lang="ru-RU" sz="1200" dirty="0" smtClean="0">
                <a:solidFill>
                  <a:srgbClr val="28A5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ВУЗов)</a:t>
            </a:r>
            <a:endParaRPr lang="en-US" sz="1200" dirty="0" smtClean="0">
              <a:solidFill>
                <a:srgbClr val="28A5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28A5C2"/>
                </a:solidFill>
                <a:latin typeface="Arial" panose="020B0604020202020204" pitchFamily="34" charset="0"/>
              </a:rPr>
              <a:t>- </a:t>
            </a:r>
            <a:r>
              <a:rPr lang="ru-RU" sz="1200" dirty="0" smtClean="0">
                <a:solidFill>
                  <a:srgbClr val="28A5C2"/>
                </a:solidFill>
                <a:latin typeface="Arial" panose="020B0604020202020204" pitchFamily="34" charset="0"/>
              </a:rPr>
              <a:t>Внедрение </a:t>
            </a:r>
            <a:r>
              <a:rPr lang="kk-KZ" sz="1200" dirty="0">
                <a:solidFill>
                  <a:srgbClr val="28A5C2"/>
                </a:solidFill>
                <a:latin typeface="Arial" panose="020B0604020202020204" pitchFamily="34" charset="0"/>
              </a:rPr>
              <a:t>СУО </a:t>
            </a:r>
            <a:r>
              <a:rPr lang="en-US" sz="1200" dirty="0">
                <a:solidFill>
                  <a:srgbClr val="28A5C2"/>
                </a:solidFill>
                <a:latin typeface="Arial" panose="020B0604020202020204" pitchFamily="34" charset="0"/>
              </a:rPr>
              <a:t>Big-Data Analytics</a:t>
            </a:r>
            <a:endParaRPr lang="ru-RU" sz="1200" dirty="0">
              <a:solidFill>
                <a:srgbClr val="28A5C2"/>
              </a:solidFill>
              <a:latin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28A5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Интеграция системы искусственного интеллекта с  системами МОН РК (автоматизация процесса анализа данных имеющихся в системах МОН РК)</a:t>
            </a:r>
            <a:endParaRPr lang="ru-RU" sz="1200" dirty="0">
              <a:solidFill>
                <a:srgbClr val="28A5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flipH="1">
            <a:off x="4111985" y="6537616"/>
            <a:ext cx="4685543" cy="0"/>
          </a:xfrm>
          <a:prstGeom prst="line">
            <a:avLst/>
          </a:prstGeom>
          <a:ln w="19050">
            <a:solidFill>
              <a:srgbClr val="28A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7462019" y="3270223"/>
            <a:ext cx="108424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6314485" y="3270223"/>
            <a:ext cx="108424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Дуга 156"/>
          <p:cNvSpPr/>
          <p:nvPr/>
        </p:nvSpPr>
        <p:spPr>
          <a:xfrm rot="5400000">
            <a:off x="6946958" y="2931395"/>
            <a:ext cx="903536" cy="677655"/>
          </a:xfrm>
          <a:prstGeom prst="arc">
            <a:avLst>
              <a:gd name="adj1" fmla="val 5400000"/>
              <a:gd name="adj2" fmla="val 10819893"/>
            </a:avLst>
          </a:prstGeom>
          <a:ln w="19050">
            <a:solidFill>
              <a:srgbClr val="ACAC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Овал 157"/>
          <p:cNvSpPr/>
          <p:nvPr/>
        </p:nvSpPr>
        <p:spPr>
          <a:xfrm>
            <a:off x="7315856" y="3159733"/>
            <a:ext cx="165741" cy="22098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Овал 158"/>
          <p:cNvSpPr/>
          <p:nvPr/>
        </p:nvSpPr>
        <p:spPr>
          <a:xfrm>
            <a:off x="7234954" y="3051864"/>
            <a:ext cx="327542" cy="436722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Овал 159"/>
          <p:cNvSpPr/>
          <p:nvPr/>
        </p:nvSpPr>
        <p:spPr>
          <a:xfrm>
            <a:off x="7137000" y="2921258"/>
            <a:ext cx="523451" cy="697934"/>
          </a:xfrm>
          <a:prstGeom prst="ellipse">
            <a:avLst/>
          </a:prstGeom>
          <a:noFill/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>
            <a:off x="7398724" y="2032091"/>
            <a:ext cx="0" cy="889165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Овал 161"/>
          <p:cNvSpPr/>
          <p:nvPr/>
        </p:nvSpPr>
        <p:spPr>
          <a:xfrm>
            <a:off x="7335430" y="1939944"/>
            <a:ext cx="126590" cy="16878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062903" y="3749802"/>
            <a:ext cx="898894" cy="3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9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769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5651500" y="811160"/>
            <a:ext cx="349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искусственного интеллекта</a:t>
            </a:r>
            <a:endParaRPr lang="ru-RU" sz="1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 успеваемости и посещаемости обучающихся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технологии </a:t>
            </a:r>
            <a:r>
              <a:rPr lang="en-US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ru-RU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(Обеспечение достоверности данных) при выдаче всех документов об образовании</a:t>
            </a:r>
            <a:endParaRPr lang="ru-RU" sz="1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5" name="Прямая соединительная линия 164"/>
          <p:cNvCxnSpPr/>
          <p:nvPr/>
        </p:nvCxnSpPr>
        <p:spPr>
          <a:xfrm flipH="1">
            <a:off x="5717113" y="818455"/>
            <a:ext cx="3083987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666353" y="3270223"/>
            <a:ext cx="108424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9144000" cy="807720"/>
          </a:xfrm>
          <a:prstGeom prst="rect">
            <a:avLst/>
          </a:prstGeom>
        </p:spPr>
      </p:pic>
      <p:sp>
        <p:nvSpPr>
          <p:cNvPr id="50" name="Заголовок 1"/>
          <p:cNvSpPr txBox="1">
            <a:spLocks/>
          </p:cNvSpPr>
          <p:nvPr/>
        </p:nvSpPr>
        <p:spPr>
          <a:xfrm>
            <a:off x="562653" y="150488"/>
            <a:ext cx="6097844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Сроки цифровизации 2018- 2021 </a:t>
            </a:r>
            <a:r>
              <a:rPr lang="ru-RU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131764"/>
            <a:ext cx="5000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6415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9144000" cy="807720"/>
          </a:xfrm>
          <a:prstGeom prst="rect">
            <a:avLst/>
          </a:prstGeom>
        </p:spPr>
      </p:pic>
      <p:sp>
        <p:nvSpPr>
          <p:cNvPr id="74" name="Заголовок 1"/>
          <p:cNvSpPr txBox="1">
            <a:spLocks/>
          </p:cNvSpPr>
          <p:nvPr/>
        </p:nvSpPr>
        <p:spPr bwMode="auto">
          <a:xfrm>
            <a:off x="181948" y="2973111"/>
            <a:ext cx="8556476" cy="72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5400" b="1" dirty="0" smtClean="0">
                <a:solidFill>
                  <a:srgbClr val="002060"/>
                </a:solidFill>
                <a:latin typeface="Calibri" pitchFamily="34" charset="0"/>
              </a:rPr>
              <a:t>Благодарим за внимание!</a:t>
            </a:r>
            <a:endParaRPr lang="ru-RU" altLang="ru-RU" sz="5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9144000" cy="807720"/>
          </a:xfrm>
          <a:prstGeom prst="rect">
            <a:avLst/>
          </a:prstGeom>
        </p:spPr>
      </p:pic>
      <p:sp>
        <p:nvSpPr>
          <p:cNvPr id="23" name="Шестиугольник 22"/>
          <p:cNvSpPr/>
          <p:nvPr/>
        </p:nvSpPr>
        <p:spPr>
          <a:xfrm>
            <a:off x="1713649" y="2804203"/>
            <a:ext cx="2585527" cy="455057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3522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школы)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705485" y="1427621"/>
            <a:ext cx="2545712" cy="458629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школ)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1656671" y="2112510"/>
            <a:ext cx="2633996" cy="455057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2113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школ)</a:t>
            </a:r>
          </a:p>
        </p:txBody>
      </p:sp>
      <p:sp>
        <p:nvSpPr>
          <p:cNvPr id="24" name="Шестиугольник 23"/>
          <p:cNvSpPr/>
          <p:nvPr/>
        </p:nvSpPr>
        <p:spPr>
          <a:xfrm>
            <a:off x="890347" y="2768566"/>
            <a:ext cx="1072958" cy="613092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177" name="Прямоугольник 16"/>
          <p:cNvSpPr>
            <a:spLocks noChangeArrowheads="1"/>
          </p:cNvSpPr>
          <p:nvPr/>
        </p:nvSpPr>
        <p:spPr bwMode="auto">
          <a:xfrm>
            <a:off x="991794" y="2812825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2019</a:t>
            </a:r>
          </a:p>
        </p:txBody>
      </p:sp>
      <p:sp>
        <p:nvSpPr>
          <p:cNvPr id="19" name="Шестиугольник 18"/>
          <p:cNvSpPr/>
          <p:nvPr/>
        </p:nvSpPr>
        <p:spPr>
          <a:xfrm>
            <a:off x="890347" y="2073717"/>
            <a:ext cx="1072958" cy="613092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Шестиугольник 1"/>
          <p:cNvSpPr/>
          <p:nvPr/>
        </p:nvSpPr>
        <p:spPr>
          <a:xfrm>
            <a:off x="901030" y="1348389"/>
            <a:ext cx="1072958" cy="613092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184" name="Прямоугольник 14"/>
          <p:cNvSpPr>
            <a:spLocks noChangeArrowheads="1"/>
          </p:cNvSpPr>
          <p:nvPr/>
        </p:nvSpPr>
        <p:spPr bwMode="auto">
          <a:xfrm>
            <a:off x="858781" y="1370925"/>
            <a:ext cx="1198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185" name="Прямоугольник 15"/>
          <p:cNvSpPr>
            <a:spLocks noChangeArrowheads="1"/>
          </p:cNvSpPr>
          <p:nvPr/>
        </p:nvSpPr>
        <p:spPr bwMode="auto">
          <a:xfrm>
            <a:off x="980907" y="2111833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2018</a:t>
            </a:r>
          </a:p>
        </p:txBody>
      </p:sp>
      <p:sp>
        <p:nvSpPr>
          <p:cNvPr id="7186" name="Заголовок 1"/>
          <p:cNvSpPr txBox="1">
            <a:spLocks/>
          </p:cNvSpPr>
          <p:nvPr/>
        </p:nvSpPr>
        <p:spPr bwMode="auto">
          <a:xfrm>
            <a:off x="723220" y="-35367"/>
            <a:ext cx="4792266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2031869" y="4725930"/>
            <a:ext cx="1965722" cy="650875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667518" y="4579595"/>
            <a:ext cx="1964531" cy="863262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89" name="Прямоугольник 33"/>
          <p:cNvSpPr>
            <a:spLocks noChangeArrowheads="1"/>
          </p:cNvSpPr>
          <p:nvPr/>
        </p:nvSpPr>
        <p:spPr bwMode="auto">
          <a:xfrm>
            <a:off x="692251" y="4746178"/>
            <a:ext cx="2008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</a:rPr>
              <a:t>Всего количество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</a:rPr>
              <a:t>кружков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842930" y="4811200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3 000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1855107" y="5867401"/>
            <a:ext cx="2137228" cy="626443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>
              <a:solidFill>
                <a:schemeClr val="tx1"/>
              </a:solidFill>
            </a:endParaRP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704173" y="5704115"/>
            <a:ext cx="1900238" cy="849088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93" name="Прямоугольник 37"/>
          <p:cNvSpPr>
            <a:spLocks noChangeArrowheads="1"/>
          </p:cNvSpPr>
          <p:nvPr/>
        </p:nvSpPr>
        <p:spPr bwMode="auto">
          <a:xfrm>
            <a:off x="866262" y="5905621"/>
            <a:ext cx="13977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</a:rPr>
              <a:t>В них детей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02145" y="5905701"/>
            <a:ext cx="116919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38 694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5" t="414" r="13689" b="-414"/>
          <a:stretch/>
        </p:blipFill>
        <p:spPr>
          <a:xfrm>
            <a:off x="6109064" y="758993"/>
            <a:ext cx="1958472" cy="2564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97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2792" r="1738" b="2609"/>
          <a:stretch>
            <a:fillRect/>
          </a:stretch>
        </p:blipFill>
        <p:spPr bwMode="auto">
          <a:xfrm>
            <a:off x="4418919" y="3026232"/>
            <a:ext cx="4450602" cy="373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6" y="437385"/>
            <a:ext cx="325102" cy="504395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089958" y="766462"/>
            <a:ext cx="3539192" cy="395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Кабинеты робототехники</a:t>
            </a:r>
            <a:endParaRPr lang="ru-RU" alt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918932" y="877841"/>
            <a:ext cx="108012" cy="144016"/>
          </a:xfrm>
          <a:prstGeom prst="ellipse">
            <a:avLst/>
          </a:prstGeom>
          <a:solidFill>
            <a:srgbClr val="33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690563" y="219305"/>
            <a:ext cx="6172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ru-RU" sz="1800" b="1" dirty="0">
                <a:solidFill>
                  <a:schemeClr val="bg1"/>
                </a:solidFill>
                <a:ea typeface="+mj-ea"/>
              </a:rPr>
              <a:t>Робототехника</a:t>
            </a:r>
          </a:p>
        </p:txBody>
      </p:sp>
      <p:sp>
        <p:nvSpPr>
          <p:cNvPr id="31" name="Шестиугольник 30"/>
          <p:cNvSpPr/>
          <p:nvPr/>
        </p:nvSpPr>
        <p:spPr>
          <a:xfrm>
            <a:off x="1719345" y="3554668"/>
            <a:ext cx="2569625" cy="455057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7047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" name="Шестиугольник 33"/>
          <p:cNvSpPr/>
          <p:nvPr/>
        </p:nvSpPr>
        <p:spPr>
          <a:xfrm>
            <a:off x="885200" y="3467814"/>
            <a:ext cx="1072958" cy="613092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16"/>
          <p:cNvSpPr>
            <a:spLocks noChangeArrowheads="1"/>
          </p:cNvSpPr>
          <p:nvPr/>
        </p:nvSpPr>
        <p:spPr bwMode="auto">
          <a:xfrm>
            <a:off x="998708" y="3528238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Arial" panose="020B0604020202020204" pitchFamily="34" charset="0"/>
              </a:rPr>
              <a:t>2021</a:t>
            </a:r>
            <a:endParaRPr lang="ru-RU" altLang="ru-RU" sz="2400" b="1" dirty="0">
              <a:latin typeface="Arial" panose="020B0604020202020204" pitchFamily="34" charset="0"/>
            </a:endParaRPr>
          </a:p>
        </p:txBody>
      </p:sp>
      <p:sp>
        <p:nvSpPr>
          <p:cNvPr id="41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686800" y="254822"/>
            <a:ext cx="2714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269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220"/>
            <a:ext cx="9143999" cy="96217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1335" y="21082"/>
            <a:ext cx="598737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Повышение квалификации учителей по робототехнике и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IT-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компетенциям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96491" y="1097502"/>
            <a:ext cx="3262529" cy="101098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 образовательные программы курсов повышения квалификации учителей информатики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робототехнике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065544" y="2130221"/>
            <a:ext cx="702078" cy="28803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148" y="5886878"/>
            <a:ext cx="5200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2018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г.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пройдут курсы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2500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учителей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6802"/>
            <a:ext cx="9094862" cy="211199"/>
          </a:xfrm>
          <a:prstGeom prst="rect">
            <a:avLst/>
          </a:prstGeom>
        </p:spPr>
      </p:pic>
      <p:pic>
        <p:nvPicPr>
          <p:cNvPr id="3074" name="Picture 2" descr="Картинки по запросу картинки IT technolo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56" y="1198554"/>
            <a:ext cx="2161641" cy="172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низ 22"/>
          <p:cNvSpPr/>
          <p:nvPr/>
        </p:nvSpPr>
        <p:spPr>
          <a:xfrm>
            <a:off x="2120030" y="5418913"/>
            <a:ext cx="702078" cy="30608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89743" y="4396974"/>
            <a:ext cx="3832788" cy="1940957"/>
          </a:xfrm>
          <a:prstGeom prst="roundRect">
            <a:avLst/>
          </a:prstGeom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93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70 000 учителей-предметников </a:t>
            </a:r>
            <a:r>
              <a:rPr lang="ru-RU" dirty="0" smtClean="0">
                <a:solidFill>
                  <a:srgbClr val="0093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обновленного содержания образования прошли </a:t>
            </a:r>
            <a:r>
              <a:rPr lang="ru-RU" dirty="0">
                <a:solidFill>
                  <a:srgbClr val="0093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 по применению </a:t>
            </a:r>
            <a:r>
              <a:rPr lang="ru-RU" dirty="0" smtClean="0">
                <a:solidFill>
                  <a:srgbClr val="0093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ИКТ  </a:t>
            </a:r>
          </a:p>
          <a:p>
            <a:pPr algn="ctr"/>
            <a:r>
              <a:rPr lang="ru-RU" dirty="0" smtClean="0">
                <a:solidFill>
                  <a:srgbClr val="0093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2018 г- 75 000 учителей)</a:t>
            </a:r>
            <a:endParaRPr lang="ru-RU" dirty="0">
              <a:solidFill>
                <a:srgbClr val="0093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686800" y="131764"/>
            <a:ext cx="2714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50800" y="2439989"/>
            <a:ext cx="3255169" cy="738188"/>
          </a:xfrm>
          <a:prstGeom prst="roundRect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по элективному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курсу «Робототехника»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3656" y="3262960"/>
            <a:ext cx="3262313" cy="650875"/>
          </a:xfrm>
          <a:prstGeom prst="roundRect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робототехники»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35322" y="3972078"/>
            <a:ext cx="3270647" cy="1236663"/>
          </a:xfrm>
          <a:prstGeom prst="roundRect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«Особенности организаций теоретических и внеклассных работ по ІТ –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технологиям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реализации робототехники»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47431" y="31214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93DD"/>
                </a:solidFill>
                <a:latin typeface="Arial" panose="020B0604020202020204" pitchFamily="34" charset="0"/>
              </a:rPr>
              <a:t>730 педагогов </a:t>
            </a:r>
            <a:r>
              <a:rPr lang="ru-RU" sz="2400" dirty="0">
                <a:solidFill>
                  <a:srgbClr val="0093DD"/>
                </a:solidFill>
                <a:latin typeface="Arial" panose="020B0604020202020204" pitchFamily="34" charset="0"/>
              </a:rPr>
              <a:t>прошли курсы </a:t>
            </a:r>
          </a:p>
          <a:p>
            <a:pPr algn="ctr"/>
            <a:r>
              <a:rPr lang="ru-RU" sz="2400" dirty="0">
                <a:solidFill>
                  <a:srgbClr val="0093DD"/>
                </a:solidFill>
                <a:latin typeface="Arial" panose="020B0604020202020204" pitchFamily="34" charset="0"/>
              </a:rPr>
              <a:t>повышения квалификации по робототехнике</a:t>
            </a:r>
          </a:p>
        </p:txBody>
      </p:sp>
    </p:spTree>
    <p:extLst>
      <p:ext uri="{BB962C8B-B14F-4D97-AF65-F5344CB8AC3E}">
        <p14:creationId xmlns:p14="http://schemas.microsoft.com/office/powerpoint/2010/main" val="21111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8" y="931114"/>
            <a:ext cx="2446937" cy="271458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9469" y="5290881"/>
            <a:ext cx="22927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78A9"/>
                </a:solidFill>
                <a:latin typeface="Arial" pitchFamily="34" charset="0"/>
              </a:rPr>
              <a:t>2 500 </a:t>
            </a:r>
            <a:r>
              <a:rPr lang="ru-RU" sz="2400" b="1" dirty="0" smtClean="0">
                <a:solidFill>
                  <a:srgbClr val="EDD17D"/>
                </a:solidFill>
                <a:latin typeface="Arial" pitchFamily="34" charset="0"/>
              </a:rPr>
              <a:t>школ </a:t>
            </a:r>
            <a:r>
              <a:rPr lang="ru-RU" sz="2400" b="1" dirty="0">
                <a:solidFill>
                  <a:srgbClr val="EDD17D"/>
                </a:solidFill>
                <a:latin typeface="Arial" pitchFamily="34" charset="0"/>
              </a:rPr>
              <a:t>–</a:t>
            </a:r>
            <a:r>
              <a:rPr lang="ru-RU" sz="1200" b="1" dirty="0">
                <a:solidFill>
                  <a:srgbClr val="EDD17D"/>
                </a:solidFill>
                <a:latin typeface="Arial" pitchFamily="34" charset="0"/>
              </a:rPr>
              <a:t> </a:t>
            </a:r>
          </a:p>
          <a:p>
            <a:r>
              <a:rPr lang="ru-RU" sz="1400" b="1" dirty="0">
                <a:latin typeface="Arial" pitchFamily="34" charset="0"/>
              </a:rPr>
              <a:t>Подключено к </a:t>
            </a:r>
            <a:r>
              <a:rPr lang="en-US" sz="1400" b="1" dirty="0" err="1">
                <a:latin typeface="Arial" pitchFamily="34" charset="0"/>
              </a:rPr>
              <a:t>WiFi</a:t>
            </a:r>
            <a:endParaRPr lang="ru-RU" sz="1400" b="1" dirty="0">
              <a:latin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4900" y="4529139"/>
            <a:ext cx="4057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78A9"/>
                </a:solidFill>
              </a:rPr>
              <a:t>На сегодняшний день: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13201" y="5088226"/>
            <a:ext cx="1914753" cy="0"/>
          </a:xfrm>
          <a:prstGeom prst="line">
            <a:avLst/>
          </a:prstGeom>
          <a:ln w="22225" cmpd="sng">
            <a:solidFill>
              <a:srgbClr val="337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Рисунок 20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1" y="3950357"/>
            <a:ext cx="3227393" cy="43374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66229" y="33450"/>
            <a:ext cx="8970947" cy="928415"/>
            <a:chOff x="0" y="372"/>
            <a:chExt cx="9144000" cy="100152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319724"/>
              <a:ext cx="505425" cy="649000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2"/>
              <a:ext cx="9144000" cy="807720"/>
            </a:xfrm>
            <a:prstGeom prst="rect">
              <a:avLst/>
            </a:prstGeom>
          </p:spPr>
        </p:pic>
        <p:sp>
          <p:nvSpPr>
            <p:cNvPr id="49" name="Заголовок 1"/>
            <p:cNvSpPr txBox="1">
              <a:spLocks/>
            </p:cNvSpPr>
            <p:nvPr/>
          </p:nvSpPr>
          <p:spPr>
            <a:xfrm>
              <a:off x="729295" y="133396"/>
              <a:ext cx="6097844" cy="3460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Модернизация ИКТ инфраструктуры</a:t>
              </a:r>
            </a:p>
          </p:txBody>
        </p:sp>
        <p:sp>
          <p:nvSpPr>
            <p:cNvPr id="50" name="Овал 49"/>
            <p:cNvSpPr/>
            <p:nvPr/>
          </p:nvSpPr>
          <p:spPr>
            <a:xfrm>
              <a:off x="1098348" y="916021"/>
              <a:ext cx="87225" cy="85876"/>
            </a:xfrm>
            <a:prstGeom prst="ellipse">
              <a:avLst/>
            </a:prstGeom>
            <a:solidFill>
              <a:srgbClr val="337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" y="6670036"/>
            <a:ext cx="9029251" cy="209675"/>
          </a:xfrm>
          <a:prstGeom prst="rect">
            <a:avLst/>
          </a:prstGeom>
        </p:spPr>
      </p:pic>
      <p:sp>
        <p:nvSpPr>
          <p:cNvPr id="30" name="Прямоугольник 157"/>
          <p:cNvSpPr>
            <a:spLocks noChangeArrowheads="1"/>
          </p:cNvSpPr>
          <p:nvPr/>
        </p:nvSpPr>
        <p:spPr bwMode="auto">
          <a:xfrm>
            <a:off x="4396811" y="1563067"/>
            <a:ext cx="399943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4F81BD"/>
                </a:solidFill>
              </a:rPr>
              <a:t>6 960 </a:t>
            </a:r>
            <a:r>
              <a:rPr lang="ru-RU" altLang="ru-RU" sz="2000" b="1" dirty="0" smtClean="0">
                <a:solidFill>
                  <a:srgbClr val="4F81BD"/>
                </a:solidFill>
              </a:rPr>
              <a:t>школ (99%) </a:t>
            </a:r>
            <a:r>
              <a:rPr lang="ru-RU" altLang="ru-RU" sz="1600" b="1" dirty="0" smtClean="0">
                <a:solidFill>
                  <a:srgbClr val="4F81BD"/>
                </a:solidFill>
              </a:rPr>
              <a:t>подключены </a:t>
            </a:r>
            <a:r>
              <a:rPr lang="ru-RU" altLang="ru-RU" sz="1600" b="1" dirty="0">
                <a:solidFill>
                  <a:srgbClr val="4F81BD"/>
                </a:solidFill>
              </a:rPr>
              <a:t>к </a:t>
            </a:r>
            <a:r>
              <a:rPr lang="ru-RU" altLang="ru-RU" sz="1600" b="1" dirty="0" smtClean="0">
                <a:solidFill>
                  <a:srgbClr val="4F81BD"/>
                </a:solidFill>
              </a:rPr>
              <a:t>ШПД,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F81BD"/>
                </a:solidFill>
              </a:rPr>
              <a:t> ИЗ НИХ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rgbClr val="4F81BD"/>
                </a:solidFill>
              </a:rPr>
              <a:t>4 355 </a:t>
            </a:r>
            <a:r>
              <a:rPr lang="ru-RU" altLang="ru-RU" sz="1600" b="1" dirty="0" smtClean="0">
                <a:solidFill>
                  <a:srgbClr val="4F81BD"/>
                </a:solidFill>
              </a:rPr>
              <a:t>(от </a:t>
            </a:r>
            <a:r>
              <a:rPr lang="ru-RU" altLang="ru-RU" sz="1600" b="1" dirty="0">
                <a:solidFill>
                  <a:srgbClr val="4F81BD"/>
                </a:solidFill>
              </a:rPr>
              <a:t>4 </a:t>
            </a:r>
            <a:r>
              <a:rPr lang="ru-RU" altLang="ru-RU" sz="1600" b="1" dirty="0" err="1">
                <a:solidFill>
                  <a:srgbClr val="4F81BD"/>
                </a:solidFill>
              </a:rPr>
              <a:t>мб</a:t>
            </a:r>
            <a:r>
              <a:rPr lang="ru-RU" altLang="ru-RU" sz="1600" b="1" dirty="0">
                <a:solidFill>
                  <a:srgbClr val="4F81BD"/>
                </a:solidFill>
              </a:rPr>
              <a:t>/с) </a:t>
            </a:r>
            <a:endParaRPr lang="ru-RU" altLang="ru-RU" sz="2000" b="1" dirty="0">
              <a:solidFill>
                <a:srgbClr val="4F81BD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EDD17D"/>
                </a:solidFill>
              </a:rPr>
              <a:t>(62% от общего числа школ)</a:t>
            </a:r>
            <a:r>
              <a:rPr lang="ru-RU" altLang="ru-RU" sz="1400" b="1" dirty="0">
                <a:solidFill>
                  <a:srgbClr val="4F81BD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4F81BD"/>
                </a:solidFill>
              </a:rPr>
              <a:t>из них: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4F81BD"/>
                </a:solidFill>
              </a:rPr>
              <a:t>медь – 44,59 %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4F81BD"/>
                </a:solidFill>
              </a:rPr>
              <a:t>оптика – 19.44 %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4F81BD"/>
                </a:solidFill>
              </a:rPr>
              <a:t>спутник/</a:t>
            </a:r>
            <a:r>
              <a:rPr lang="kk-KZ" altLang="ru-RU" sz="1600" b="1" dirty="0">
                <a:solidFill>
                  <a:srgbClr val="4F81BD"/>
                </a:solidFill>
              </a:rPr>
              <a:t>ррл – 35.94 %</a:t>
            </a:r>
            <a:endParaRPr lang="ru-RU" altLang="ru-RU" sz="1600" b="1" dirty="0">
              <a:solidFill>
                <a:srgbClr val="4F81BD"/>
              </a:solidFill>
            </a:endParaRPr>
          </a:p>
        </p:txBody>
      </p:sp>
      <p:sp>
        <p:nvSpPr>
          <p:cNvPr id="31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686800" y="131764"/>
            <a:ext cx="2714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069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26"/>
          <p:cNvGrpSpPr>
            <a:grpSpLocks/>
          </p:cNvGrpSpPr>
          <p:nvPr/>
        </p:nvGrpSpPr>
        <p:grpSpPr bwMode="auto">
          <a:xfrm>
            <a:off x="-12240" y="-7143"/>
            <a:ext cx="9036599" cy="808038"/>
            <a:chOff x="0" y="372"/>
            <a:chExt cx="9144000" cy="807720"/>
          </a:xfrm>
        </p:grpSpPr>
        <p:pic>
          <p:nvPicPr>
            <p:cNvPr id="18451" name="Рисунок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2"/>
              <a:ext cx="9144000" cy="807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2" name="Заголовок 1"/>
            <p:cNvSpPr txBox="1">
              <a:spLocks/>
            </p:cNvSpPr>
            <p:nvPr/>
          </p:nvSpPr>
          <p:spPr bwMode="auto">
            <a:xfrm>
              <a:off x="729295" y="133396"/>
              <a:ext cx="6097844" cy="3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ru-RU" altLang="ru-RU" sz="1600" b="1">
                <a:solidFill>
                  <a:schemeClr val="bg1"/>
                </a:solidFill>
              </a:endParaRPr>
            </a:p>
          </p:txBody>
        </p:sp>
      </p:grpSp>
      <p:pic>
        <p:nvPicPr>
          <p:cNvPr id="18435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0130"/>
            <a:ext cx="8891124" cy="20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319090"/>
            <a:ext cx="379809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Заголовок 1"/>
          <p:cNvSpPr txBox="1">
            <a:spLocks/>
          </p:cNvSpPr>
          <p:nvPr/>
        </p:nvSpPr>
        <p:spPr bwMode="auto">
          <a:xfrm>
            <a:off x="2080022" y="749301"/>
            <a:ext cx="572809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1600" dirty="0">
                <a:solidFill>
                  <a:srgbClr val="3378A9"/>
                </a:solidFill>
                <a:latin typeface="Arial" panose="020B0604020202020204" pitchFamily="34" charset="0"/>
              </a:rPr>
              <a:t>Развитие цифрового инновационного контента</a:t>
            </a:r>
            <a:endParaRPr lang="ru-RU" altLang="ru-RU" sz="1600" dirty="0">
              <a:solidFill>
                <a:srgbClr val="3378A9"/>
              </a:solidFill>
              <a:latin typeface="Arial" panose="020B0604020202020204" pitchFamily="34" charset="0"/>
            </a:endParaRPr>
          </a:p>
        </p:txBody>
      </p:sp>
      <p:sp>
        <p:nvSpPr>
          <p:cNvPr id="23" name="Овал 75"/>
          <p:cNvSpPr/>
          <p:nvPr/>
        </p:nvSpPr>
        <p:spPr>
          <a:xfrm>
            <a:off x="1966914" y="915990"/>
            <a:ext cx="65485" cy="85725"/>
          </a:xfrm>
          <a:prstGeom prst="ellipse">
            <a:avLst/>
          </a:prstGeom>
          <a:solidFill>
            <a:srgbClr val="33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9" name="Прямоугольник 2"/>
          <p:cNvSpPr>
            <a:spLocks noChangeArrowheads="1"/>
          </p:cNvSpPr>
          <p:nvPr/>
        </p:nvSpPr>
        <p:spPr bwMode="auto">
          <a:xfrm>
            <a:off x="411976" y="114082"/>
            <a:ext cx="4295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pitchFamily="34" charset="0"/>
              </a:rPr>
              <a:t>Цифровой инновационный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Arial" pitchFamily="34" charset="0"/>
              </a:rPr>
              <a:t>контент</a:t>
            </a:r>
            <a:endParaRPr lang="ru-RU" altLang="ru-RU" sz="1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443" name="Shape 57"/>
          <p:cNvSpPr>
            <a:spLocks noChangeArrowheads="1"/>
          </p:cNvSpPr>
          <p:nvPr/>
        </p:nvSpPr>
        <p:spPr bwMode="auto">
          <a:xfrm>
            <a:off x="4954425" y="2414288"/>
            <a:ext cx="4069934" cy="2058177"/>
          </a:xfrm>
          <a:prstGeom prst="roundRect">
            <a:avLst>
              <a:gd name="adj" fmla="val 582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93DD"/>
                </a:solidFill>
                <a:latin typeface="Arial" panose="020B0604020202020204" pitchFamily="34" charset="0"/>
              </a:rPr>
              <a:t>40 000</a:t>
            </a:r>
            <a:r>
              <a:rPr lang="ru-RU" altLang="ru-RU" sz="2400" dirty="0" smtClean="0">
                <a:solidFill>
                  <a:srgbClr val="0093DD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0093DD"/>
                </a:solidFill>
                <a:latin typeface="Arial" panose="020B0604020202020204" pitchFamily="34" charset="0"/>
              </a:rPr>
              <a:t>интерактивных </a:t>
            </a:r>
            <a:r>
              <a:rPr lang="ru-RU" altLang="ru-RU" sz="1600" dirty="0">
                <a:solidFill>
                  <a:srgbClr val="0093DD"/>
                </a:solidFill>
                <a:latin typeface="Arial" panose="020B0604020202020204" pitchFamily="34" charset="0"/>
              </a:rPr>
              <a:t>уроков и видео </a:t>
            </a:r>
            <a:r>
              <a:rPr lang="ru-RU" altLang="ru-RU" sz="1600" dirty="0" smtClean="0">
                <a:solidFill>
                  <a:srgbClr val="0093DD"/>
                </a:solidFill>
                <a:latin typeface="Arial" panose="020B0604020202020204" pitchFamily="34" charset="0"/>
              </a:rPr>
              <a:t>уроков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93DD"/>
                </a:solidFill>
                <a:latin typeface="Arial" panose="020B0604020202020204" pitchFamily="34" charset="0"/>
              </a:rPr>
              <a:t>1 млн </a:t>
            </a:r>
            <a:r>
              <a:rPr lang="ru-RU" altLang="ru-RU" sz="1600" dirty="0" smtClean="0">
                <a:solidFill>
                  <a:srgbClr val="0093DD"/>
                </a:solidFill>
                <a:latin typeface="Arial" panose="020B0604020202020204" pitchFamily="34" charset="0"/>
              </a:rPr>
              <a:t>мультимедийных материалов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93DD"/>
                </a:solidFill>
                <a:latin typeface="Arial" panose="020B0604020202020204" pitchFamily="34" charset="0"/>
              </a:rPr>
              <a:t>30 тысяч </a:t>
            </a:r>
            <a:r>
              <a:rPr lang="ru-RU" altLang="ru-RU" sz="1600" dirty="0" smtClean="0">
                <a:solidFill>
                  <a:srgbClr val="0093DD"/>
                </a:solidFill>
                <a:latin typeface="Arial" panose="020B0604020202020204" pitchFamily="34" charset="0"/>
              </a:rPr>
              <a:t>посещений каждый день </a:t>
            </a:r>
            <a:endParaRPr lang="ru-RU" altLang="ru-RU" sz="1600" dirty="0">
              <a:solidFill>
                <a:srgbClr val="0093DD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9" y="2198917"/>
            <a:ext cx="4707735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686800" y="131764"/>
            <a:ext cx="2714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148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738399591"/>
              </p:ext>
            </p:extLst>
          </p:nvPr>
        </p:nvGraphicFramePr>
        <p:xfrm>
          <a:off x="435429" y="1534885"/>
          <a:ext cx="3189514" cy="256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927754449"/>
              </p:ext>
            </p:extLst>
          </p:nvPr>
        </p:nvGraphicFramePr>
        <p:xfrm>
          <a:off x="424544" y="4256314"/>
          <a:ext cx="3167742" cy="220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18802" y="33063"/>
            <a:ext cx="9125198" cy="1139091"/>
            <a:chOff x="0" y="0"/>
            <a:chExt cx="9467627" cy="113909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747747"/>
            </a:xfrm>
            <a:prstGeom prst="rect">
              <a:avLst/>
            </a:prstGeom>
          </p:spPr>
        </p:pic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634396" y="190434"/>
              <a:ext cx="8229600" cy="3460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ru-RU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Модернизация ИКТ инфраструктуры</a:t>
              </a:r>
            </a:p>
          </p:txBody>
        </p:sp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1195420" y="793041"/>
              <a:ext cx="8272207" cy="3460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400" b="1" dirty="0">
                  <a:solidFill>
                    <a:srgbClr val="3378A9"/>
                  </a:solidFill>
                  <a:latin typeface="Arial" pitchFamily="34" charset="0"/>
                  <a:cs typeface="Arial" pitchFamily="34" charset="0"/>
                </a:rPr>
                <a:t>Оснащение мультимедийным компьютерным </a:t>
              </a:r>
              <a:r>
                <a:rPr lang="ru-RU" sz="1400" b="1" dirty="0" smtClean="0">
                  <a:solidFill>
                    <a:srgbClr val="3378A9"/>
                  </a:solidFill>
                  <a:latin typeface="Arial" pitchFamily="34" charset="0"/>
                  <a:cs typeface="Arial" pitchFamily="34" charset="0"/>
                </a:rPr>
                <a:t>оборудованием за счет Республиканского бюджета</a:t>
              </a:r>
              <a:endParaRPr lang="ru-RU" sz="1400" b="1" dirty="0">
                <a:solidFill>
                  <a:srgbClr val="3378A9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Группа 14"/>
            <p:cNvGrpSpPr/>
            <p:nvPr/>
          </p:nvGrpSpPr>
          <p:grpSpPr>
            <a:xfrm>
              <a:off x="552091" y="332656"/>
              <a:ext cx="572538" cy="705418"/>
              <a:chOff x="552091" y="332656"/>
              <a:chExt cx="572538" cy="705418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091" y="332656"/>
                <a:ext cx="516413" cy="649000"/>
              </a:xfrm>
              <a:prstGeom prst="rect">
                <a:avLst/>
              </a:prstGeom>
            </p:spPr>
          </p:pic>
          <p:sp>
            <p:nvSpPr>
              <p:cNvPr id="17" name="Овал 16"/>
              <p:cNvSpPr/>
              <p:nvPr/>
            </p:nvSpPr>
            <p:spPr>
              <a:xfrm>
                <a:off x="980613" y="894058"/>
                <a:ext cx="144016" cy="144016"/>
              </a:xfrm>
              <a:prstGeom prst="ellipse">
                <a:avLst/>
              </a:prstGeom>
              <a:solidFill>
                <a:srgbClr val="3378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20" name="Прямая соединительная линия 19"/>
          <p:cNvCxnSpPr/>
          <p:nvPr/>
        </p:nvCxnSpPr>
        <p:spPr>
          <a:xfrm>
            <a:off x="4242503" y="6124954"/>
            <a:ext cx="3510390" cy="10979"/>
          </a:xfrm>
          <a:prstGeom prst="line">
            <a:avLst/>
          </a:prstGeom>
          <a:ln w="22225" cmpd="sng">
            <a:solidFill>
              <a:srgbClr val="337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1"/>
          <p:cNvGrpSpPr/>
          <p:nvPr/>
        </p:nvGrpSpPr>
        <p:grpSpPr>
          <a:xfrm>
            <a:off x="18802" y="6474960"/>
            <a:ext cx="9056832" cy="416800"/>
            <a:chOff x="0" y="6411815"/>
            <a:chExt cx="9144000" cy="4168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69360"/>
              <a:ext cx="9144000" cy="159255"/>
            </a:xfrm>
            <a:prstGeom prst="rect">
              <a:avLst/>
            </a:prstGeom>
          </p:spPr>
        </p:pic>
        <p:sp>
          <p:nvSpPr>
            <p:cNvPr id="25" name="Овал 24"/>
            <p:cNvSpPr/>
            <p:nvPr/>
          </p:nvSpPr>
          <p:spPr>
            <a:xfrm>
              <a:off x="8172400" y="6411815"/>
              <a:ext cx="72008" cy="72008"/>
            </a:xfrm>
            <a:prstGeom prst="ellipse">
              <a:avLst/>
            </a:prstGeom>
            <a:solidFill>
              <a:srgbClr val="EDD1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802879" y="1529659"/>
            <a:ext cx="44694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 </a:t>
            </a:r>
            <a:r>
              <a:rPr lang="ru-RU" sz="1400" b="1" dirty="0" smtClean="0"/>
              <a:t>2017 </a:t>
            </a:r>
            <a:r>
              <a:rPr lang="ru-RU" sz="1400" b="1" dirty="0"/>
              <a:t>– </a:t>
            </a:r>
            <a:r>
              <a:rPr lang="ru-RU" sz="1400" b="1" dirty="0" smtClean="0"/>
              <a:t>2018 </a:t>
            </a:r>
            <a:r>
              <a:rPr lang="ru-RU" sz="1400" b="1" dirty="0"/>
              <a:t>годах </a:t>
            </a:r>
            <a:r>
              <a:rPr lang="ru-RU" sz="1400" b="1" dirty="0" smtClean="0"/>
              <a:t>- приобретение </a:t>
            </a:r>
            <a:endParaRPr lang="ru-RU" sz="1400" b="1" dirty="0"/>
          </a:p>
          <a:p>
            <a:r>
              <a:rPr lang="ru-RU" sz="4000" b="1" dirty="0">
                <a:solidFill>
                  <a:srgbClr val="3378A9"/>
                </a:solidFill>
              </a:rPr>
              <a:t>23 437</a:t>
            </a:r>
            <a:r>
              <a:rPr lang="ru-RU" b="1" dirty="0">
                <a:solidFill>
                  <a:srgbClr val="3378A9"/>
                </a:solidFill>
              </a:rPr>
              <a:t> </a:t>
            </a:r>
            <a:endParaRPr lang="ru-RU" b="1" dirty="0" smtClean="0">
              <a:solidFill>
                <a:srgbClr val="3378A9"/>
              </a:solidFill>
            </a:endParaRPr>
          </a:p>
          <a:p>
            <a:r>
              <a:rPr lang="ru-RU" sz="3200" b="1" dirty="0" smtClean="0">
                <a:solidFill>
                  <a:srgbClr val="EDD17D"/>
                </a:solidFill>
              </a:rPr>
              <a:t>комплектов</a:t>
            </a:r>
            <a:r>
              <a:rPr lang="ru-RU" dirty="0" smtClean="0"/>
              <a:t> </a:t>
            </a:r>
            <a:r>
              <a:rPr lang="kk-KZ" sz="1400" b="1" dirty="0"/>
              <a:t>мультимедийного </a:t>
            </a:r>
            <a:endParaRPr lang="en-US" sz="1400" b="1" dirty="0"/>
          </a:p>
          <a:p>
            <a:r>
              <a:rPr lang="kk-KZ" sz="1400" b="1" dirty="0"/>
              <a:t>оборудования.</a:t>
            </a:r>
            <a:endParaRPr lang="ru-RU" sz="1400" b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37" y="3908009"/>
            <a:ext cx="2996952" cy="1565552"/>
          </a:xfrm>
          <a:prstGeom prst="rect">
            <a:avLst/>
          </a:prstGeom>
        </p:spPr>
      </p:pic>
      <p:sp>
        <p:nvSpPr>
          <p:cNvPr id="22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686800" y="131764"/>
            <a:ext cx="2714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ru-RU" altLang="ru-RU" sz="18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9144000" cy="807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7" y="1353830"/>
            <a:ext cx="4127442" cy="2695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7035" y="2134940"/>
            <a:ext cx="240890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Системой пользуются</a:t>
            </a:r>
            <a:r>
              <a:rPr lang="ru-RU" sz="1400" b="1" dirty="0" smtClean="0">
                <a:solidFill>
                  <a:srgbClr val="002060"/>
                </a:solidFill>
              </a:rPr>
              <a:t>: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r>
              <a:rPr lang="kk-KZ" sz="1400" b="1" dirty="0" smtClean="0">
                <a:solidFill>
                  <a:srgbClr val="002060"/>
                </a:solidFill>
              </a:rPr>
              <a:t>Около </a:t>
            </a:r>
            <a:r>
              <a:rPr lang="kk-KZ" sz="2600" b="1" dirty="0" smtClean="0">
                <a:solidFill>
                  <a:srgbClr val="002060"/>
                </a:solidFill>
              </a:rPr>
              <a:t>3,5 млн </a:t>
            </a:r>
            <a:r>
              <a:rPr lang="kk-KZ" sz="1400" b="1" dirty="0" smtClean="0">
                <a:solidFill>
                  <a:srgbClr val="002060"/>
                </a:solidFill>
              </a:rPr>
              <a:t>пользоавтелей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1600" b="1" dirty="0" smtClean="0">
                <a:solidFill>
                  <a:srgbClr val="002060"/>
                </a:solidFill>
              </a:rPr>
              <a:t>Ученики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1600" b="1" dirty="0" smtClean="0">
                <a:solidFill>
                  <a:srgbClr val="002060"/>
                </a:solidFill>
              </a:rPr>
              <a:t>Учителя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1600" b="1" dirty="0" smtClean="0">
                <a:solidFill>
                  <a:srgbClr val="002060"/>
                </a:solidFill>
              </a:rPr>
              <a:t>Родители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6391" y="1192214"/>
            <a:ext cx="2392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Подключено более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4</a:t>
            </a:r>
            <a:r>
              <a:rPr lang="en-US" sz="2000" b="1" dirty="0" smtClean="0">
                <a:solidFill>
                  <a:srgbClr val="002060"/>
                </a:solidFill>
              </a:rPr>
              <a:t>5</a:t>
            </a:r>
            <a:r>
              <a:rPr lang="ru-RU" sz="2000" b="1" dirty="0" smtClean="0">
                <a:solidFill>
                  <a:srgbClr val="002060"/>
                </a:solidFill>
              </a:rPr>
              <a:t>00 </a:t>
            </a:r>
            <a:r>
              <a:rPr lang="ru-RU" sz="2000" b="1" dirty="0">
                <a:solidFill>
                  <a:srgbClr val="002060"/>
                </a:solidFill>
              </a:rPr>
              <a:t>школ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106392" y="1976900"/>
            <a:ext cx="2160240" cy="11336"/>
          </a:xfrm>
          <a:prstGeom prst="line">
            <a:avLst/>
          </a:prstGeom>
          <a:ln w="22225" cmpd="sng">
            <a:solidFill>
              <a:srgbClr val="337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244929" y="4170086"/>
            <a:ext cx="8727620" cy="2114020"/>
            <a:chOff x="660822" y="4170085"/>
            <a:chExt cx="11193719" cy="211402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16358" y="4170085"/>
              <a:ext cx="10938183" cy="2054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ru-RU" altLang="ru-RU" sz="1600" dirty="0">
                  <a:latin typeface="Arial" pitchFamily="34" charset="0"/>
                  <a:ea typeface="Open Sans"/>
                </a:rPr>
                <a:t>Родители в режиме «</a:t>
              </a:r>
              <a:r>
                <a:rPr lang="ru-RU" altLang="ru-RU" sz="1600" dirty="0" smtClean="0">
                  <a:latin typeface="Arial" pitchFamily="34" charset="0"/>
                  <a:ea typeface="Open Sans"/>
                </a:rPr>
                <a:t>он-</a:t>
              </a:r>
              <a:r>
                <a:rPr lang="ru-RU" altLang="ru-RU" sz="1600" dirty="0" err="1" smtClean="0">
                  <a:latin typeface="Arial" pitchFamily="34" charset="0"/>
                  <a:ea typeface="Open Sans"/>
                </a:rPr>
                <a:t>лайн</a:t>
              </a:r>
              <a:r>
                <a:rPr lang="ru-RU" altLang="ru-RU" sz="1600" dirty="0">
                  <a:latin typeface="Arial" pitchFamily="34" charset="0"/>
                  <a:ea typeface="Open Sans"/>
                </a:rPr>
                <a:t>» получают информацию о текущей успеваемости и </a:t>
              </a:r>
              <a:r>
                <a:rPr lang="ru-RU" altLang="ru-RU" sz="1600" dirty="0" smtClean="0">
                  <a:latin typeface="Arial" pitchFamily="34" charset="0"/>
                  <a:ea typeface="Open Sans"/>
                </a:rPr>
                <a:t>посещаемости детей;</a:t>
              </a:r>
              <a:endParaRPr lang="ru-RU" altLang="ru-RU" sz="900" dirty="0" smtClean="0">
                <a:latin typeface="Arial" pitchFamily="34" charset="0"/>
                <a:ea typeface="Open Sans"/>
              </a:endParaRP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ru-RU" altLang="ru-RU" sz="1600" dirty="0" smtClean="0">
                  <a:latin typeface="Arial" pitchFamily="34" charset="0"/>
                  <a:ea typeface="Open Sans"/>
                </a:rPr>
                <a:t>МОН </a:t>
              </a:r>
              <a:r>
                <a:rPr lang="ru-RU" altLang="ru-RU" sz="1600" dirty="0">
                  <a:latin typeface="Arial" pitchFamily="34" charset="0"/>
                  <a:ea typeface="Open Sans"/>
                </a:rPr>
                <a:t>осуществляет </a:t>
              </a:r>
              <a:r>
                <a:rPr lang="ru-RU" altLang="ru-RU" sz="1600" dirty="0" smtClean="0">
                  <a:latin typeface="Arial" pitchFamily="34" charset="0"/>
                  <a:ea typeface="Open Sans"/>
                </a:rPr>
                <a:t>контроль </a:t>
              </a:r>
              <a:r>
                <a:rPr lang="ru-RU" altLang="ru-RU" sz="1600" dirty="0">
                  <a:latin typeface="Arial" pitchFamily="34" charset="0"/>
                  <a:ea typeface="Open Sans"/>
                </a:rPr>
                <a:t>в режиме «</a:t>
              </a:r>
              <a:r>
                <a:rPr lang="ru-RU" altLang="ru-RU" sz="1600" dirty="0" smtClean="0">
                  <a:latin typeface="Arial" pitchFamily="34" charset="0"/>
                  <a:ea typeface="Open Sans"/>
                </a:rPr>
                <a:t>он-</a:t>
              </a:r>
              <a:r>
                <a:rPr lang="ru-RU" altLang="ru-RU" sz="1600" dirty="0" err="1" smtClean="0">
                  <a:latin typeface="Arial" pitchFamily="34" charset="0"/>
                  <a:ea typeface="Open Sans"/>
                </a:rPr>
                <a:t>лайн</a:t>
              </a:r>
              <a:r>
                <a:rPr lang="ru-RU" altLang="ru-RU" sz="1600" dirty="0" smtClean="0">
                  <a:latin typeface="Arial" pitchFamily="34" charset="0"/>
                  <a:ea typeface="Open Sans"/>
                </a:rPr>
                <a:t>»;</a:t>
              </a:r>
              <a:endParaRPr lang="ru-RU" altLang="ru-RU" sz="900" dirty="0">
                <a:latin typeface="Arial" pitchFamily="34" charset="0"/>
                <a:ea typeface="Open Sans"/>
              </a:endParaRP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ru-RU" altLang="ru-RU" sz="1600" dirty="0">
                  <a:latin typeface="Arial" pitchFamily="34" charset="0"/>
                  <a:ea typeface="Open Sans"/>
                </a:rPr>
                <a:t>Учащиеся имеют доступ к электронным образовательным </a:t>
              </a:r>
              <a:r>
                <a:rPr lang="ru-RU" altLang="ru-RU" sz="1600" dirty="0" smtClean="0">
                  <a:latin typeface="Arial" pitchFamily="34" charset="0"/>
                  <a:ea typeface="Open Sans"/>
                </a:rPr>
                <a:t>ресурсам;</a:t>
              </a:r>
              <a:endParaRPr lang="ru-RU" altLang="ru-RU" sz="900" dirty="0" smtClean="0">
                <a:latin typeface="Arial" pitchFamily="34" charset="0"/>
                <a:ea typeface="Open Sans"/>
              </a:endParaRP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ru-RU" altLang="ru-RU" sz="1600" dirty="0" smtClean="0">
                  <a:latin typeface="Arial" pitchFamily="34" charset="0"/>
                  <a:ea typeface="Open Sans"/>
                </a:rPr>
                <a:t>Электронный </a:t>
              </a:r>
              <a:r>
                <a:rPr lang="ru-RU" altLang="ru-RU" sz="1600" dirty="0">
                  <a:latin typeface="Arial" pitchFamily="34" charset="0"/>
                  <a:ea typeface="Open Sans"/>
                </a:rPr>
                <a:t>дневник внедряется в рамках ГЧП и стоит 0 тенге </a:t>
              </a:r>
              <a:r>
                <a:rPr lang="ru-RU" altLang="ru-RU" sz="1600" dirty="0" smtClean="0">
                  <a:latin typeface="Arial" pitchFamily="34" charset="0"/>
                  <a:ea typeface="Open Sans"/>
                </a:rPr>
                <a:t>государству.</a:t>
              </a:r>
              <a:endParaRPr lang="ru-RU" sz="1600" dirty="0">
                <a:latin typeface="Arial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60822" y="4397045"/>
              <a:ext cx="144016" cy="144016"/>
            </a:xfrm>
            <a:prstGeom prst="ellipse">
              <a:avLst/>
            </a:prstGeom>
            <a:solidFill>
              <a:srgbClr val="EDD1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663150" y="5249782"/>
              <a:ext cx="144016" cy="144016"/>
            </a:xfrm>
            <a:prstGeom prst="ellipse">
              <a:avLst/>
            </a:prstGeom>
            <a:solidFill>
              <a:srgbClr val="EDD1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674036" y="5704658"/>
              <a:ext cx="144016" cy="144016"/>
            </a:xfrm>
            <a:prstGeom prst="ellipse">
              <a:avLst/>
            </a:prstGeom>
            <a:solidFill>
              <a:srgbClr val="EDD1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74036" y="6140089"/>
              <a:ext cx="144016" cy="144016"/>
            </a:xfrm>
            <a:prstGeom prst="ellipse">
              <a:avLst/>
            </a:prstGeom>
            <a:solidFill>
              <a:srgbClr val="EDD1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79106" y="437383"/>
            <a:ext cx="3509172" cy="724406"/>
            <a:chOff x="-618526" y="437606"/>
            <a:chExt cx="4678896" cy="63410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8526" y="437606"/>
              <a:ext cx="433469" cy="441522"/>
            </a:xfrm>
            <a:prstGeom prst="rect">
              <a:avLst/>
            </a:prstGeom>
          </p:spPr>
        </p:pic>
        <p:sp>
          <p:nvSpPr>
            <p:cNvPr id="30" name="Заголовок 1"/>
            <p:cNvSpPr txBox="1">
              <a:spLocks/>
            </p:cNvSpPr>
            <p:nvPr/>
          </p:nvSpPr>
          <p:spPr>
            <a:xfrm>
              <a:off x="-70723" y="725665"/>
              <a:ext cx="4131093" cy="3460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ru-RU" sz="1800" b="1" dirty="0">
                  <a:solidFill>
                    <a:srgbClr val="3378A9"/>
                  </a:solidFill>
                  <a:latin typeface="Calibri" pitchFamily="34" charset="0"/>
                  <a:cs typeface="Arial" panose="020B0604020202020204" pitchFamily="34" charset="0"/>
                </a:rPr>
                <a:t>Электронные дневники и журналы</a:t>
              </a:r>
            </a:p>
          </p:txBody>
        </p:sp>
        <p:sp>
          <p:nvSpPr>
            <p:cNvPr id="32" name="Овал 31"/>
            <p:cNvSpPr/>
            <p:nvPr/>
          </p:nvSpPr>
          <p:spPr>
            <a:xfrm>
              <a:off x="-157947" y="836190"/>
              <a:ext cx="87225" cy="85876"/>
            </a:xfrm>
            <a:prstGeom prst="ellipse">
              <a:avLst/>
            </a:prstGeom>
            <a:solidFill>
              <a:srgbClr val="337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</p:grp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549623" y="181320"/>
            <a:ext cx="774834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</a:rPr>
              <a:t>Информатизация среднего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</a:rPr>
              <a:t>образования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475942" y="1210877"/>
            <a:ext cx="1482321" cy="2583455"/>
            <a:chOff x="10320606" y="1794548"/>
            <a:chExt cx="1661838" cy="1764215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0320606" y="1794548"/>
              <a:ext cx="1661838" cy="544882"/>
              <a:chOff x="6248662" y="1853723"/>
              <a:chExt cx="1519581" cy="378863"/>
            </a:xfrm>
          </p:grpSpPr>
          <p:sp>
            <p:nvSpPr>
              <p:cNvPr id="29" name="Shape 122"/>
              <p:cNvSpPr/>
              <p:nvPr/>
            </p:nvSpPr>
            <p:spPr>
              <a:xfrm>
                <a:off x="6248662" y="1853723"/>
                <a:ext cx="1519581" cy="367982"/>
              </a:xfrm>
              <a:prstGeom prst="roundRect">
                <a:avLst>
                  <a:gd name="adj" fmla="val 8469"/>
                </a:avLst>
              </a:prstGeom>
              <a:solidFill>
                <a:srgbClr val="05BDF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GB" sz="10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1" name="Рисунок 17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5093" y="1879315"/>
                <a:ext cx="951464" cy="353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" name="Группа 32"/>
            <p:cNvGrpSpPr/>
            <p:nvPr/>
          </p:nvGrpSpPr>
          <p:grpSpPr>
            <a:xfrm>
              <a:off x="10320606" y="2390758"/>
              <a:ext cx="1661838" cy="529233"/>
              <a:chOff x="6248662" y="2288812"/>
              <a:chExt cx="1519581" cy="367982"/>
            </a:xfrm>
          </p:grpSpPr>
          <p:sp>
            <p:nvSpPr>
              <p:cNvPr id="34" name="Shape 122"/>
              <p:cNvSpPr/>
              <p:nvPr/>
            </p:nvSpPr>
            <p:spPr>
              <a:xfrm>
                <a:off x="6248662" y="2288812"/>
                <a:ext cx="1519581" cy="367982"/>
              </a:xfrm>
              <a:prstGeom prst="roundRect">
                <a:avLst>
                  <a:gd name="adj" fmla="val 8469"/>
                </a:avLst>
              </a:prstGeom>
              <a:solidFill>
                <a:srgbClr val="05BDF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GB" sz="10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0169" y="2300279"/>
                <a:ext cx="415154" cy="334252"/>
              </a:xfrm>
              <a:prstGeom prst="rect">
                <a:avLst/>
              </a:prstGeom>
            </p:spPr>
          </p:pic>
          <p:sp>
            <p:nvSpPr>
              <p:cNvPr id="36" name="Прямоугольник 62"/>
              <p:cNvSpPr>
                <a:spLocks/>
              </p:cNvSpPr>
              <p:nvPr/>
            </p:nvSpPr>
            <p:spPr bwMode="auto">
              <a:xfrm>
                <a:off x="6849959" y="2430694"/>
                <a:ext cx="819858" cy="102297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1400" b="1" dirty="0" err="1" smtClean="0">
                    <a:latin typeface="Arial" panose="020B0604020202020204" pitchFamily="34" charset="0"/>
                  </a:rPr>
                  <a:t>Bilimal</a:t>
                </a:r>
                <a:endParaRPr lang="ru-RU" altLang="ru-RU" sz="14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10320606" y="2945994"/>
              <a:ext cx="1661838" cy="612769"/>
              <a:chOff x="6244259" y="2716622"/>
              <a:chExt cx="1519581" cy="399320"/>
            </a:xfrm>
          </p:grpSpPr>
          <p:sp>
            <p:nvSpPr>
              <p:cNvPr id="38" name="Shape 122"/>
              <p:cNvSpPr/>
              <p:nvPr/>
            </p:nvSpPr>
            <p:spPr>
              <a:xfrm>
                <a:off x="6244259" y="2716622"/>
                <a:ext cx="1519581" cy="399320"/>
              </a:xfrm>
              <a:prstGeom prst="roundRect">
                <a:avLst>
                  <a:gd name="adj" fmla="val 8469"/>
                </a:avLst>
              </a:prstGeom>
              <a:solidFill>
                <a:srgbClr val="05BDF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GB" sz="10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584915" y="2738057"/>
                <a:ext cx="734681" cy="201509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490708" y="2975324"/>
                <a:ext cx="923096" cy="108787"/>
              </a:xfrm>
              <a:prstGeom prst="rect">
                <a:avLst/>
              </a:prstGeom>
            </p:spPr>
          </p:pic>
        </p:grpSp>
      </p:grpSp>
      <p:sp>
        <p:nvSpPr>
          <p:cNvPr id="41" name="Номер слайда 24"/>
          <p:cNvSpPr>
            <a:spLocks noGrp="1"/>
          </p:cNvSpPr>
          <p:nvPr>
            <p:ph type="sldNum" sz="quarter" idx="12"/>
          </p:nvPr>
        </p:nvSpPr>
        <p:spPr bwMode="auto">
          <a:xfrm>
            <a:off x="8686800" y="131764"/>
            <a:ext cx="2714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2" name="Овал 41"/>
          <p:cNvSpPr/>
          <p:nvPr/>
        </p:nvSpPr>
        <p:spPr>
          <a:xfrm>
            <a:off x="254905" y="4825224"/>
            <a:ext cx="112288" cy="144016"/>
          </a:xfrm>
          <a:prstGeom prst="ellipse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14141</TotalTime>
  <Words>3294</Words>
  <Application>Microsoft Office PowerPoint</Application>
  <PresentationFormat>Экран (4:3)</PresentationFormat>
  <Paragraphs>917</Paragraphs>
  <Slides>31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Open Sans</vt:lpstr>
      <vt:lpstr>Times New Roman</vt:lpstr>
      <vt:lpstr>Wingdings</vt:lpstr>
      <vt:lpstr>Тема Office</vt:lpstr>
      <vt:lpstr>Цифровизация системы 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ДЕТСКИЕ САДЫ, ШКОЛЫ, КОЛЛЕДЖИ.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Beybut S. Esenbaev</dc:creator>
  <cp:lastModifiedBy>Манкеи Разия</cp:lastModifiedBy>
  <cp:revision>1038</cp:revision>
  <cp:lastPrinted>2018-03-19T02:13:15Z</cp:lastPrinted>
  <dcterms:created xsi:type="dcterms:W3CDTF">2017-06-19T05:07:51Z</dcterms:created>
  <dcterms:modified xsi:type="dcterms:W3CDTF">2018-03-20T03:44:58Z</dcterms:modified>
</cp:coreProperties>
</file>