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112" r:id="rId1"/>
  </p:sldMasterIdLst>
  <p:notesMasterIdLst>
    <p:notesMasterId r:id="rId33"/>
  </p:notesMasterIdLst>
  <p:handoutMasterIdLst>
    <p:handoutMasterId r:id="rId34"/>
  </p:handoutMasterIdLst>
  <p:sldIdLst>
    <p:sldId id="563" r:id="rId2"/>
    <p:sldId id="583" r:id="rId3"/>
    <p:sldId id="619" r:id="rId4"/>
    <p:sldId id="591" r:id="rId5"/>
    <p:sldId id="620" r:id="rId6"/>
    <p:sldId id="621" r:id="rId7"/>
    <p:sldId id="580" r:id="rId8"/>
    <p:sldId id="590" r:id="rId9"/>
    <p:sldId id="572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1" r:id="rId19"/>
    <p:sldId id="633" r:id="rId20"/>
    <p:sldId id="634" r:id="rId21"/>
    <p:sldId id="635" r:id="rId22"/>
    <p:sldId id="636" r:id="rId23"/>
    <p:sldId id="637" r:id="rId24"/>
    <p:sldId id="638" r:id="rId25"/>
    <p:sldId id="639" r:id="rId26"/>
    <p:sldId id="640" r:id="rId27"/>
    <p:sldId id="641" r:id="rId28"/>
    <p:sldId id="643" r:id="rId29"/>
    <p:sldId id="642" r:id="rId30"/>
    <p:sldId id="644" r:id="rId31"/>
    <p:sldId id="645" r:id="rId32"/>
  </p:sldIdLst>
  <p:sldSz cx="9144000" cy="6858000" type="screen4x3"/>
  <p:notesSz cx="6815138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0558FF"/>
    <a:srgbClr val="0033CC"/>
    <a:srgbClr val="3333FF"/>
    <a:srgbClr val="FFC7C7"/>
    <a:srgbClr val="008000"/>
    <a:srgbClr val="ECEBF1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2" autoAdjust="0"/>
    <p:restoredTop sz="98804" autoAdjust="0"/>
  </p:normalViewPr>
  <p:slideViewPr>
    <p:cSldViewPr>
      <p:cViewPr varScale="1">
        <p:scale>
          <a:sx n="81" d="100"/>
          <a:sy n="81" d="100"/>
        </p:scale>
        <p:origin x="6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73164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Лист1!$A$1:$A$6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33250</c:v>
                </c:pt>
                <c:pt idx="1">
                  <c:v>39110</c:v>
                </c:pt>
                <c:pt idx="2">
                  <c:v>63065</c:v>
                </c:pt>
                <c:pt idx="3">
                  <c:v>61762</c:v>
                </c:pt>
                <c:pt idx="4">
                  <c:v>65409</c:v>
                </c:pt>
                <c:pt idx="5">
                  <c:v>68803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595984"/>
        <c:axId val="131599904"/>
        <c:axId val="0"/>
      </c:bar3DChart>
      <c:catAx>
        <c:axId val="131595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j-lt"/>
              </a:defRPr>
            </a:pPr>
            <a:endParaRPr lang="ru-RU"/>
          </a:p>
        </c:txPr>
        <c:crossAx val="131599904"/>
        <c:crosses val="autoZero"/>
        <c:auto val="1"/>
        <c:lblAlgn val="ctr"/>
        <c:lblOffset val="100"/>
        <c:noMultiLvlLbl val="0"/>
      </c:catAx>
      <c:valAx>
        <c:axId val="131599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1595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3300"/>
            </a:solidFill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2828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Лист1!$G$1:$G$6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Лист1!$H$1:$H$6</c:f>
              <c:numCache>
                <c:formatCode>General</c:formatCode>
                <c:ptCount val="6"/>
                <c:pt idx="0">
                  <c:v>1135</c:v>
                </c:pt>
                <c:pt idx="1">
                  <c:v>1386</c:v>
                </c:pt>
                <c:pt idx="2">
                  <c:v>1849</c:v>
                </c:pt>
                <c:pt idx="3">
                  <c:v>1812</c:v>
                </c:pt>
                <c:pt idx="4">
                  <c:v>2308</c:v>
                </c:pt>
                <c:pt idx="5">
                  <c:v>2491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602144"/>
        <c:axId val="131602704"/>
        <c:axId val="0"/>
      </c:bar3DChart>
      <c:catAx>
        <c:axId val="13160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+mj-lt"/>
              </a:defRPr>
            </a:pPr>
            <a:endParaRPr lang="ru-RU"/>
          </a:p>
        </c:txPr>
        <c:crossAx val="131602704"/>
        <c:crosses val="autoZero"/>
        <c:auto val="1"/>
        <c:lblAlgn val="ctr"/>
        <c:lblOffset val="100"/>
        <c:noMultiLvlLbl val="0"/>
      </c:catAx>
      <c:valAx>
        <c:axId val="131602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1602144"/>
        <c:crosses val="autoZero"/>
        <c:crossBetween val="between"/>
      </c:valAx>
    </c:plotArea>
    <c:plotVisOnly val="1"/>
    <c:dispBlanksAs val="gap"/>
    <c:showDLblsOverMax val="0"/>
  </c:chart>
  <c:externalData r:id="rId2">
    <c:autoUpdate val="1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FF000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Қазақстан Республикасында әскери-патриоттық тәрбиелеуді дамыту жөніндегі үйлестіру кеңесі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DAF08D-25CA-4512-B4F8-61BEB68666D7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A2AF6FFD-2479-4EB4-B171-74ABF611DA66}" type="presOf" srcId="{361AA53C-F068-40C1-B67E-CE7501406FAD}" destId="{AA81951F-89C9-4938-8316-8B7BDF09FC24}" srcOrd="0" destOrd="0" presId="urn:microsoft.com/office/officeart/2005/8/layout/vList2"/>
    <dgm:cxn modelId="{51C8F8C0-FCEC-420D-8480-417986A09A9A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Кадет сыныптары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157083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BF0BEB-4DC2-4561-9B9E-23F8B3B0A56E}" type="presOf" srcId="{361AA53C-F068-40C1-B67E-CE7501406FAD}" destId="{AA81951F-89C9-4938-8316-8B7BDF09FC24}" srcOrd="0" destOrd="0" presId="urn:microsoft.com/office/officeart/2005/8/layout/vList2"/>
    <dgm:cxn modelId="{3501E143-71A9-4DF4-89F7-6EE9382EB8B0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F996301E-F1B3-40B8-A7B3-0658F0293A78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«Жас сарбаз» республикалық әскери-патриоттық қоғамдық қозғалысы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5AAED382-94FA-49EF-81F7-79DAFB9869B6}" type="presOf" srcId="{8CC99F7B-0BCB-4997-A63E-30405FEBF429}" destId="{3CFCE4E1-D226-4B39-BB20-86DF6E62E999}" srcOrd="0" destOrd="0" presId="urn:microsoft.com/office/officeart/2005/8/layout/vList2"/>
    <dgm:cxn modelId="{85BAC90C-3D9F-4F0B-9681-9434CD2599C4}" type="presOf" srcId="{361AA53C-F068-40C1-B67E-CE7501406FAD}" destId="{AA81951F-89C9-4938-8316-8B7BDF09FC24}" srcOrd="0" destOrd="0" presId="urn:microsoft.com/office/officeart/2005/8/layout/vList2"/>
    <dgm:cxn modelId="{3E8E08E6-AB06-438E-A8AE-37D8EC96E2C3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B05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Ұлттық әскери-патриоттық орталық</a:t>
          </a:r>
          <a:endParaRPr lang="ru-RU" sz="9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64DB49-D76C-457F-BC62-C78F80C99155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FDD7875B-8990-469D-BF70-E666B1B9E9FA}" type="presOf" srcId="{8CC99F7B-0BCB-4997-A63E-30405FEBF429}" destId="{3CFCE4E1-D226-4B39-BB20-86DF6E62E999}" srcOrd="0" destOrd="0" presId="urn:microsoft.com/office/officeart/2005/8/layout/vList2"/>
    <dgm:cxn modelId="{3FFA1C97-FD06-450F-9336-3D0D03E2E297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666633">
            <a:alpha val="49804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ӘТМ жанындағы Әскери-патриоттық тәрбиелеу орталығы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1ED325-2414-4716-9FE0-D9F519DED44B}" type="presOf" srcId="{361AA53C-F068-40C1-B67E-CE7501406FAD}" destId="{AA81951F-89C9-4938-8316-8B7BDF09FC24}" srcOrd="0" destOrd="0" presId="urn:microsoft.com/office/officeart/2005/8/layout/vList2"/>
    <dgm:cxn modelId="{D58626F6-1C2A-4582-9D75-E0C69F98901D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AE7C01A3-4B13-4878-943B-554272DCF17A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Өңірлердегі «Жас сарбаз» республикалық әскери-патриоттық қоғамдық қозғалысының филиалдары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X="99495" custScaleY="46604" custLinFactY="59671" custLinFactNeighborX="49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0FC017-D902-46A7-8D3B-AB8C733D8C80}" type="presOf" srcId="{361AA53C-F068-40C1-B67E-CE7501406FAD}" destId="{AA81951F-89C9-4938-8316-8B7BDF09FC24}" srcOrd="0" destOrd="0" presId="urn:microsoft.com/office/officeart/2005/8/layout/vList2"/>
    <dgm:cxn modelId="{4B2A1566-BAE3-4234-B969-4CDAD267D610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0EF72B5A-67DA-4C6F-872C-989D9251B60A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FF000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Өңірлердегі әскери-патриоттық тәрбиелеуді дамыту жөніндегі үйлестіру кеңесі 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6E356B-AD06-49C9-8F1E-1524E49D4078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29D09B0D-C03D-4953-BB4E-073BEC150073}" type="presOf" srcId="{8CC99F7B-0BCB-4997-A63E-30405FEBF429}" destId="{3CFCE4E1-D226-4B39-BB20-86DF6E62E999}" srcOrd="0" destOrd="0" presId="urn:microsoft.com/office/officeart/2005/8/layout/vList2"/>
    <dgm:cxn modelId="{CBD3543A-A72F-4D9F-8826-F1C62B456F02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B050">
            <a:alpha val="50000"/>
          </a:srgb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Ұлттық әскери-патриоттық орталықтың филиалдары</a:t>
          </a:r>
          <a:endParaRPr lang="ru-RU" sz="9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77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AE538-DD36-4B10-A8C7-0BC282529E2A}" type="presOf" srcId="{8CC99F7B-0BCB-4997-A63E-30405FEBF429}" destId="{3CFCE4E1-D226-4B39-BB20-86DF6E62E999}" srcOrd="0" destOrd="0" presId="urn:microsoft.com/office/officeart/2005/8/layout/vList2"/>
    <dgm:cxn modelId="{FD9680A3-9F46-4AA3-BAD3-01EA024DF3B4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E6A91DB1-9AC5-43A2-9B09-714DEA04D350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6">
            <a:lumMod val="50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ӘТМ филиалдары жанындағы әскери-патриоттық тәрбиелеу орталықтары  </a:t>
          </a:r>
          <a:endParaRPr lang="ru-RU" sz="9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-1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2A1541-C74C-44CE-B1FC-4DCF377FB8EA}" type="presOf" srcId="{8CC99F7B-0BCB-4997-A63E-30405FEBF429}" destId="{3CFCE4E1-D226-4B39-BB20-86DF6E62E999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9F330909-D750-4299-B1C9-0DCFBF2AE4E2}" type="presOf" srcId="{361AA53C-F068-40C1-B67E-CE7501406FAD}" destId="{AA81951F-89C9-4938-8316-8B7BDF09FC24}" srcOrd="0" destOrd="0" presId="urn:microsoft.com/office/officeart/2005/8/layout/vList2"/>
    <dgm:cxn modelId="{003EDCC0-F760-48B9-89AF-983951E498CD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C99F7B-0BCB-4997-A63E-30405FEBF42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AA53C-F068-40C1-B67E-CE7501406FA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  <a:alpha val="50000"/>
          </a:schemeClr>
        </a:solidFill>
      </dgm:spPr>
      <dgm:t>
        <a:bodyPr lIns="0" tIns="0" rIns="0" bIns="0"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kk-KZ" sz="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Әскери-патриоттық клубтар</a:t>
          </a:r>
          <a:endParaRPr lang="ru-RU" sz="9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B7BAE2F-39F9-4523-ACA0-C2E26EA36715}" type="par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9F295A3C-B6C4-4CDF-AE12-C2D94762DAE2}" type="sibTrans" cxnId="{1C118A0E-A34B-4EAF-BCFE-7B8715930BD2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3CFCE4E1-D226-4B39-BB20-86DF6E62E999}" type="pres">
      <dgm:prSet presAssocID="{8CC99F7B-0BCB-4997-A63E-30405FEBF4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1951F-89C9-4938-8316-8B7BDF09FC24}" type="pres">
      <dgm:prSet presAssocID="{361AA53C-F068-40C1-B67E-CE7501406FAD}" presName="parentText" presStyleLbl="node1" presStyleIdx="0" presStyleCnt="1" custScaleY="62054" custLinFactNeighborY="10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00F2F1-04B8-4867-A4AF-30C320DC890B}" type="presOf" srcId="{361AA53C-F068-40C1-B67E-CE7501406FAD}" destId="{AA81951F-89C9-4938-8316-8B7BDF09FC24}" srcOrd="0" destOrd="0" presId="urn:microsoft.com/office/officeart/2005/8/layout/vList2"/>
    <dgm:cxn modelId="{1C118A0E-A34B-4EAF-BCFE-7B8715930BD2}" srcId="{8CC99F7B-0BCB-4997-A63E-30405FEBF429}" destId="{361AA53C-F068-40C1-B67E-CE7501406FAD}" srcOrd="0" destOrd="0" parTransId="{5B7BAE2F-39F9-4523-ACA0-C2E26EA36715}" sibTransId="{9F295A3C-B6C4-4CDF-AE12-C2D94762DAE2}"/>
    <dgm:cxn modelId="{A6513A21-5CE5-4F98-AA77-0A7FF4F698FB}" type="presOf" srcId="{8CC99F7B-0BCB-4997-A63E-30405FEBF429}" destId="{3CFCE4E1-D226-4B39-BB20-86DF6E62E999}" srcOrd="0" destOrd="0" presId="urn:microsoft.com/office/officeart/2005/8/layout/vList2"/>
    <dgm:cxn modelId="{6CB3E0E1-06C6-4B21-ABB4-66E9EC8C5F67}" type="presParOf" srcId="{3CFCE4E1-D226-4B39-BB20-86DF6E62E999}" destId="{AA81951F-89C9-4938-8316-8B7BDF09FC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578" y="0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9C0F68-3856-412F-A592-69CCD3D4A67A}" type="datetimeFigureOut">
              <a:rPr lang="ru-RU"/>
              <a:pPr>
                <a:defRPr/>
              </a:pPr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578" y="9443321"/>
            <a:ext cx="2953969" cy="497603"/>
          </a:xfrm>
          <a:prstGeom prst="rect">
            <a:avLst/>
          </a:prstGeom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8D07320-0DCE-4EE3-8949-50AACA144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62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578" y="0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7046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196" y="4721661"/>
            <a:ext cx="5452747" cy="447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321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0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578" y="9443321"/>
            <a:ext cx="295396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fld id="{6F3856C4-3726-4613-8AE8-AFF4F3025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04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0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E653-E5B9-4F34-A856-D0B1ABB85870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51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7AE481-8AFE-4271-A238-517887A428F7}" type="slidenum">
              <a:rPr lang="ru-RU" altLang="ru-RU" sz="1700">
                <a:solidFill>
                  <a:prstClr val="black"/>
                </a:solidFill>
              </a:rPr>
              <a:pPr/>
              <a:t>18</a:t>
            </a:fld>
            <a:endParaRPr lang="ru-RU" altLang="ru-RU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A826F-8088-4A77-BD44-F7C4C7E920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19636-B2F8-488E-AC88-D6C1145A4B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078C6-748D-42E6-8B2C-5367B2884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136E-8DBB-4312-8DC6-0D54BD603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A4AF0-4600-44AA-A091-05D931B8C4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BD32C-F2B5-465D-A561-0AB600AB05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37B83-6F43-446E-8568-31FA008D25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927CA-0443-4994-83B4-42CAAE92B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0D9F6-A126-4945-A244-5E59525464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FC804-B676-46C6-9AEB-06C8542B71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7C3F0-879A-4BDD-BB6F-BBBB869E9B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E3144-033E-42D1-9F86-3137E7282E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6C9A3E-E18D-40FE-86E0-696512740A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  <p:sldLayoutId id="2147486114" r:id="rId2"/>
    <p:sldLayoutId id="2147486115" r:id="rId3"/>
    <p:sldLayoutId id="2147486116" r:id="rId4"/>
    <p:sldLayoutId id="2147486117" r:id="rId5"/>
    <p:sldLayoutId id="2147486118" r:id="rId6"/>
    <p:sldLayoutId id="2147486119" r:id="rId7"/>
    <p:sldLayoutId id="2147486120" r:id="rId8"/>
    <p:sldLayoutId id="2147486121" r:id="rId9"/>
    <p:sldLayoutId id="2147486122" r:id="rId10"/>
    <p:sldLayoutId id="2147486123" r:id="rId11"/>
    <p:sldLayoutId id="214748612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tiff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31" Type="http://schemas.openxmlformats.org/officeDocument/2006/relationships/image" Target="../media/image54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tiff"/><Relationship Id="rId30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4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9" Type="http://schemas.openxmlformats.org/officeDocument/2006/relationships/diagramData" Target="../diagrams/data8.xml"/><Relationship Id="rId21" Type="http://schemas.openxmlformats.org/officeDocument/2006/relationships/diagramQuickStyle" Target="../diagrams/quickStyle4.xml"/><Relationship Id="rId34" Type="http://schemas.openxmlformats.org/officeDocument/2006/relationships/diagramData" Target="../diagrams/data7.xml"/><Relationship Id="rId42" Type="http://schemas.openxmlformats.org/officeDocument/2006/relationships/diagramColors" Target="../diagrams/colors8.xml"/><Relationship Id="rId47" Type="http://schemas.openxmlformats.org/officeDocument/2006/relationships/diagramColors" Target="../diagrams/colors9.xml"/><Relationship Id="rId50" Type="http://schemas.openxmlformats.org/officeDocument/2006/relationships/diagramLayout" Target="../diagrams/layout10.xml"/><Relationship Id="rId55" Type="http://schemas.openxmlformats.org/officeDocument/2006/relationships/image" Target="../media/image6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1.png"/><Relationship Id="rId16" Type="http://schemas.openxmlformats.org/officeDocument/2006/relationships/diagramQuickStyle" Target="../diagrams/quickStyle3.xml"/><Relationship Id="rId29" Type="http://schemas.openxmlformats.org/officeDocument/2006/relationships/diagramData" Target="../diagrams/data6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37" Type="http://schemas.openxmlformats.org/officeDocument/2006/relationships/diagramColors" Target="../diagrams/colors7.xml"/><Relationship Id="rId40" Type="http://schemas.openxmlformats.org/officeDocument/2006/relationships/diagramLayout" Target="../diagrams/layout8.xml"/><Relationship Id="rId45" Type="http://schemas.openxmlformats.org/officeDocument/2006/relationships/diagramLayout" Target="../diagrams/layout9.xml"/><Relationship Id="rId53" Type="http://schemas.microsoft.com/office/2007/relationships/diagramDrawing" Target="../diagrams/drawing10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4" Type="http://schemas.openxmlformats.org/officeDocument/2006/relationships/diagramData" Target="../diagrams/data9.xml"/><Relationship Id="rId52" Type="http://schemas.openxmlformats.org/officeDocument/2006/relationships/diagramColors" Target="../diagrams/colors10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35" Type="http://schemas.openxmlformats.org/officeDocument/2006/relationships/diagramLayout" Target="../diagrams/layout7.xml"/><Relationship Id="rId43" Type="http://schemas.microsoft.com/office/2007/relationships/diagramDrawing" Target="../diagrams/drawing8.xml"/><Relationship Id="rId48" Type="http://schemas.microsoft.com/office/2007/relationships/diagramDrawing" Target="../diagrams/drawing9.xml"/><Relationship Id="rId8" Type="http://schemas.microsoft.com/office/2007/relationships/diagramDrawing" Target="../diagrams/drawing1.xml"/><Relationship Id="rId51" Type="http://schemas.openxmlformats.org/officeDocument/2006/relationships/diagramQuickStyle" Target="../diagrams/quickStyle10.xml"/><Relationship Id="rId3" Type="http://schemas.openxmlformats.org/officeDocument/2006/relationships/image" Target="../media/image72.jpeg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38" Type="http://schemas.microsoft.com/office/2007/relationships/diagramDrawing" Target="../diagrams/drawing7.xml"/><Relationship Id="rId46" Type="http://schemas.openxmlformats.org/officeDocument/2006/relationships/diagramQuickStyle" Target="../diagrams/quickStyle9.xml"/><Relationship Id="rId20" Type="http://schemas.openxmlformats.org/officeDocument/2006/relationships/diagramLayout" Target="../diagrams/layout4.xml"/><Relationship Id="rId41" Type="http://schemas.openxmlformats.org/officeDocument/2006/relationships/diagramQuickStyle" Target="../diagrams/quickStyle8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36" Type="http://schemas.openxmlformats.org/officeDocument/2006/relationships/diagramQuickStyle" Target="../diagrams/quickStyle7.xml"/><Relationship Id="rId49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0.jpeg"/><Relationship Id="rId5" Type="http://schemas.openxmlformats.org/officeDocument/2006/relationships/image" Target="../media/image76.jpeg"/><Relationship Id="rId10" Type="http://schemas.openxmlformats.org/officeDocument/2006/relationships/image" Target="../media/image67.png"/><Relationship Id="rId4" Type="http://schemas.openxmlformats.org/officeDocument/2006/relationships/image" Target="../media/image75.jpe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3.jpeg"/><Relationship Id="rId12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2.xml"/><Relationship Id="rId11" Type="http://schemas.openxmlformats.org/officeDocument/2006/relationships/image" Target="../media/image85.jpeg"/><Relationship Id="rId5" Type="http://schemas.openxmlformats.org/officeDocument/2006/relationships/chart" Target="../charts/chart1.xml"/><Relationship Id="rId10" Type="http://schemas.openxmlformats.org/officeDocument/2006/relationships/image" Target="../media/image67.png"/><Relationship Id="rId4" Type="http://schemas.openxmlformats.org/officeDocument/2006/relationships/image" Target="../media/image81.wmf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11" Type="http://schemas.openxmlformats.org/officeDocument/2006/relationships/image" Target="../media/image91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0.jpeg"/><Relationship Id="rId4" Type="http://schemas.openxmlformats.org/officeDocument/2006/relationships/image" Target="../media/image67.pn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67.png"/><Relationship Id="rId4" Type="http://schemas.openxmlformats.org/officeDocument/2006/relationships/image" Target="../media/image95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1.jpeg"/><Relationship Id="rId7" Type="http://schemas.openxmlformats.org/officeDocument/2006/relationships/image" Target="../media/image105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67.png"/><Relationship Id="rId7" Type="http://schemas.openxmlformats.org/officeDocument/2006/relationships/image" Target="../media/image1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67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.zakon.kz/Document/?link_id=100066409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67.png"/><Relationship Id="rId7" Type="http://schemas.openxmlformats.org/officeDocument/2006/relationships/image" Target="../media/image1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47896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 smtClean="0">
                <a:solidFill>
                  <a:srgbClr val="FFC000"/>
                </a:solidFill>
              </a:rPr>
              <a:t>ҚАЗАҚСТАН РЕСПУБЛИКАСЫНДА ӘСКЕРИ БІЛІМДІ, ҒЫЛЫМДЫ ДАМЫТУ ЖӘНЕ ӘСКЕРИ-ПАТРИОТТЫҚ ТӘРБИЕЛЕУДІ ҚАЛЫПТАСТЫРУ ТУРАЛЫ</a:t>
            </a:r>
            <a:endParaRPr lang="ru-RU" sz="2400" b="1" i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80408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 ОБОРОНЫ</a:t>
            </a:r>
          </a:p>
          <a:p>
            <a:pPr algn="ctr" defTabSz="1279525">
              <a:defRPr/>
            </a:pPr>
            <a:r>
              <a:rPr lang="en-US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noProof="1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 КАЗАХСТАН</a:t>
            </a:r>
            <a:endParaRPr lang="ru-RU" sz="1400" b="1" i="0" noProof="1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QАZАQSTАN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RЕSPÝBLĺKАSYNYŃ</a:t>
            </a:r>
          </a:p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QОRǴАNYS 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a-Latn" sz="1400" b="1" i="0" dirty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ĺ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NĺSTRLІGІ</a:t>
            </a:r>
            <a:endParaRPr lang="la-Latn" sz="1400" b="1" i="0" dirty="0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893343" y="6237312"/>
            <a:ext cx="1357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i="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r>
              <a:rPr lang="ru-RU" sz="1200" b="1" i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 </a:t>
            </a:r>
            <a:endParaRPr lang="ru-RU" sz="1200" b="1" i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5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2" y="1953363"/>
            <a:ext cx="8657297" cy="24117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:\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63591" y="188640"/>
            <a:ext cx="1016818" cy="1029020"/>
          </a:xfrm>
          <a:prstGeom prst="rect">
            <a:avLst/>
          </a:prstGeom>
          <a:noFill/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309730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03139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Рисунок 3" descr="Плац и фассат кафедры 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968548"/>
            <a:ext cx="306944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35" name="Рисунок 4" descr="DSC028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91" y="1069639"/>
            <a:ext cx="2967921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36" name="Рисунок 5" descr="DSC0114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33" y="4725144"/>
            <a:ext cx="3002673" cy="162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3419872" y="1219974"/>
            <a:ext cx="540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Қазіргі уақытта Қазақстан Республикасында </a:t>
            </a:r>
            <a:r>
              <a:rPr lang="kk-KZ" b="1" i="0" dirty="0" smtClean="0">
                <a:solidFill>
                  <a:srgbClr val="FF0000"/>
                </a:solidFill>
              </a:rPr>
              <a:t>30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әскери кафедра жұмыс істейді, олар </a:t>
            </a:r>
            <a:r>
              <a:rPr lang="kk-KZ" b="1" i="0" dirty="0" smtClean="0">
                <a:solidFill>
                  <a:srgbClr val="FF0000"/>
                </a:solidFill>
              </a:rPr>
              <a:t>73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әскери-есептік мамандық бойынша запастағы офицерлерді даярлауды жүзеге асырады.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endParaRPr lang="kk-KZ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Астана,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Талдықорған,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Атырау, Павлодар,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Қостанай қалаларында жаңа </a:t>
            </a:r>
            <a:r>
              <a:rPr lang="ru-RU" b="1" i="0" dirty="0" smtClean="0">
                <a:solidFill>
                  <a:srgbClr val="FF0000"/>
                </a:solidFill>
              </a:rPr>
              <a:t>5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әскери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кафедра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ашылды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Запастағы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офицерлерді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даярлау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еліміздің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барлық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облыстарын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қамтиды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indent="355600" algn="just"/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Армиямыздың офицерлерінің </a:t>
            </a:r>
            <a:r>
              <a:rPr lang="ru-RU" b="1" i="0" dirty="0" smtClean="0">
                <a:solidFill>
                  <a:srgbClr val="FF0000"/>
                </a:solidFill>
              </a:rPr>
              <a:t>37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пайызы – жоғары оқу орындары әскери кафедраларының түлектері.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5600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Келісімшарт бойынша әскери қызметке әртүрлі мамандыққа запастан 2017 жылы әскери даярлықтан өткен </a:t>
            </a:r>
            <a:r>
              <a:rPr lang="ru-RU" b="1" i="0" dirty="0" smtClean="0">
                <a:solidFill>
                  <a:srgbClr val="FF0000"/>
                </a:solidFill>
              </a:rPr>
              <a:t>179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азамат, тек 2018 жылғы қаңтарда </a:t>
            </a:r>
            <a:r>
              <a:rPr lang="ru-RU" b="1" i="0" dirty="0" smtClean="0">
                <a:solidFill>
                  <a:srgbClr val="FF0000"/>
                </a:solidFill>
              </a:rPr>
              <a:t>41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адам қабылданды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842" y="90726"/>
            <a:ext cx="8118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6">
                    <a:lumMod val="50000"/>
                  </a:schemeClr>
                </a:solidFill>
              </a:rPr>
              <a:t>ЖОҒАРЫ ОҚУ ОРЫНДАРЫ ЖАНЫНДАҒЫ </a:t>
            </a:r>
          </a:p>
          <a:p>
            <a:pPr algn="ctr"/>
            <a:r>
              <a:rPr lang="ru-RU" sz="2000" b="1" i="0" dirty="0" smtClean="0">
                <a:solidFill>
                  <a:schemeClr val="accent6">
                    <a:lumMod val="50000"/>
                  </a:schemeClr>
                </a:solidFill>
              </a:rPr>
              <a:t>ӘСКЕРИ КАФЕДРАЛАР</a:t>
            </a:r>
            <a:endParaRPr lang="ru-RU" sz="2000" b="1" i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818" y="64058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10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41441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1686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 descr="Kaz_300dpi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" contras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4" t="-742" r="-374" b="-742"/>
          <a:stretch>
            <a:fillRect/>
          </a:stretch>
        </p:blipFill>
        <p:spPr bwMode="auto">
          <a:xfrm>
            <a:off x="455937" y="984255"/>
            <a:ext cx="8559226" cy="56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6589203" y="4165043"/>
            <a:ext cx="1872762" cy="92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108">
              <a:latin typeface="Calibri" panose="020F0502020204030204" pitchFamily="34" charset="0"/>
            </a:endParaRPr>
          </a:p>
        </p:txBody>
      </p:sp>
      <p:sp>
        <p:nvSpPr>
          <p:cNvPr id="36" name="Прямоугольная выноска 35"/>
          <p:cNvSpPr/>
          <p:nvPr/>
        </p:nvSpPr>
        <p:spPr bwMode="auto">
          <a:xfrm>
            <a:off x="5531194" y="1502130"/>
            <a:ext cx="2825262" cy="290763"/>
          </a:xfrm>
          <a:prstGeom prst="wedgeRectCallout">
            <a:avLst>
              <a:gd name="adj1" fmla="val -32591"/>
              <a:gd name="adj2" fmla="val 143126"/>
            </a:avLst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323" tIns="3323" rIns="3323" bIns="3323" anchor="ctr">
            <a:spAutoFit/>
          </a:bodyPr>
          <a:lstStyle/>
          <a:p>
            <a:pPr algn="ctr">
              <a:defRPr/>
            </a:pPr>
            <a:endParaRPr lang="ru-RU" sz="1846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 bwMode="auto">
          <a:xfrm>
            <a:off x="4577124" y="881854"/>
            <a:ext cx="4387364" cy="2038036"/>
          </a:xfrm>
          <a:prstGeom prst="wedgeRectCallout">
            <a:avLst>
              <a:gd name="adj1" fmla="val -36315"/>
              <a:gd name="adj2" fmla="val 54568"/>
            </a:avLst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3323" tIns="3323" rIns="3323" bIns="3323" anchor="ctr">
            <a:spAutoFit/>
          </a:bodyPr>
          <a:lstStyle/>
          <a:p>
            <a:pPr algn="just">
              <a:defRPr/>
            </a:pPr>
            <a:r>
              <a:rPr lang="ru-RU" sz="11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1100" b="1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Солтүстік өңір </a:t>
            </a: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кафедра: 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Еуразия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ұлттық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-Қазақ агротехникалық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-Қазақ гуманитарлық заң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-«Астана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медициналық университеті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» АҚ</a:t>
            </a: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-Қаржы академиясы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-Қарағанды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техникалық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-Қарағанды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медициналық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Көкшетау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Солтүстік Қазақстан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-Қостанай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 algn="just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Павлодар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ая выноска 37"/>
          <p:cNvSpPr/>
          <p:nvPr/>
        </p:nvSpPr>
        <p:spPr bwMode="auto">
          <a:xfrm>
            <a:off x="107951" y="2794565"/>
            <a:ext cx="4418498" cy="853096"/>
          </a:xfrm>
          <a:prstGeom prst="wedgeRectCallout">
            <a:avLst>
              <a:gd name="adj1" fmla="val -4052"/>
              <a:gd name="adj2" fmla="val 67409"/>
            </a:avLst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3323" tIns="3323" rIns="3323" bIns="3323" anchor="ctr">
            <a:spAutoFit/>
          </a:bodyPr>
          <a:lstStyle/>
          <a:p>
            <a:pPr indent="80599">
              <a:defRPr/>
            </a:pPr>
            <a:r>
              <a:rPr lang="ru-RU" sz="11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Батыс</a:t>
            </a:r>
            <a:r>
              <a:rPr lang="ru-RU" sz="11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1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өңір</a:t>
            </a:r>
            <a:r>
              <a:rPr lang="ru-RU" sz="11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11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кафедра: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Батыс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Қазақстан аграрлық техникалық университеті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indent="80599"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Батыс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Қазақстан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медициналық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Каспий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технологиялар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және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инжиниринг 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- 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Атырау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ая выноска 25"/>
          <p:cNvSpPr>
            <a:spLocks noChangeArrowheads="1"/>
          </p:cNvSpPr>
          <p:nvPr/>
        </p:nvSpPr>
        <p:spPr bwMode="auto">
          <a:xfrm>
            <a:off x="4605476" y="3702190"/>
            <a:ext cx="4375234" cy="683819"/>
          </a:xfrm>
          <a:prstGeom prst="wedgeRectCallout">
            <a:avLst>
              <a:gd name="adj1" fmla="val 11939"/>
              <a:gd name="adj2" fmla="val -112106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wrap="square" lIns="3323" tIns="3323" rIns="3323" bIns="3323" anchor="ctr">
            <a:spAutoFit/>
          </a:bodyPr>
          <a:lstStyle>
            <a:lvl1pPr indent="87313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ru-RU" altLang="ru-RU" sz="1100" dirty="0" err="1" smtClean="0">
                <a:solidFill>
                  <a:srgbClr val="C0504D">
                    <a:lumMod val="75000"/>
                  </a:srgbClr>
                </a:solidFill>
              </a:rPr>
              <a:t>Шығыс өңір </a:t>
            </a:r>
            <a:r>
              <a:rPr lang="ru-RU" altLang="ru-RU" sz="1100" b="0" dirty="0">
                <a:solidFill>
                  <a:srgbClr val="C0504D">
                    <a:lumMod val="75000"/>
                  </a:srgbClr>
                </a:solidFill>
              </a:rPr>
              <a:t>– </a:t>
            </a:r>
            <a:r>
              <a:rPr lang="ru-RU" altLang="ru-RU" sz="1100" dirty="0">
                <a:solidFill>
                  <a:srgbClr val="FF0000"/>
                </a:solidFill>
              </a:rPr>
              <a:t>3</a:t>
            </a:r>
            <a:r>
              <a:rPr lang="ru-RU" altLang="ru-RU" sz="1100" b="0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ru-RU" altLang="ru-RU" sz="1100" b="0" dirty="0" smtClean="0">
                <a:solidFill>
                  <a:srgbClr val="C0504D">
                    <a:lumMod val="75000"/>
                  </a:srgbClr>
                </a:solidFill>
              </a:rPr>
              <a:t>кафедра:</a:t>
            </a:r>
            <a:endParaRPr lang="ru-RU" altLang="ru-RU" sz="1100" b="0" dirty="0">
              <a:solidFill>
                <a:srgbClr val="C0504D">
                  <a:lumMod val="75000"/>
                </a:srgbClr>
              </a:solidFill>
            </a:endParaRPr>
          </a:p>
          <a:p>
            <a:pPr eaLnBrk="1" hangingPunct="1"/>
            <a:r>
              <a:rPr lang="ru-RU" altLang="ru-RU" sz="1100" b="0" dirty="0" smtClean="0">
                <a:solidFill>
                  <a:srgbClr val="C0504D">
                    <a:lumMod val="75000"/>
                  </a:srgbClr>
                </a:solidFill>
              </a:rPr>
              <a:t>- </a:t>
            </a:r>
            <a:r>
              <a:rPr lang="ru-RU" altLang="ru-RU" sz="1100" b="0" dirty="0" err="1" smtClean="0">
                <a:solidFill>
                  <a:srgbClr val="C0504D">
                    <a:lumMod val="75000"/>
                  </a:srgbClr>
                </a:solidFill>
              </a:rPr>
              <a:t>Шығыс Қазақстан мемлекеттік</a:t>
            </a:r>
            <a:r>
              <a:rPr lang="ru-RU" altLang="ru-RU" sz="1100" b="0" dirty="0" smtClean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ru-RU" altLang="ru-RU" sz="1100" b="0" dirty="0" err="1" smtClean="0">
                <a:solidFill>
                  <a:srgbClr val="C0504D">
                    <a:lumMod val="75000"/>
                  </a:srgbClr>
                </a:solidFill>
              </a:rPr>
              <a:t>техникалық университеті</a:t>
            </a:r>
            <a:r>
              <a:rPr lang="ru-RU" altLang="ru-RU" sz="1100" b="0" dirty="0" smtClean="0">
                <a:solidFill>
                  <a:srgbClr val="C0504D">
                    <a:lumMod val="75000"/>
                  </a:srgbClr>
                </a:solidFill>
              </a:rPr>
              <a:t> </a:t>
            </a:r>
            <a:endParaRPr lang="ru-RU" altLang="ru-RU" sz="1100" b="0" dirty="0">
              <a:solidFill>
                <a:srgbClr val="C0504D">
                  <a:lumMod val="75000"/>
                </a:srgbClr>
              </a:solidFill>
            </a:endParaRPr>
          </a:p>
          <a:p>
            <a:pPr eaLnBrk="1" hangingPunct="1"/>
            <a:r>
              <a:rPr lang="ru-RU" altLang="ru-RU" sz="1100" b="0" dirty="0" smtClean="0">
                <a:solidFill>
                  <a:srgbClr val="C0504D">
                    <a:lumMod val="75000"/>
                  </a:srgbClr>
                </a:solidFill>
              </a:rPr>
              <a:t>- </a:t>
            </a:r>
            <a:r>
              <a:rPr lang="ru-RU" altLang="ru-RU" sz="1100" b="0" dirty="0" err="1" smtClean="0">
                <a:solidFill>
                  <a:srgbClr val="C0504D">
                    <a:lumMod val="75000"/>
                  </a:srgbClr>
                </a:solidFill>
              </a:rPr>
              <a:t>Мемлекеттік</a:t>
            </a:r>
            <a:r>
              <a:rPr lang="ru-RU" altLang="ru-RU" sz="1100" b="0" dirty="0" smtClean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ru-RU" altLang="ru-RU" sz="1100" b="0" dirty="0" err="1" smtClean="0">
                <a:solidFill>
                  <a:srgbClr val="C0504D">
                    <a:lumMod val="75000"/>
                  </a:srgbClr>
                </a:solidFill>
              </a:rPr>
              <a:t>медициналық </a:t>
            </a:r>
            <a:r>
              <a:rPr lang="ru-RU" altLang="ru-RU" sz="1100" b="0" dirty="0">
                <a:solidFill>
                  <a:srgbClr val="C0504D">
                    <a:lumMod val="75000"/>
                  </a:srgbClr>
                </a:solidFill>
              </a:rPr>
              <a:t>университет</a:t>
            </a:r>
          </a:p>
          <a:p>
            <a:pPr eaLnBrk="1" hangingPunct="1"/>
            <a:r>
              <a:rPr lang="ru-RU" altLang="ru-RU" sz="1100" b="0" dirty="0">
                <a:solidFill>
                  <a:srgbClr val="C0504D">
                    <a:lumMod val="75000"/>
                  </a:srgbClr>
                </a:solidFill>
              </a:rPr>
              <a:t>- </a:t>
            </a:r>
            <a:r>
              <a:rPr lang="ru-RU" altLang="ru-RU" sz="1100" b="0" dirty="0" err="1" smtClean="0">
                <a:solidFill>
                  <a:srgbClr val="C0504D">
                    <a:lumMod val="75000"/>
                  </a:srgbClr>
                </a:solidFill>
              </a:rPr>
              <a:t>Қазақ гуманитарлық-заң инновациялық университеті</a:t>
            </a:r>
            <a:endParaRPr lang="ru-RU" altLang="ru-RU" sz="1100" b="0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40" name="Прямоугольная выноска 39"/>
          <p:cNvSpPr/>
          <p:nvPr/>
        </p:nvSpPr>
        <p:spPr bwMode="auto">
          <a:xfrm>
            <a:off x="107950" y="4472876"/>
            <a:ext cx="4425518" cy="2207313"/>
          </a:xfrm>
          <a:prstGeom prst="wedgeRectCallout">
            <a:avLst>
              <a:gd name="adj1" fmla="val -539"/>
              <a:gd name="adj2" fmla="val -58177"/>
            </a:avLst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3323" tIns="3323" rIns="3323" bIns="3323" anchor="ctr">
            <a:spAutoFit/>
          </a:bodyPr>
          <a:lstStyle/>
          <a:p>
            <a:pPr indent="167058">
              <a:defRPr/>
            </a:pPr>
            <a:r>
              <a:rPr lang="ru-RU" sz="1100" b="1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Оңтүстік өңір </a:t>
            </a: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кафедра: 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 ұлттық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  ұлттық  техникалық зерттеу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 ұлттық аграрлық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 ұлттық педагогикалық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1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Нархоз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акционерлік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қоғамы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 халықаралық қатынастар және әлем тілдері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Қазақ ұлттық медициналық 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Оңтүстік Қазақстан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Оңтүстік Қазақстан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фармацевтика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академиясы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Тараз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Қызылорда 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58265" indent="8793">
              <a:buFontTx/>
              <a:buChar char="-"/>
              <a:tabLst>
                <a:tab pos="334116" algn="l"/>
                <a:tab pos="411784" algn="l"/>
              </a:tabLst>
              <a:defRPr/>
            </a:pPr>
            <a:r>
              <a:rPr lang="ru-RU" sz="11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Жетісу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мемлекеттік</a:t>
            </a:r>
            <a:r>
              <a:rPr lang="ru-RU" sz="1100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университеті</a:t>
            </a:r>
            <a:endParaRPr lang="ru-RU" sz="11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 46"/>
          <p:cNvSpPr txBox="1">
            <a:spLocks noChangeArrowheads="1"/>
          </p:cNvSpPr>
          <p:nvPr/>
        </p:nvSpPr>
        <p:spPr>
          <a:xfrm>
            <a:off x="611560" y="207315"/>
            <a:ext cx="8001258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ln w="0"/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ӘСКЕРИ КАФЕДРАЛАРДЫҢ ӨҢІРЛЕР БОЙЫНША ОРНАЛАСУЫ</a:t>
            </a:r>
            <a:endParaRPr lang="ru-RU" sz="2000" b="1" i="0" dirty="0">
              <a:ln w="0"/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" name="Объект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630779"/>
              </p:ext>
            </p:extLst>
          </p:nvPr>
        </p:nvGraphicFramePr>
        <p:xfrm>
          <a:off x="107950" y="836613"/>
          <a:ext cx="333057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Лист" r:id="rId6" imgW="5486400" imgH="3200400" progId="Excel.Sheet.8">
                  <p:embed/>
                </p:oleObj>
              </mc:Choice>
              <mc:Fallback>
                <p:oleObj name="Лист" r:id="rId6" imgW="5486400" imgH="32004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836613"/>
                        <a:ext cx="3330575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-163290" y="36997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3" name="Надпись 2"/>
          <p:cNvSpPr txBox="1">
            <a:spLocks noChangeArrowheads="1"/>
          </p:cNvSpPr>
          <p:nvPr/>
        </p:nvSpPr>
        <p:spPr bwMode="auto">
          <a:xfrm>
            <a:off x="1331640" y="1340768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ru-RU" sz="1200" b="1" i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200" i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Надпись 2"/>
          <p:cNvSpPr txBox="1">
            <a:spLocks noChangeArrowheads="1"/>
          </p:cNvSpPr>
          <p:nvPr/>
        </p:nvSpPr>
        <p:spPr bwMode="auto">
          <a:xfrm>
            <a:off x="770190" y="1668835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ru-RU" sz="1200" b="1" i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ru-RU" sz="1200" i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Надпись 2"/>
          <p:cNvSpPr txBox="1">
            <a:spLocks noChangeArrowheads="1"/>
          </p:cNvSpPr>
          <p:nvPr/>
        </p:nvSpPr>
        <p:spPr bwMode="auto">
          <a:xfrm>
            <a:off x="712146" y="1236787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ru-RU" sz="1200" b="1" i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200" i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Надпись 2"/>
          <p:cNvSpPr txBox="1">
            <a:spLocks noChangeArrowheads="1"/>
          </p:cNvSpPr>
          <p:nvPr/>
        </p:nvSpPr>
        <p:spPr bwMode="auto">
          <a:xfrm>
            <a:off x="323528" y="1412776"/>
            <a:ext cx="561450" cy="24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lang="ru-RU" sz="1200" b="1" i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i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2818" y="6405875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11</a:t>
            </a:r>
            <a:endParaRPr lang="ru-RU" b="1" i="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08720"/>
            <a:ext cx="30243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1200" i="0" dirty="0" smtClean="0"/>
              <a:t>Өңірлер бойынша әскери кафедралар</a:t>
            </a:r>
            <a:endParaRPr lang="ru-RU" sz="1200" i="0" dirty="0"/>
          </a:p>
        </p:txBody>
      </p:sp>
      <p:sp>
        <p:nvSpPr>
          <p:cNvPr id="22" name="TextBox 21"/>
          <p:cNvSpPr txBox="1"/>
          <p:nvPr/>
        </p:nvSpPr>
        <p:spPr>
          <a:xfrm>
            <a:off x="2352229" y="1425143"/>
            <a:ext cx="8640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k-KZ" sz="100" i="0" dirty="0" smtClean="0"/>
          </a:p>
          <a:p>
            <a:r>
              <a:rPr lang="kk-KZ" sz="600" i="0" dirty="0" smtClean="0"/>
              <a:t>Солтүстік өңір</a:t>
            </a:r>
          </a:p>
          <a:p>
            <a:endParaRPr lang="kk-KZ" sz="200" i="0" dirty="0" smtClean="0"/>
          </a:p>
          <a:p>
            <a:r>
              <a:rPr lang="kk-KZ" sz="600" i="0" dirty="0" smtClean="0"/>
              <a:t>Оңтүстік өңір</a:t>
            </a:r>
          </a:p>
          <a:p>
            <a:endParaRPr lang="kk-KZ" sz="200" i="0" dirty="0" smtClean="0"/>
          </a:p>
          <a:p>
            <a:r>
              <a:rPr lang="kk-KZ" sz="600" i="0" dirty="0"/>
              <a:t>Шығыс </a:t>
            </a:r>
            <a:r>
              <a:rPr lang="kk-KZ" sz="600" i="0" dirty="0" smtClean="0"/>
              <a:t>өңір</a:t>
            </a:r>
          </a:p>
          <a:p>
            <a:endParaRPr lang="kk-KZ" sz="200" i="0" dirty="0" smtClean="0"/>
          </a:p>
          <a:p>
            <a:r>
              <a:rPr lang="kk-KZ" sz="600" i="0" dirty="0"/>
              <a:t>Батыс өңір</a:t>
            </a:r>
            <a:endParaRPr lang="ru-RU" sz="600" i="0" dirty="0"/>
          </a:p>
        </p:txBody>
      </p:sp>
    </p:spTree>
    <p:extLst>
      <p:ext uri="{BB962C8B-B14F-4D97-AF65-F5344CB8AC3E}">
        <p14:creationId xmlns:p14="http://schemas.microsoft.com/office/powerpoint/2010/main" val="24526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/>
          <p:cNvGrpSpPr/>
          <p:nvPr/>
        </p:nvGrpSpPr>
        <p:grpSpPr>
          <a:xfrm>
            <a:off x="43056" y="43351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Трапеция 76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6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Скругленный прямоугольник 27"/>
          <p:cNvSpPr/>
          <p:nvPr/>
        </p:nvSpPr>
        <p:spPr>
          <a:xfrm>
            <a:off x="2869821" y="3069040"/>
            <a:ext cx="3143272" cy="638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2492958" y="3060330"/>
            <a:ext cx="3929090" cy="578882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ҚР ҚМ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Әскери ғылым және инновациялар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басқармасы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0750" y="4293096"/>
            <a:ext cx="4176464" cy="714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620750" y="4247009"/>
            <a:ext cx="4176464" cy="715089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Қазақстан Республикасының Тұңғыш Президенті</a:t>
            </a:r>
            <a:endParaRPr lang="ru-RU" sz="1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Елбасы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атындағы Ұлттық қорғаныс университеті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929190" y="1785926"/>
            <a:ext cx="2043762" cy="11972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50" name="Прямоугольник с двумя скругленными противолежащими углами 49"/>
          <p:cNvSpPr/>
          <p:nvPr/>
        </p:nvSpPr>
        <p:spPr>
          <a:xfrm>
            <a:off x="4857752" y="1700808"/>
            <a:ext cx="2115200" cy="1293971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 министрінің кеңесшісі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(ғылым мәселелері жөніндегі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857488" y="785794"/>
            <a:ext cx="3760457" cy="8460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52" name="Прямоугольник с двумя скругленными противолежащими углами 51"/>
          <p:cNvSpPr/>
          <p:nvPr/>
        </p:nvSpPr>
        <p:spPr>
          <a:xfrm>
            <a:off x="2837236" y="841703"/>
            <a:ext cx="3750988" cy="715089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Қазақстан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Республикасының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министрі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60710" y="3069040"/>
            <a:ext cx="216024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54" name="Прямоугольник с двумя скругленными противолежащими углами 53"/>
          <p:cNvSpPr/>
          <p:nvPr/>
        </p:nvSpPr>
        <p:spPr>
          <a:xfrm>
            <a:off x="260710" y="3016916"/>
            <a:ext cx="2160240" cy="807029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ҚР ҚМ, БШ </a:t>
            </a:r>
            <a:r>
              <a:rPr lang="ru-RU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және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ҚК </a:t>
            </a:r>
            <a:r>
              <a:rPr lang="ru-RU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құрылымдық бөлімшелері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478493" y="3049076"/>
            <a:ext cx="2292580" cy="8799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56" name="Прямоугольник с двумя скругленными противолежащими углами 55"/>
          <p:cNvSpPr/>
          <p:nvPr/>
        </p:nvSpPr>
        <p:spPr>
          <a:xfrm>
            <a:off x="6394809" y="2996952"/>
            <a:ext cx="2506861" cy="963668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Мүдделілік танытатын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ғылыми және ғылыми-техникалық қызмет субъектілері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20750" y="5324138"/>
            <a:ext cx="4176464" cy="314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59" name="Прямоугольник с двумя скругленными противолежащими углами 58"/>
          <p:cNvSpPr/>
          <p:nvPr/>
        </p:nvSpPr>
        <p:spPr>
          <a:xfrm>
            <a:off x="620750" y="5301208"/>
            <a:ext cx="4176464" cy="317534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Әскери ғылыми-зерттеу орталығы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(ӘҒЗО)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34164" y="6165304"/>
            <a:ext cx="2367051" cy="529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-153868" y="6169296"/>
            <a:ext cx="2934858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Әскери өнер ғылыми-зерттеу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институты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838173" y="6176300"/>
            <a:ext cx="2934858" cy="529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2708982" y="6176800"/>
            <a:ext cx="3153527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Қару-жарақ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пен </a:t>
            </a: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әскери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техника </a:t>
            </a: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ғылыми-зерттеу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институты 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301270" y="4293096"/>
            <a:ext cx="1080120" cy="3845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5301270" y="4336613"/>
            <a:ext cx="1080119" cy="317180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ҚӘ ӘИ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537038" y="4293096"/>
            <a:ext cx="1080120" cy="3845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71" name="Прямоугольник с двумя скругленными противолежащими углами 70"/>
          <p:cNvSpPr/>
          <p:nvPr/>
        </p:nvSpPr>
        <p:spPr>
          <a:xfrm>
            <a:off x="6537038" y="4336613"/>
            <a:ext cx="1080119" cy="317180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ӘҚК ӘИ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749541" y="4289452"/>
            <a:ext cx="1080120" cy="3845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73" name="Прямоугольник с двумя скругленными противолежащими углами 72"/>
          <p:cNvSpPr/>
          <p:nvPr/>
        </p:nvSpPr>
        <p:spPr>
          <a:xfrm>
            <a:off x="7749541" y="4332969"/>
            <a:ext cx="1080119" cy="317180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РЭБӘИИ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357818" y="4929198"/>
            <a:ext cx="1080120" cy="4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79" name="Прямоугольник с двумя скругленными противолежащими углами 78"/>
          <p:cNvSpPr/>
          <p:nvPr/>
        </p:nvSpPr>
        <p:spPr>
          <a:xfrm>
            <a:off x="5301271" y="4893086"/>
            <a:ext cx="1080119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Ғылыми бөлім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537038" y="4931633"/>
            <a:ext cx="1080120" cy="4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6537038" y="4902994"/>
            <a:ext cx="1080119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Ғылыми бөлім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749541" y="4929886"/>
            <a:ext cx="1080120" cy="4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83" name="Прямоугольник с двумя скругленными противолежащими углами 82"/>
          <p:cNvSpPr/>
          <p:nvPr/>
        </p:nvSpPr>
        <p:spPr>
          <a:xfrm>
            <a:off x="7749541" y="4893627"/>
            <a:ext cx="1080119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Ғылыми бөлім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Прямая со стрелкой 85"/>
          <p:cNvCxnSpPr/>
          <p:nvPr/>
        </p:nvCxnSpPr>
        <p:spPr>
          <a:xfrm flipH="1" flipV="1">
            <a:off x="1537534" y="1194639"/>
            <a:ext cx="1" cy="757784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H="1">
            <a:off x="2420950" y="3409076"/>
            <a:ext cx="468000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>
            <a:off x="6000760" y="3429000"/>
            <a:ext cx="468000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2708982" y="5013176"/>
            <a:ext cx="0" cy="288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1301539" y="587727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4293158" y="587727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H="1">
            <a:off x="1301538" y="5877272"/>
            <a:ext cx="6159972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2708982" y="5625272"/>
            <a:ext cx="0" cy="25200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5839407" y="469330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>
            <a:off x="7100608" y="469330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8290635" y="469330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>
            <a:off x="2723700" y="403745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5824518" y="4037452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7100608" y="4024558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8289600" y="4041096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flipH="1">
            <a:off x="2708982" y="4041096"/>
            <a:ext cx="5580000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flipV="1">
            <a:off x="4425542" y="3707316"/>
            <a:ext cx="0" cy="34592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Скругленный прямоугольник 65"/>
          <p:cNvSpPr/>
          <p:nvPr/>
        </p:nvSpPr>
        <p:spPr>
          <a:xfrm>
            <a:off x="285720" y="1714488"/>
            <a:ext cx="2601694" cy="9240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285720" y="1842006"/>
            <a:ext cx="2508218" cy="578882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ҚР ҚМ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Қорғаныстық зерттеулер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кеңесі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1571604" y="2643182"/>
            <a:ext cx="0" cy="4320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4429124" y="1571612"/>
            <a:ext cx="12308" cy="1503539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>
            <a:off x="1546642" y="1203662"/>
            <a:ext cx="113186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stCxn id="49" idx="1"/>
          </p:cNvCxnSpPr>
          <p:nvPr/>
        </p:nvCxnSpPr>
        <p:spPr>
          <a:xfrm flipH="1">
            <a:off x="4492594" y="2384562"/>
            <a:ext cx="436596" cy="13698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0" name="Скругленный прямоугольник 89"/>
          <p:cNvSpPr/>
          <p:nvPr/>
        </p:nvSpPr>
        <p:spPr>
          <a:xfrm>
            <a:off x="6156509" y="6165304"/>
            <a:ext cx="2673153" cy="529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91" name="Прямая со стрелкой 90"/>
          <p:cNvCxnSpPr/>
          <p:nvPr/>
        </p:nvCxnSpPr>
        <p:spPr>
          <a:xfrm>
            <a:off x="7443290" y="5895374"/>
            <a:ext cx="0" cy="25200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с двумя скругленными противолежащими углами 93"/>
          <p:cNvSpPr/>
          <p:nvPr/>
        </p:nvSpPr>
        <p:spPr>
          <a:xfrm>
            <a:off x="6211975" y="6176800"/>
            <a:ext cx="2555772" cy="476726"/>
          </a:xfrm>
          <a:prstGeom prst="round2Diag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Ғылыми-зерттеу зертханалары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7178592" y="1117452"/>
            <a:ext cx="1713888" cy="11362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Ұлттық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қауіпсіздік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және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» ҰҒК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46"/>
          <p:cNvSpPr txBox="1">
            <a:spLocks noChangeArrowheads="1"/>
          </p:cNvSpPr>
          <p:nvPr/>
        </p:nvSpPr>
        <p:spPr>
          <a:xfrm>
            <a:off x="1129737" y="109341"/>
            <a:ext cx="7128792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ln w="0"/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ӘСКЕРИ ҒЫЛЫМДЫ БАСҚАРУ СХЕМАСЫ </a:t>
            </a:r>
            <a:endParaRPr lang="ru-RU" sz="2000" b="1" i="0" dirty="0">
              <a:ln w="0"/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748464" y="64155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12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426074" y="4653136"/>
            <a:ext cx="8259572" cy="1728192"/>
          </a:xfrm>
          <a:prstGeom prst="foldedCorner">
            <a:avLst>
              <a:gd name="adj" fmla="val 1284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G:\img_3611_13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17" y="1052571"/>
            <a:ext cx="5389579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68740" y="4903420"/>
            <a:ext cx="8064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ҚОРҒАНЫСТЫҚ ЗЕРТТЕУЛЕР КЕҢЕСІ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басым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мақсатты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инновациялық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технологиялар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бөлігінде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стратегиялық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қорғаныстық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бастамаларды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айқындайды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сондай-ақ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қорғаныстық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зерттеулерді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жүргізуге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шешім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қабылдайды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3056" y="152211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Трапеция 20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4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46"/>
          <p:cNvSpPr txBox="1">
            <a:spLocks noChangeArrowheads="1"/>
          </p:cNvSpPr>
          <p:nvPr/>
        </p:nvSpPr>
        <p:spPr>
          <a:xfrm>
            <a:off x="771729" y="218201"/>
            <a:ext cx="7544687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ҚР ҚМ ҚОРҒАНЫСТЫҚ ЗЕРТТЕУЛЕР КЕҢЕСІ</a:t>
            </a:r>
            <a:endParaRPr lang="ru-RU" sz="2000" b="1" i="0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13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60654"/>
              </p:ext>
            </p:extLst>
          </p:nvPr>
        </p:nvGraphicFramePr>
        <p:xfrm>
          <a:off x="487086" y="1619632"/>
          <a:ext cx="8514071" cy="2194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514071"/>
              </a:tblGrid>
              <a:tr h="1271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ҚР ҚК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мүдделерінде барлау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ұшқышсыз ұшу аппараттарын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әзірлеу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құру және қолдану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Экономикалық 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прагматизм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негізінде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Қазақстан Республикасының</a:t>
                      </a:r>
                      <a:r>
                        <a:rPr lang="ru-RU" sz="1800" b="0" kern="12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қорғанысын және қауіпсіздігін әскери-техникалық және әскери-технологиялық қамтамасыз ету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ҚР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қорғанысы және қауіпсіздігі мүдделерінде арнайы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геоақпараттық платформаны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әзірлеу</a:t>
                      </a:r>
                      <a:r>
                        <a:rPr lang="ru-RU" sz="1800" b="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7" name="Группа 10"/>
          <p:cNvGrpSpPr>
            <a:grpSpLocks/>
          </p:cNvGrpSpPr>
          <p:nvPr/>
        </p:nvGrpSpPr>
        <p:grpSpPr bwMode="auto">
          <a:xfrm>
            <a:off x="857224" y="928670"/>
            <a:ext cx="7715304" cy="571504"/>
            <a:chOff x="-286699" y="-288186"/>
            <a:chExt cx="7095438" cy="1493226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1" y="220"/>
              <a:ext cx="6543792" cy="867925"/>
            </a:xfrm>
            <a:prstGeom prst="roundRect">
              <a:avLst>
                <a:gd name="adj" fmla="val 23903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Скругленный прямоугольник 4"/>
            <p:cNvSpPr/>
            <p:nvPr/>
          </p:nvSpPr>
          <p:spPr>
            <a:xfrm>
              <a:off x="-286699" y="-288186"/>
              <a:ext cx="7095438" cy="1493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just" defTabSz="800100">
                <a:defRPr/>
              </a:pP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ru-RU" sz="1650" b="1" dirty="0" err="1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бағдарламалық-мақсатты қаржыландыру шеңберіндегі </a:t>
              </a:r>
              <a:r>
                <a:rPr lang="ru-RU" sz="165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650" b="1" dirty="0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50" b="1" dirty="0" err="1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жоба</a:t>
              </a:r>
              <a:endParaRPr lang="ru-RU" sz="165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10"/>
          <p:cNvGrpSpPr>
            <a:grpSpLocks/>
          </p:cNvGrpSpPr>
          <p:nvPr/>
        </p:nvGrpSpPr>
        <p:grpSpPr bwMode="auto">
          <a:xfrm>
            <a:off x="1214414" y="4013068"/>
            <a:ext cx="7070022" cy="424044"/>
            <a:chOff x="-388166" y="-440147"/>
            <a:chExt cx="6372280" cy="1493226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-388166" y="-440147"/>
              <a:ext cx="6372280" cy="1493226"/>
            </a:xfrm>
            <a:prstGeom prst="roundRect">
              <a:avLst>
                <a:gd name="adj" fmla="val 23903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25604" y="6057"/>
              <a:ext cx="5735036" cy="660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just" defTabSz="800100">
                <a:defRPr/>
              </a:pPr>
              <a:r>
                <a:rPr lang="ru-RU" b="1" dirty="0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b="1" dirty="0" err="1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гранттық қаржыландыру шеңберіндегі 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r>
                <a:rPr lang="ru-RU" b="1" dirty="0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 err="1" smtClean="0">
                  <a:solidFill>
                    <a:srgbClr val="1F497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жоба</a:t>
              </a:r>
              <a:endParaRPr lang="ru-RU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132438"/>
              </p:ext>
            </p:extLst>
          </p:nvPr>
        </p:nvGraphicFramePr>
        <p:xfrm>
          <a:off x="487086" y="4559384"/>
          <a:ext cx="8514071" cy="20269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514071"/>
              </a:tblGrid>
              <a:tr h="1271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Ғылыми жобалар</a:t>
                      </a:r>
                      <a:r>
                        <a:rPr lang="ru-RU" sz="1800" b="1" kern="120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 err="1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мынадай</a:t>
                      </a:r>
                      <a:r>
                        <a:rPr lang="ru-RU" sz="1800" b="1" kern="120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 err="1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мамандандырылған ғылыми бағыттар бойынша</a:t>
                      </a:r>
                      <a:r>
                        <a:rPr lang="ru-RU" sz="1800" b="1" kern="120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 err="1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орындалады</a:t>
                      </a:r>
                      <a:r>
                        <a:rPr lang="ru-RU" sz="1800" b="1" kern="1200" dirty="0" smtClean="0">
                          <a:effectLst/>
                          <a:latin typeface="Arial (Основной текст)"/>
                          <a:cs typeface="Arial" pitchFamily="34" charset="0"/>
                        </a:rPr>
                        <a:t> 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effectLst/>
                        <a:latin typeface="Arial (Основной текст)"/>
                        <a:cs typeface="Arial" pitchFamily="34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2"/>
                          </a:solidFill>
                          <a:effectLst/>
                        </a:rPr>
                        <a:t>Мемлекеттің әскери ұйымын дамыту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ru-RU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2"/>
                          </a:solidFill>
                          <a:effectLst/>
                        </a:rPr>
                        <a:t>Қорғаныс өнеркәсібі кешенін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1800" dirty="0" err="1" smtClean="0">
                          <a:solidFill>
                            <a:schemeClr val="tx2"/>
                          </a:solidFill>
                          <a:effectLst/>
                        </a:rPr>
                        <a:t>қару-жарақ 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пен </a:t>
                      </a:r>
                      <a:r>
                        <a:rPr lang="ru-RU" sz="1800" dirty="0" err="1" smtClean="0">
                          <a:solidFill>
                            <a:schemeClr val="tx2"/>
                          </a:solidFill>
                          <a:effectLst/>
                        </a:rPr>
                        <a:t>әскери техниканы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2"/>
                          </a:solidFill>
                          <a:effectLst/>
                        </a:rPr>
                        <a:t>дамыту</a:t>
                      </a:r>
                      <a:endParaRPr lang="ru-RU" sz="1800" dirty="0" smtClean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2"/>
                          </a:solidFill>
                          <a:effectLst/>
                        </a:rPr>
                        <a:t>Әскери қауіпсіздік және әскери өнер саласындағы зерттеулер</a:t>
                      </a:r>
                      <a:endParaRPr lang="ru-RU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b="1" kern="1200" dirty="0" smtClean="0">
                        <a:effectLst/>
                        <a:latin typeface="Arial (Основной текст)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latin typeface="Arial (Основной текст)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" name="Группа 29"/>
          <p:cNvGrpSpPr/>
          <p:nvPr/>
        </p:nvGrpSpPr>
        <p:grpSpPr>
          <a:xfrm>
            <a:off x="43056" y="152211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Трапеция 30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34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46"/>
          <p:cNvSpPr txBox="1">
            <a:spLocks noChangeArrowheads="1"/>
          </p:cNvSpPr>
          <p:nvPr/>
        </p:nvSpPr>
        <p:spPr>
          <a:xfrm>
            <a:off x="713842" y="218201"/>
            <a:ext cx="7818598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ҰЛТТЫҚ ҚОРҒАНЫС УНИВЕРСИТЕТІНІҢ ЖОБАЛАРЫ</a:t>
            </a:r>
            <a:endParaRPr lang="ru-RU" sz="2000" b="1" i="0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14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 140"/>
          <p:cNvSpPr/>
          <p:nvPr/>
        </p:nvSpPr>
        <p:spPr>
          <a:xfrm>
            <a:off x="369096" y="754237"/>
            <a:ext cx="8426843" cy="51950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69093" y="836712"/>
            <a:ext cx="8398316" cy="4951324"/>
            <a:chOff x="1713091" y="637339"/>
            <a:chExt cx="9777626" cy="576451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713091" y="4638463"/>
              <a:ext cx="6737384" cy="6971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9068351" y="900343"/>
              <a:ext cx="1500189" cy="537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279" tIns="45645" rIns="91279" bIns="45645">
              <a:spAutoFit/>
            </a:bodyPr>
            <a:lstStyle/>
            <a:p>
              <a:pPr algn="ctr" defTabSz="911225"/>
              <a:r>
                <a:rPr lang="ru-RU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Басқару деңгейлері</a:t>
              </a:r>
              <a:r>
                <a:rPr lang="ru-RU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Стрелка вверх 10"/>
            <p:cNvSpPr/>
            <p:nvPr/>
          </p:nvSpPr>
          <p:spPr>
            <a:xfrm>
              <a:off x="11048367" y="1384821"/>
              <a:ext cx="137488" cy="4824508"/>
            </a:xfrm>
            <a:prstGeom prst="upArrow">
              <a:avLst>
                <a:gd name="adj1" fmla="val 36455"/>
                <a:gd name="adj2" fmla="val 10418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79" tIns="45645" rIns="91279" bIns="45645" anchor="ctr"/>
            <a:lstStyle/>
            <a:p>
              <a:pPr algn="ctr" defTabSz="912793">
                <a:defRPr/>
              </a:pPr>
              <a:endPara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8897710" y="1406481"/>
              <a:ext cx="1950817" cy="429813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ҚК БШ</a:t>
              </a:r>
              <a:endPara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15"/>
            <p:cNvSpPr txBox="1">
              <a:spLocks noChangeArrowheads="1"/>
            </p:cNvSpPr>
            <p:nvPr/>
          </p:nvSpPr>
          <p:spPr bwMode="auto">
            <a:xfrm>
              <a:off x="8901945" y="1929825"/>
              <a:ext cx="1946582" cy="465646"/>
            </a:xfrm>
            <a:prstGeom prst="rect">
              <a:avLst/>
            </a:prstGeom>
            <a:solidFill>
              <a:srgbClr val="FF3300"/>
            </a:solidFill>
            <a:ln>
              <a:noFill/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marL="227013" indent="-227013" algn="ctr" defTabSz="911225"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ҚӘ БҚ</a:t>
              </a:r>
              <a:endPara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17"/>
            <p:cNvSpPr txBox="1">
              <a:spLocks noChangeArrowheads="1"/>
            </p:cNvSpPr>
            <p:nvPr/>
          </p:nvSpPr>
          <p:spPr bwMode="auto">
            <a:xfrm rot="10800000" flipV="1">
              <a:off x="8897711" y="2623359"/>
              <a:ext cx="1950816" cy="465646"/>
            </a:xfrm>
            <a:prstGeom prst="rect">
              <a:avLst/>
            </a:prstGeom>
            <a:solidFill>
              <a:srgbClr val="FF330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sz="2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ӨңҚ</a:t>
              </a:r>
              <a:r>
                <a:rPr lang="ru-RU" sz="2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8918876" y="3170007"/>
              <a:ext cx="1929651" cy="429813"/>
            </a:xfrm>
            <a:prstGeom prst="rect">
              <a:avLst/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Бригада</a:t>
              </a:r>
            </a:p>
          </p:txBody>
        </p:sp>
        <p:sp>
          <p:nvSpPr>
            <p:cNvPr id="34" name="TextBox 21"/>
            <p:cNvSpPr txBox="1">
              <a:spLocks noChangeArrowheads="1"/>
            </p:cNvSpPr>
            <p:nvPr/>
          </p:nvSpPr>
          <p:spPr bwMode="auto">
            <a:xfrm>
              <a:off x="8924047" y="3765346"/>
              <a:ext cx="1924479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Батальон</a:t>
              </a:r>
            </a:p>
          </p:txBody>
        </p:sp>
        <p:sp>
          <p:nvSpPr>
            <p:cNvPr id="35" name="TextBox 23"/>
            <p:cNvSpPr txBox="1">
              <a:spLocks noChangeArrowheads="1"/>
            </p:cNvSpPr>
            <p:nvPr/>
          </p:nvSpPr>
          <p:spPr bwMode="auto">
            <a:xfrm>
              <a:off x="8918876" y="4550748"/>
              <a:ext cx="1929651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Рота</a:t>
              </a:r>
            </a:p>
          </p:txBody>
        </p:sp>
        <p:sp>
          <p:nvSpPr>
            <p:cNvPr id="41" name="TextBox 31"/>
            <p:cNvSpPr txBox="1">
              <a:spLocks noChangeArrowheads="1"/>
            </p:cNvSpPr>
            <p:nvPr/>
          </p:nvSpPr>
          <p:spPr bwMode="auto">
            <a:xfrm>
              <a:off x="8940041" y="5224646"/>
              <a:ext cx="1908486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Взвод</a:t>
              </a:r>
            </a:p>
          </p:txBody>
        </p:sp>
        <p:sp>
          <p:nvSpPr>
            <p:cNvPr id="48" name="TextBox 36"/>
            <p:cNvSpPr txBox="1">
              <a:spLocks noChangeArrowheads="1"/>
            </p:cNvSpPr>
            <p:nvPr/>
          </p:nvSpPr>
          <p:spPr bwMode="auto">
            <a:xfrm>
              <a:off x="8934416" y="5868762"/>
              <a:ext cx="1914111" cy="4298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91279" tIns="45645" rIns="91279" bIns="45645" anchor="ctr">
              <a:spAutoFit/>
            </a:bodyPr>
            <a:lstStyle/>
            <a:p>
              <a:pPr algn="ctr" defTabSz="911225">
                <a:defRPr/>
              </a:pPr>
              <a:r>
                <a:rPr lang="ru-RU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Бөлімше</a:t>
              </a:r>
              <a:endPara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Line 41"/>
            <p:cNvSpPr>
              <a:spLocks noChangeShapeType="1"/>
            </p:cNvSpPr>
            <p:nvPr/>
          </p:nvSpPr>
          <p:spPr bwMode="auto">
            <a:xfrm flipV="1">
              <a:off x="11490322" y="5977768"/>
              <a:ext cx="395" cy="92052"/>
            </a:xfrm>
            <a:prstGeom prst="lin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2793">
                <a:defRPr/>
              </a:pPr>
              <a:endPara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794931" y="4522745"/>
              <a:ext cx="6656921" cy="752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1713092" y="3512540"/>
              <a:ext cx="1747732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2093602" y="5481815"/>
              <a:ext cx="986712" cy="849696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13526" y="5490276"/>
              <a:ext cx="960708" cy="841235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7280705" y="5413134"/>
              <a:ext cx="1191976" cy="988717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Стрелка вправо 54"/>
            <p:cNvSpPr/>
            <p:nvPr/>
          </p:nvSpPr>
          <p:spPr>
            <a:xfrm rot="16200000">
              <a:off x="2481198" y="5319026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Стрелка вправо 55"/>
            <p:cNvSpPr/>
            <p:nvPr/>
          </p:nvSpPr>
          <p:spPr>
            <a:xfrm rot="16200000">
              <a:off x="3397639" y="5319021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Стрелка вправо 56"/>
            <p:cNvSpPr/>
            <p:nvPr/>
          </p:nvSpPr>
          <p:spPr>
            <a:xfrm rot="16200000">
              <a:off x="6710007" y="5308371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Стрелка вправо 57"/>
            <p:cNvSpPr/>
            <p:nvPr/>
          </p:nvSpPr>
          <p:spPr>
            <a:xfrm rot="16200000">
              <a:off x="7631253" y="5317892"/>
              <a:ext cx="192483" cy="124352"/>
            </a:xfrm>
            <a:prstGeom prst="rightArrow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" name="Группа 58"/>
            <p:cNvGrpSpPr/>
            <p:nvPr/>
          </p:nvGrpSpPr>
          <p:grpSpPr>
            <a:xfrm>
              <a:off x="3532136" y="4744381"/>
              <a:ext cx="773082" cy="532276"/>
              <a:chOff x="4913897" y="1716575"/>
              <a:chExt cx="1584371" cy="1016555"/>
            </a:xfrm>
          </p:grpSpPr>
          <p:pic>
            <p:nvPicPr>
              <p:cNvPr id="132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13897" y="1716575"/>
                <a:ext cx="1584371" cy="10107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Picture 11" descr="F:\Аня\презентации\platforma\server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78311" y="1778195"/>
                <a:ext cx="562196" cy="6535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" name="Picture 13" descr="F:\Аня\презентации\platforma\iDatabase (1)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972119" y="2047400"/>
                <a:ext cx="357761" cy="5552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Picture 13" descr="F:\Аня\презентации\platforma\iDatabase (1)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27660" y="2320643"/>
                <a:ext cx="262034" cy="4066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Picture 13" descr="F:\Аня\презентации\platforma\iDatabase (1)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038291" y="2177856"/>
                <a:ext cx="357762" cy="55527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37" name="Прямая соединительная линия 136"/>
              <p:cNvCxnSpPr/>
              <p:nvPr/>
            </p:nvCxnSpPr>
            <p:spPr bwMode="auto">
              <a:xfrm flipH="1" flipV="1">
                <a:off x="5938190" y="2079971"/>
                <a:ext cx="157172" cy="131565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Прямая соединительная линия 137"/>
              <p:cNvCxnSpPr/>
              <p:nvPr/>
            </p:nvCxnSpPr>
            <p:spPr bwMode="auto">
              <a:xfrm flipH="1">
                <a:off x="5311544" y="2121292"/>
                <a:ext cx="208281" cy="127369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" name="Группа 59"/>
            <p:cNvGrpSpPr/>
            <p:nvPr/>
          </p:nvGrpSpPr>
          <p:grpSpPr>
            <a:xfrm>
              <a:off x="5984232" y="4703600"/>
              <a:ext cx="771820" cy="583454"/>
              <a:chOff x="4727211" y="1481728"/>
              <a:chExt cx="2272648" cy="1449857"/>
            </a:xfrm>
          </p:grpSpPr>
          <p:pic>
            <p:nvPicPr>
              <p:cNvPr id="122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727211" y="1481728"/>
                <a:ext cx="2272648" cy="14498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880537" y="2245900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391624" y="2479612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025810" y="2497031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Picture 8" descr="C:\Users\Anna\Downloads\1410881163_HP-Monitor-Wall2-Dock-51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413799" y="2245900"/>
                <a:ext cx="408870" cy="428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Picture 11" descr="F:\Аня\презентации\platforma\server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698277" y="1659978"/>
                <a:ext cx="562196" cy="65358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8" name="Прямая соединительная линия 127"/>
              <p:cNvCxnSpPr/>
              <p:nvPr/>
            </p:nvCxnSpPr>
            <p:spPr bwMode="auto">
              <a:xfrm flipH="1" flipV="1">
                <a:off x="6130777" y="2196651"/>
                <a:ext cx="259391" cy="11630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Прямая соединительная линия 128"/>
              <p:cNvCxnSpPr/>
              <p:nvPr/>
            </p:nvCxnSpPr>
            <p:spPr bwMode="auto">
              <a:xfrm flipH="1">
                <a:off x="5314962" y="2054137"/>
                <a:ext cx="281097" cy="209536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Прямая соединительная линия 129"/>
              <p:cNvCxnSpPr/>
              <p:nvPr/>
            </p:nvCxnSpPr>
            <p:spPr bwMode="auto">
              <a:xfrm flipH="1">
                <a:off x="5567403" y="2263672"/>
                <a:ext cx="177285" cy="181715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Прямая соединительная линия 130"/>
              <p:cNvCxnSpPr/>
              <p:nvPr/>
            </p:nvCxnSpPr>
            <p:spPr bwMode="auto">
              <a:xfrm>
                <a:off x="6030484" y="2313560"/>
                <a:ext cx="153326" cy="131828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" name="Группа 60"/>
            <p:cNvGrpSpPr/>
            <p:nvPr/>
          </p:nvGrpSpPr>
          <p:grpSpPr>
            <a:xfrm>
              <a:off x="7212126" y="4722709"/>
              <a:ext cx="801007" cy="561753"/>
              <a:chOff x="9163541" y="501999"/>
              <a:chExt cx="2365783" cy="1539145"/>
            </a:xfrm>
          </p:grpSpPr>
          <p:pic>
            <p:nvPicPr>
              <p:cNvPr id="113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163541" y="501999"/>
                <a:ext cx="2365783" cy="15092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" name="Picture 11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r="69221"/>
              <a:stretch>
                <a:fillRect/>
              </a:stretch>
            </p:blipFill>
            <p:spPr bwMode="auto">
              <a:xfrm>
                <a:off x="10451997" y="1283020"/>
                <a:ext cx="296324" cy="6643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5" name="Picture 2" descr="C:\Users\Anna\Pictures\BlueGlobe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0034031" y="1476798"/>
                <a:ext cx="485436" cy="564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Picture 3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2558"/>
              <a:stretch>
                <a:fillRect/>
              </a:stretch>
            </p:blipFill>
            <p:spPr bwMode="auto">
              <a:xfrm>
                <a:off x="9444639" y="1033542"/>
                <a:ext cx="357761" cy="366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3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2558"/>
              <a:stretch>
                <a:fillRect/>
              </a:stretch>
            </p:blipFill>
            <p:spPr bwMode="auto">
              <a:xfrm>
                <a:off x="10287933" y="558033"/>
                <a:ext cx="357761" cy="366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Picture 3" descr="F:\Аня\презентации\platforma\комп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32558"/>
              <a:stretch>
                <a:fillRect/>
              </a:stretch>
            </p:blipFill>
            <p:spPr bwMode="auto">
              <a:xfrm>
                <a:off x="11080120" y="1216576"/>
                <a:ext cx="357761" cy="36606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19" name="Прямая соединительная линия 118"/>
              <p:cNvCxnSpPr/>
              <p:nvPr/>
            </p:nvCxnSpPr>
            <p:spPr bwMode="auto">
              <a:xfrm flipV="1">
                <a:off x="10545468" y="963108"/>
                <a:ext cx="0" cy="22507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Прямая соединительная линия 119"/>
              <p:cNvCxnSpPr/>
              <p:nvPr/>
            </p:nvCxnSpPr>
            <p:spPr bwMode="auto">
              <a:xfrm flipH="1" flipV="1">
                <a:off x="9928165" y="1256634"/>
                <a:ext cx="310669" cy="174886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Прямая соединительная линия 120"/>
              <p:cNvCxnSpPr/>
              <p:nvPr/>
            </p:nvCxnSpPr>
            <p:spPr bwMode="auto">
              <a:xfrm flipV="1">
                <a:off x="10799021" y="1431521"/>
                <a:ext cx="204435" cy="104862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2" name="Группа 61"/>
            <p:cNvGrpSpPr/>
            <p:nvPr/>
          </p:nvGrpSpPr>
          <p:grpSpPr>
            <a:xfrm>
              <a:off x="1979533" y="4725144"/>
              <a:ext cx="793637" cy="610490"/>
              <a:chOff x="3949568" y="1360782"/>
              <a:chExt cx="1770643" cy="1206541"/>
            </a:xfrm>
          </p:grpSpPr>
          <p:pic>
            <p:nvPicPr>
              <p:cNvPr id="110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9568" y="1360782"/>
                <a:ext cx="1770643" cy="11295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Picture 7" descr="F:\Аня\презентации\platforma\bank-lb.png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307330" y="1539032"/>
                <a:ext cx="560647" cy="651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Picture 12" descr="F:\Аня\презентации\platforma\tiger.p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649428" y="1657865"/>
                <a:ext cx="782295" cy="9094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" name="Группа 62"/>
            <p:cNvGrpSpPr/>
            <p:nvPr/>
          </p:nvGrpSpPr>
          <p:grpSpPr>
            <a:xfrm>
              <a:off x="4911480" y="4739128"/>
              <a:ext cx="781781" cy="556399"/>
              <a:chOff x="5287127" y="1689364"/>
              <a:chExt cx="1862707" cy="1188331"/>
            </a:xfrm>
          </p:grpSpPr>
          <p:pic>
            <p:nvPicPr>
              <p:cNvPr id="106" name="Picture 2" descr="F:\Аня\презентации\platforma\all_daily.pn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287127" y="1689364"/>
                <a:ext cx="1862707" cy="11883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" name="Picture 5" descr="F:\Аня\кнопки\картинки\3D Chart 3.pn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6383203" y="2164696"/>
                <a:ext cx="613305" cy="712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" name="Picture 6" descr="F:\Аня\презентации\platforma\гор_планgggшет.pn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319001" y="1927030"/>
                <a:ext cx="776266" cy="74270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9" name="Прямая соединительная линия 108"/>
              <p:cNvCxnSpPr/>
              <p:nvPr/>
            </p:nvCxnSpPr>
            <p:spPr bwMode="auto">
              <a:xfrm flipH="1" flipV="1">
                <a:off x="6123812" y="2298383"/>
                <a:ext cx="259391" cy="11630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4" name="Rectangle 6"/>
            <p:cNvSpPr>
              <a:spLocks/>
            </p:cNvSpPr>
            <p:nvPr/>
          </p:nvSpPr>
          <p:spPr bwMode="auto">
            <a:xfrm>
              <a:off x="4201759" y="4708525"/>
              <a:ext cx="765058" cy="23020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ГАЖ </a:t>
              </a:r>
              <a:r>
                <a:rPr lang="ru-RU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Сервер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endParaRPr>
            </a:p>
          </p:txBody>
        </p:sp>
        <p:sp>
          <p:nvSpPr>
            <p:cNvPr id="65" name="Rectangle 6"/>
            <p:cNvSpPr>
              <a:spLocks/>
            </p:cNvSpPr>
            <p:nvPr/>
          </p:nvSpPr>
          <p:spPr bwMode="auto">
            <a:xfrm>
              <a:off x="5523887" y="4722709"/>
              <a:ext cx="489161" cy="23020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ДҚБҚ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endParaRPr>
            </a:p>
          </p:txBody>
        </p:sp>
        <p:sp>
          <p:nvSpPr>
            <p:cNvPr id="66" name="Rectangle 6"/>
            <p:cNvSpPr>
              <a:spLocks/>
            </p:cNvSpPr>
            <p:nvPr/>
          </p:nvSpPr>
          <p:spPr bwMode="auto">
            <a:xfrm>
              <a:off x="2547568" y="4736595"/>
              <a:ext cx="1164390" cy="420746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ЦК </a:t>
              </a: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деректері</a:t>
              </a: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 </a:t>
              </a: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және </a:t>
              </a: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ЖҚЗ </a:t>
              </a: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деректері</a:t>
              </a: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 </a:t>
              </a: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банкісі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endParaRPr>
            </a:p>
          </p:txBody>
        </p:sp>
        <p:sp>
          <p:nvSpPr>
            <p:cNvPr id="67" name="Rectangle 6"/>
            <p:cNvSpPr>
              <a:spLocks/>
            </p:cNvSpPr>
            <p:nvPr/>
          </p:nvSpPr>
          <p:spPr bwMode="auto">
            <a:xfrm>
              <a:off x="7677224" y="4652788"/>
              <a:ext cx="941806" cy="416489"/>
            </a:xfrm>
            <a:prstGeom prst="rect">
              <a:avLst/>
            </a:prstGeom>
            <a:noFill/>
            <a:ln w="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Икемді</a:t>
              </a: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клиенттер</a:t>
              </a:r>
              <a:endPara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endParaRPr>
            </a:p>
          </p:txBody>
        </p:sp>
        <p:sp>
          <p:nvSpPr>
            <p:cNvPr id="68" name="Rectangle 6"/>
            <p:cNvSpPr>
              <a:spLocks/>
            </p:cNvSpPr>
            <p:nvPr/>
          </p:nvSpPr>
          <p:spPr bwMode="auto">
            <a:xfrm>
              <a:off x="6468118" y="4664168"/>
              <a:ext cx="978322" cy="230208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>
                <a:lnSpc>
                  <a:spcPct val="120000"/>
                </a:lnSpc>
              </a:pP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Негізгі</a:t>
              </a: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  </a:t>
              </a:r>
              <a:r>
                <a:rPr lang="ru-RU" sz="1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 charset="0"/>
                </a:rPr>
                <a:t>клиенттер</a:t>
              </a:r>
              <a:endPara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3460824" y="3512534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5126724" y="3512528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6784575" y="3512522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292702" y="2657361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948398" y="2657355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627874" y="2662690"/>
              <a:ext cx="1665900" cy="855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533" y="3565988"/>
              <a:ext cx="1287569" cy="7572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831" y="3565987"/>
              <a:ext cx="1263649" cy="7572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8" y="3565989"/>
              <a:ext cx="1216517" cy="7572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534" y="3565989"/>
              <a:ext cx="1212527" cy="7572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80" b="20431"/>
            <a:stretch/>
          </p:blipFill>
          <p:spPr>
            <a:xfrm>
              <a:off x="4507545" y="2722200"/>
              <a:ext cx="1191431" cy="7327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839" y="2722198"/>
              <a:ext cx="1215896" cy="732776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Прямоугольник 80"/>
            <p:cNvSpPr/>
            <p:nvPr/>
          </p:nvSpPr>
          <p:spPr>
            <a:xfrm>
              <a:off x="2381227" y="1727185"/>
              <a:ext cx="5489268" cy="499024"/>
            </a:xfrm>
            <a:prstGeom prst="rect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Әскери-ғарыштық бағдарламалар орталығы</a:t>
              </a:r>
              <a:r>
                <a:rPr lang="ru-RU" sz="15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797080" y="1224179"/>
              <a:ext cx="4444257" cy="332682"/>
            </a:xfrm>
            <a:prstGeom prst="rect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Басқару пункттері</a:t>
              </a:r>
              <a:endPara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2214885" y="637339"/>
              <a:ext cx="5885955" cy="376497"/>
            </a:xfrm>
            <a:prstGeom prst="rect">
              <a:avLst/>
            </a:prstGeom>
            <a:solidFill>
              <a:srgbClr val="263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Ұлттық  стратегиялық басқару орталығы</a:t>
              </a:r>
              <a:endPara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Стрелка вверх 83"/>
            <p:cNvSpPr/>
            <p:nvPr/>
          </p:nvSpPr>
          <p:spPr>
            <a:xfrm>
              <a:off x="4793178" y="2241473"/>
              <a:ext cx="663965" cy="435991"/>
            </a:xfrm>
            <a:prstGeom prst="upArrow">
              <a:avLst>
                <a:gd name="adj1" fmla="val 50000"/>
                <a:gd name="adj2" fmla="val 4767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Прямая со стрелкой 84"/>
            <p:cNvCxnSpPr/>
            <p:nvPr/>
          </p:nvCxnSpPr>
          <p:spPr>
            <a:xfrm flipV="1">
              <a:off x="3918677" y="1559517"/>
              <a:ext cx="0" cy="280345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/>
            <p:cNvCxnSpPr/>
            <p:nvPr/>
          </p:nvCxnSpPr>
          <p:spPr>
            <a:xfrm flipV="1">
              <a:off x="6307741" y="1559517"/>
              <a:ext cx="0" cy="289795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/>
            <p:nvPr/>
          </p:nvCxnSpPr>
          <p:spPr>
            <a:xfrm flipV="1">
              <a:off x="5106581" y="1559517"/>
              <a:ext cx="0" cy="279673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 стрелкой 87"/>
            <p:cNvCxnSpPr/>
            <p:nvPr/>
          </p:nvCxnSpPr>
          <p:spPr>
            <a:xfrm>
              <a:off x="4507543" y="1475682"/>
              <a:ext cx="0" cy="265926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>
              <a:off x="5705001" y="1475682"/>
              <a:ext cx="0" cy="270226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/>
            <p:cNvCxnSpPr/>
            <p:nvPr/>
          </p:nvCxnSpPr>
          <p:spPr>
            <a:xfrm flipV="1">
              <a:off x="4871864" y="1008162"/>
              <a:ext cx="0" cy="304818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8740684" y="1565196"/>
              <a:ext cx="0" cy="4521667"/>
            </a:xfrm>
            <a:prstGeom prst="line">
              <a:avLst/>
            </a:prstGeom>
            <a:ln w="25400">
              <a:solidFill>
                <a:srgbClr val="26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>
              <a:endCxn id="30" idx="1"/>
            </p:cNvCxnSpPr>
            <p:nvPr/>
          </p:nvCxnSpPr>
          <p:spPr>
            <a:xfrm>
              <a:off x="8740686" y="1565194"/>
              <a:ext cx="157024" cy="56194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8740686" y="2115372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8740339" y="2858012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V="1">
              <a:off x="7241337" y="1556792"/>
              <a:ext cx="1499000" cy="1"/>
            </a:xfrm>
            <a:prstGeom prst="line">
              <a:avLst/>
            </a:prstGeom>
            <a:ln w="25400">
              <a:solidFill>
                <a:srgbClr val="2637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>
              <a:off x="8748092" y="3357880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>
              <a:off x="8747137" y="3981611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>
              <a:off x="8747137" y="4762888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8753229" y="5413134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>
              <a:off x="8748466" y="6088133"/>
              <a:ext cx="161259" cy="1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672" y="2722202"/>
              <a:ext cx="1186260" cy="73277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" name="TextBox 102"/>
            <p:cNvSpPr txBox="1"/>
            <p:nvPr/>
          </p:nvSpPr>
          <p:spPr>
            <a:xfrm>
              <a:off x="1713091" y="4345359"/>
              <a:ext cx="6737384" cy="35832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Арнайы</a:t>
              </a:r>
              <a:r>
                <a:rPr lang="ru-RU" sz="1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ГАП</a:t>
              </a:r>
              <a:endPara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547568" y="2490985"/>
              <a:ext cx="5042559" cy="3583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Геокеңістіктік </a:t>
              </a:r>
              <a:r>
                <a:rPr lang="ru-RU" sz="1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инженерия </a:t>
              </a:r>
              <a:r>
                <a:rPr lang="ru-RU" sz="1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өнімдері</a:t>
              </a:r>
              <a:r>
                <a:rPr lang="ru-RU" sz="1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6273643" y="5467917"/>
              <a:ext cx="1008224" cy="849703"/>
            </a:xfrm>
            <a:prstGeom prst="ellipse">
              <a:avLst/>
            </a:prstGeom>
            <a:blipFill>
              <a:blip r:embed="rId3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0" name="Прямая со стрелкой 139"/>
            <p:cNvCxnSpPr/>
            <p:nvPr/>
          </p:nvCxnSpPr>
          <p:spPr>
            <a:xfrm>
              <a:off x="5332478" y="951917"/>
              <a:ext cx="0" cy="270226"/>
            </a:xfrm>
            <a:prstGeom prst="straightConnector1">
              <a:avLst/>
            </a:prstGeom>
            <a:ln w="25400">
              <a:solidFill>
                <a:srgbClr val="2637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Правая фигурная скобка 144"/>
          <p:cNvSpPr/>
          <p:nvPr/>
        </p:nvSpPr>
        <p:spPr>
          <a:xfrm rot="5400000">
            <a:off x="4355871" y="1772921"/>
            <a:ext cx="355515" cy="8708233"/>
          </a:xfrm>
          <a:prstGeom prst="rightBrace">
            <a:avLst>
              <a:gd name="adj1" fmla="val 83439"/>
              <a:gd name="adj2" fmla="val 49398"/>
            </a:avLst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22"/>
          <p:cNvSpPr txBox="1">
            <a:spLocks noChangeArrowheads="1"/>
          </p:cNvSpPr>
          <p:nvPr/>
        </p:nvSpPr>
        <p:spPr bwMode="auto">
          <a:xfrm>
            <a:off x="220990" y="6309320"/>
            <a:ext cx="87464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«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Цифрлы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Армия»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39" name="Группа 138"/>
          <p:cNvGrpSpPr/>
          <p:nvPr/>
        </p:nvGrpSpPr>
        <p:grpSpPr>
          <a:xfrm>
            <a:off x="43056" y="46320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2" name="Трапеция 14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144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" name="Rectangle 46"/>
          <p:cNvSpPr txBox="1">
            <a:spLocks noChangeArrowheads="1"/>
          </p:cNvSpPr>
          <p:nvPr/>
        </p:nvSpPr>
        <p:spPr>
          <a:xfrm>
            <a:off x="378449" y="112310"/>
            <a:ext cx="8417489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АРНАЙЫ ГЕОАҚПАРАТТЫҚ ПЛАТФОРМА</a:t>
            </a:r>
            <a:endParaRPr lang="ru-RU" sz="2000" b="1" i="0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15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310144" y="764704"/>
            <a:ext cx="8546137" cy="4563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11561" y="1333351"/>
            <a:ext cx="3672408" cy="844772"/>
            <a:chOff x="799474" y="567007"/>
            <a:chExt cx="4049083" cy="613506"/>
          </a:xfrm>
          <a:scene3d>
            <a:camera prst="orthographicFront"/>
            <a:lightRig rig="threePt" dir="t"/>
          </a:scene3d>
        </p:grpSpPr>
        <p:sp>
          <p:nvSpPr>
            <p:cNvPr id="22" name="Прямоугольник 21"/>
            <p:cNvSpPr/>
            <p:nvPr/>
          </p:nvSpPr>
          <p:spPr>
            <a:xfrm>
              <a:off x="1141361" y="567007"/>
              <a:ext cx="3533445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799474" y="567007"/>
              <a:ext cx="4049083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ИНЖИНИРИНГ ЖӘНЕ           3</a:t>
              </a:r>
              <a:r>
                <a:rPr lang="en-US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D</a:t>
              </a: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 ПРИНТИНГ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30993" y="1296546"/>
            <a:ext cx="1044000" cy="918382"/>
          </a:xfrm>
          <a:prstGeom prst="rect">
            <a:avLst/>
          </a:prstGeom>
          <a:blipFill>
            <a:blip r:embed="rId3" cstate="print">
              <a:extLst/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Группа 25"/>
          <p:cNvGrpSpPr/>
          <p:nvPr/>
        </p:nvGrpSpPr>
        <p:grpSpPr>
          <a:xfrm>
            <a:off x="797950" y="2357430"/>
            <a:ext cx="3328431" cy="794758"/>
            <a:chOff x="940531" y="1879928"/>
            <a:chExt cx="3755499" cy="615574"/>
          </a:xfrm>
          <a:scene3d>
            <a:camera prst="orthographicFront"/>
            <a:lightRig rig="threePt" dir="t"/>
          </a:scene3d>
        </p:grpSpPr>
        <p:sp>
          <p:nvSpPr>
            <p:cNvPr id="28" name="Прямоугольник 27"/>
            <p:cNvSpPr/>
            <p:nvPr/>
          </p:nvSpPr>
          <p:spPr>
            <a:xfrm>
              <a:off x="1135493" y="1881996"/>
              <a:ext cx="3534689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940531" y="1879928"/>
              <a:ext cx="3755499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ҒЫЛЫМИ-ТЕХНИКАЛЫҚ АҚПАРАТ ОРТАЛЫҒЫ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30993" y="2297144"/>
            <a:ext cx="1044000" cy="918000"/>
          </a:xfrm>
          <a:prstGeom prst="rect">
            <a:avLst/>
          </a:prstGeom>
          <a:blipFill>
            <a:blip r:embed="rId4" cstate="print">
              <a:extLst/>
            </a:blip>
            <a:srcRect/>
            <a:stretch>
              <a:fillRect t="-23000" b="-23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5587"/>
              <a:satOff val="-452"/>
              <a:lumOff val="3861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Группа 29"/>
          <p:cNvGrpSpPr/>
          <p:nvPr/>
        </p:nvGrpSpPr>
        <p:grpSpPr>
          <a:xfrm>
            <a:off x="4953880" y="1333351"/>
            <a:ext cx="3793723" cy="844772"/>
            <a:chOff x="5155719" y="451374"/>
            <a:chExt cx="3994302" cy="844772"/>
          </a:xfrm>
          <a:scene3d>
            <a:camera prst="orthographicFront"/>
            <a:lightRig rig="threePt" dir="t"/>
          </a:scene3d>
        </p:grpSpPr>
        <p:sp>
          <p:nvSpPr>
            <p:cNvPr id="31" name="Прямоугольник 30"/>
            <p:cNvSpPr/>
            <p:nvPr/>
          </p:nvSpPr>
          <p:spPr>
            <a:xfrm>
              <a:off x="5383162" y="451374"/>
              <a:ext cx="3766859" cy="8447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5155719" y="451374"/>
              <a:ext cx="3989299" cy="844772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ОПЕРАЦИЯНЫ ЖӘНЕ ҰРЫСТЫ ИМИТАЦИЯЛЫҚ МОДЕЛЬДЕУ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pic>
        <p:nvPicPr>
          <p:cNvPr id="3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r="36739" b="13554"/>
          <a:stretch>
            <a:fillRect/>
          </a:stretch>
        </p:blipFill>
        <p:spPr bwMode="auto">
          <a:xfrm>
            <a:off x="4499133" y="1295361"/>
            <a:ext cx="1044000" cy="91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5003190" y="2341379"/>
            <a:ext cx="3739661" cy="829530"/>
            <a:chOff x="5185387" y="1881996"/>
            <a:chExt cx="3959628" cy="613506"/>
          </a:xfrm>
          <a:scene3d>
            <a:camera prst="orthographicFront"/>
            <a:lightRig rig="threePt" dir="t"/>
          </a:scene3d>
        </p:grpSpPr>
        <p:sp>
          <p:nvSpPr>
            <p:cNvPr id="41" name="Прямоугольник 40"/>
            <p:cNvSpPr/>
            <p:nvPr/>
          </p:nvSpPr>
          <p:spPr>
            <a:xfrm>
              <a:off x="5378156" y="1881996"/>
              <a:ext cx="3766859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Прямоугольник 47"/>
            <p:cNvSpPr/>
            <p:nvPr/>
          </p:nvSpPr>
          <p:spPr>
            <a:xfrm>
              <a:off x="5185387" y="1881996"/>
              <a:ext cx="3959628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АҚПАРАТ  ҚАУІПСІЗДІГІ (КИБЕРПОЛИГОН)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4499133" y="2297144"/>
            <a:ext cx="1044000" cy="918000"/>
          </a:xfrm>
          <a:prstGeom prst="rect">
            <a:avLst/>
          </a:prstGeom>
          <a:blipFill>
            <a:blip r:embed="rId6">
              <a:extLst/>
            </a:blip>
            <a:srcRect/>
            <a:stretch>
              <a:fillRect l="-25000" r="-2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8381"/>
              <a:satOff val="-677"/>
              <a:lumOff val="5792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Группа 48"/>
          <p:cNvGrpSpPr/>
          <p:nvPr/>
        </p:nvGrpSpPr>
        <p:grpSpPr>
          <a:xfrm>
            <a:off x="4991117" y="3315259"/>
            <a:ext cx="3751734" cy="854093"/>
            <a:chOff x="938997" y="3047039"/>
            <a:chExt cx="3855708" cy="913399"/>
          </a:xfrm>
          <a:scene3d>
            <a:camera prst="orthographicFront"/>
            <a:lightRig rig="threePt" dir="t"/>
          </a:scene3d>
        </p:grpSpPr>
        <p:sp>
          <p:nvSpPr>
            <p:cNvPr id="51" name="Прямоугольник 50"/>
            <p:cNvSpPr/>
            <p:nvPr/>
          </p:nvSpPr>
          <p:spPr>
            <a:xfrm>
              <a:off x="1008115" y="3047039"/>
              <a:ext cx="3786590" cy="9133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938997" y="3047039"/>
              <a:ext cx="3786590" cy="913399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ӘСКЕРЛЕРДІ АВТОМАТТАНДЫРЫЛҒАН БАСҚАРУ ЖҮЙЕЛЕРІ 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4499133" y="3305256"/>
            <a:ext cx="1044000" cy="918000"/>
          </a:xfrm>
          <a:prstGeom prst="rect">
            <a:avLst/>
          </a:prstGeom>
          <a:blipFill>
            <a:blip r:embed="rId7" cstate="print">
              <a:extLst/>
            </a:blip>
            <a:srcRect/>
            <a:stretch>
              <a:fillRect l="-14000" r="-14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11175"/>
              <a:satOff val="-903"/>
              <a:lumOff val="7723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3" name="Группа 52"/>
          <p:cNvGrpSpPr/>
          <p:nvPr/>
        </p:nvGrpSpPr>
        <p:grpSpPr>
          <a:xfrm>
            <a:off x="898733" y="3337210"/>
            <a:ext cx="3204738" cy="886046"/>
            <a:chOff x="5167008" y="3196985"/>
            <a:chExt cx="4020773" cy="613506"/>
          </a:xfrm>
          <a:scene3d>
            <a:camera prst="orthographicFront"/>
            <a:lightRig rig="threePt" dir="t"/>
          </a:scene3d>
        </p:grpSpPr>
        <p:sp>
          <p:nvSpPr>
            <p:cNvPr id="55" name="Прямоугольник 54"/>
            <p:cNvSpPr/>
            <p:nvPr/>
          </p:nvSpPr>
          <p:spPr>
            <a:xfrm>
              <a:off x="5420922" y="3196985"/>
              <a:ext cx="3766859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5167008" y="3196985"/>
              <a:ext cx="4020773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ӘСКЕРИ-ҒАРЫШТЫҚ БАҒДАРЛАМАЛАР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430993" y="3305256"/>
            <a:ext cx="1044000" cy="918000"/>
          </a:xfrm>
          <a:prstGeom prst="rect">
            <a:avLst/>
          </a:prstGeom>
          <a:blipFill>
            <a:blip r:embed="rId8" cstate="print">
              <a:extLst/>
            </a:blip>
            <a:srcRect/>
            <a:stretch>
              <a:fillRect l="-24000" r="-24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13969"/>
              <a:satOff val="-1129"/>
              <a:lumOff val="9653"/>
              <a:alphaOff val="-3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0" name="Группа 59"/>
          <p:cNvGrpSpPr/>
          <p:nvPr/>
        </p:nvGrpSpPr>
        <p:grpSpPr>
          <a:xfrm>
            <a:off x="754716" y="4356937"/>
            <a:ext cx="3348755" cy="792088"/>
            <a:chOff x="839050" y="1881996"/>
            <a:chExt cx="4090932" cy="613506"/>
          </a:xfrm>
          <a:scene3d>
            <a:camera prst="orthographicFront"/>
            <a:lightRig rig="threePt" dir="t"/>
          </a:scene3d>
        </p:grpSpPr>
        <p:sp>
          <p:nvSpPr>
            <p:cNvPr id="61" name="Прямоугольник 60"/>
            <p:cNvSpPr/>
            <p:nvPr/>
          </p:nvSpPr>
          <p:spPr>
            <a:xfrm>
              <a:off x="1003955" y="1881996"/>
              <a:ext cx="3926027" cy="6135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839050" y="1881996"/>
              <a:ext cx="4054547" cy="613506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ҰҰА ЖӘНЕ  ЖАУЫНГЕРЛІК РОБОТ-ТЕХНИКА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9" cstate="print"/>
          <a:srcRect l="318" t="10678" r="25594" b="12660"/>
          <a:stretch/>
        </p:blipFill>
        <p:spPr>
          <a:xfrm>
            <a:off x="430993" y="4313368"/>
            <a:ext cx="1044000" cy="88078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Прямоугольник 72"/>
          <p:cNvSpPr/>
          <p:nvPr/>
        </p:nvSpPr>
        <p:spPr>
          <a:xfrm>
            <a:off x="4254373" y="4356937"/>
            <a:ext cx="4601909" cy="1546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4931182" y="4846227"/>
            <a:ext cx="3744415" cy="913632"/>
            <a:chOff x="1043584" y="1911406"/>
            <a:chExt cx="3786818" cy="597903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66" name="Прямоугольник 65"/>
            <p:cNvSpPr/>
            <p:nvPr/>
          </p:nvSpPr>
          <p:spPr>
            <a:xfrm>
              <a:off x="1086280" y="1911406"/>
              <a:ext cx="3744122" cy="584096"/>
            </a:xfrm>
            <a:prstGeom prst="rect">
              <a:avLst/>
            </a:prstGeom>
            <a:grpFill/>
            <a:ln w="19050">
              <a:solidFill>
                <a:srgbClr val="00B050"/>
              </a:solidFill>
            </a:ln>
            <a:sp3d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Прямоугольник 66"/>
            <p:cNvSpPr/>
            <p:nvPr/>
          </p:nvSpPr>
          <p:spPr>
            <a:xfrm>
              <a:off x="1043584" y="1925212"/>
              <a:ext cx="3744123" cy="584097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4902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1F497D">
                      <a:lumMod val="50000"/>
                    </a:srgbClr>
                  </a:solidFill>
                  <a:latin typeface="Bookman Old Style" pitchFamily="18" charset="0"/>
                </a:rPr>
                <a:t>ҒЫЛЫМИ ЗЕРТХАНА ЖӘНЕ ТЕХНОПАРК</a:t>
              </a:r>
              <a:endParaRPr lang="ru-RU" sz="1600" b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027" name="Picture 3" descr="G:\Campus_330x180_acf_cropped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9002"/>
          <a:stretch/>
        </p:blipFill>
        <p:spPr bwMode="auto">
          <a:xfrm>
            <a:off x="4367489" y="4823753"/>
            <a:ext cx="1196341" cy="93747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Блок-схема: документ 68"/>
          <p:cNvSpPr/>
          <p:nvPr/>
        </p:nvSpPr>
        <p:spPr>
          <a:xfrm>
            <a:off x="514760" y="6165304"/>
            <a:ext cx="8136904" cy="648072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prstClr val="black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54717" y="6453336"/>
            <a:ext cx="7920879" cy="18210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7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ӘСКЕРИ-ҒЫЛЫМИ ВЗВОД</a:t>
            </a:r>
          </a:p>
        </p:txBody>
      </p:sp>
      <p:sp>
        <p:nvSpPr>
          <p:cNvPr id="71" name="AutoShape 13"/>
          <p:cNvSpPr>
            <a:spLocks noChangeArrowheads="1"/>
          </p:cNvSpPr>
          <p:nvPr/>
        </p:nvSpPr>
        <p:spPr bwMode="auto">
          <a:xfrm rot="5400000" flipH="1">
            <a:off x="1946675" y="5144387"/>
            <a:ext cx="732190" cy="1199503"/>
          </a:xfrm>
          <a:prstGeom prst="rightArrow">
            <a:avLst>
              <a:gd name="adj1" fmla="val 45157"/>
              <a:gd name="adj2" fmla="val 3712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1900">
              <a:solidFill>
                <a:srgbClr val="000000"/>
              </a:solidFill>
            </a:endParaRPr>
          </a:p>
        </p:txBody>
      </p:sp>
      <p:sp>
        <p:nvSpPr>
          <p:cNvPr id="74" name="AutoShape 13"/>
          <p:cNvSpPr>
            <a:spLocks noChangeArrowheads="1"/>
          </p:cNvSpPr>
          <p:nvPr/>
        </p:nvSpPr>
        <p:spPr bwMode="auto">
          <a:xfrm rot="5400000" flipH="1">
            <a:off x="6786229" y="5695321"/>
            <a:ext cx="205779" cy="667586"/>
          </a:xfrm>
          <a:prstGeom prst="rightArrow">
            <a:avLst>
              <a:gd name="adj1" fmla="val 45157"/>
              <a:gd name="adj2" fmla="val 7305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 sz="1900">
              <a:solidFill>
                <a:srgbClr val="000000"/>
              </a:solidFill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4283109" y="4391705"/>
            <a:ext cx="461203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1600" b="1" spc="50" dirty="0" smtClean="0">
                <a:ln w="11430"/>
                <a:solidFill>
                  <a:srgbClr val="0070C0"/>
                </a:solidFill>
                <a:latin typeface="Arial (Основной текст)"/>
                <a:cs typeface="Times New Roman" pitchFamily="18" charset="0"/>
              </a:rPr>
              <a:t>НАЗАРБАЕВ УНИВЕРСИТЕТІ</a:t>
            </a:r>
            <a:endParaRPr lang="kk-KZ" sz="1600" b="1" spc="50" dirty="0">
              <a:ln w="11430"/>
              <a:solidFill>
                <a:srgbClr val="0070C0"/>
              </a:solidFill>
              <a:latin typeface="Arial (Основной текст)"/>
              <a:cs typeface="Times New Roman" pitchFamily="18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43056" y="46320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9" name="Трапеция 58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68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" name="Rectangle 46"/>
          <p:cNvSpPr txBox="1">
            <a:spLocks noChangeArrowheads="1"/>
          </p:cNvSpPr>
          <p:nvPr/>
        </p:nvSpPr>
        <p:spPr>
          <a:xfrm>
            <a:off x="797950" y="112310"/>
            <a:ext cx="7617862" cy="4762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0" dirty="0" smtClean="0">
                <a:ln w="0"/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ҒЫЛЫМИ-ЭКСПЕРИМЕНТТІК ЗЕРТХАНАЛАР</a:t>
            </a:r>
            <a:endParaRPr lang="ru-RU" sz="2000" b="1" i="0" dirty="0">
              <a:ln w="0"/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16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17</a:t>
            </a:r>
            <a:endParaRPr lang="ru-RU" b="1" i="0" dirty="0">
              <a:solidFill>
                <a:prstClr val="black"/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581025" y="2773363"/>
            <a:ext cx="87439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ru-RU" altLang="ru-RU" b="1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16782" y="1912764"/>
            <a:ext cx="5312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spc="7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</a:t>
            </a:r>
            <a:r>
              <a:rPr lang="ru-RU" sz="2000" b="1" spc="30" dirty="0">
                <a:solidFill>
                  <a:srgbClr val="1874D1"/>
                </a:solidFill>
                <a:cs typeface="Arial" pitchFamily="34" charset="0"/>
              </a:rPr>
              <a:t>«</a:t>
            </a:r>
            <a:r>
              <a:rPr lang="kk-KZ" sz="2000" b="1" dirty="0">
                <a:solidFill>
                  <a:srgbClr val="1874D1"/>
                </a:solidFill>
              </a:rPr>
              <a:t>Қазақстанға түбегейлі жаңғыру және жаңа идеялар арқылы болашағын баянды ете түсудің теңдессіз тарихи мүмкіндігі беріліп отыр. Патриот болу дегеніміз – өзіңнің ұлы даланың ұрпағы екеніңді мақтан ете білу. Еліңнің жарқын болашағын жасауға өз үлесіңді қосу</a:t>
            </a:r>
            <a:r>
              <a:rPr lang="ru-RU" sz="2000" b="1" spc="20" dirty="0">
                <a:solidFill>
                  <a:srgbClr val="1874D1"/>
                </a:solidFill>
                <a:cs typeface="Arial" pitchFamily="34" charset="0"/>
              </a:rPr>
              <a:t>».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71868" y="4593183"/>
            <a:ext cx="5357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kk-KZ" altLang="ru-RU" b="1" dirty="0">
                <a:solidFill>
                  <a:srgbClr val="002060"/>
                </a:solidFill>
                <a:cs typeface="Arial" charset="0"/>
              </a:rPr>
              <a:t>    </a:t>
            </a:r>
            <a:r>
              <a:rPr lang="kk-KZ" altLang="ru-RU" b="1" dirty="0">
                <a:solidFill>
                  <a:srgbClr val="FF0000"/>
                </a:solidFill>
                <a:cs typeface="Arial" charset="0"/>
              </a:rPr>
              <a:t>Қазақстан Республикасының Президенті</a:t>
            </a:r>
          </a:p>
          <a:p>
            <a:pPr algn="r"/>
            <a:r>
              <a:rPr lang="kk-KZ" altLang="ru-RU" b="1" dirty="0">
                <a:solidFill>
                  <a:srgbClr val="FF0000"/>
                </a:solidFill>
                <a:cs typeface="Arial" charset="0"/>
              </a:rPr>
              <a:t>                      </a:t>
            </a:r>
            <a:r>
              <a:rPr lang="ru-RU" altLang="kk-KZ" b="1" dirty="0">
                <a:solidFill>
                  <a:srgbClr val="FF0000"/>
                </a:solidFill>
                <a:cs typeface="Arial" charset="0"/>
              </a:rPr>
              <a:t>Н.Ә. Назарбаев</a:t>
            </a:r>
          </a:p>
          <a:p>
            <a:r>
              <a:rPr lang="ru-RU" altLang="kk-KZ" b="1" dirty="0">
                <a:solidFill>
                  <a:srgbClr val="002060"/>
                </a:solidFill>
                <a:cs typeface="Arial" charset="0"/>
              </a:rPr>
              <a:t/>
            </a:r>
            <a:br>
              <a:rPr lang="ru-RU" altLang="kk-KZ" b="1" dirty="0">
                <a:solidFill>
                  <a:srgbClr val="002060"/>
                </a:solidFill>
                <a:cs typeface="Arial" charset="0"/>
              </a:rPr>
            </a:br>
            <a:endParaRPr lang="ru-RU" altLang="kk-K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96" y="1484784"/>
            <a:ext cx="312008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031999" y="836712"/>
            <a:ext cx="7572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31999" y="384175"/>
            <a:ext cx="8109053" cy="369332"/>
          </a:xfrm>
          <a:prstGeom prst="rect">
            <a:avLst/>
          </a:prstGeom>
          <a:solidFill>
            <a:schemeClr val="bg2">
              <a:lumMod val="90000"/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b="1" i="0" spc="100" dirty="0">
                <a:solidFill>
                  <a:srgbClr val="FF0000"/>
                </a:solidFill>
                <a:latin typeface="Arial" pitchFamily="34" charset="0"/>
              </a:rPr>
              <a:t>«БОЛАШАҚҚА БАҒДАР: РУХАНИ ЖАҢҒЫРУ»</a:t>
            </a:r>
            <a:endParaRPr lang="ru-RU" b="1" i="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3" name="Picture 6" descr="C:\Documents and Settings\Администратор\Мои документы\180px-Coat_of_arms_military-of-kazakhstan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16632"/>
            <a:ext cx="8524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6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5"/>
          <p:cNvSpPr txBox="1">
            <a:spLocks/>
          </p:cNvSpPr>
          <p:nvPr/>
        </p:nvSpPr>
        <p:spPr bwMode="auto">
          <a:xfrm>
            <a:off x="536576" y="2773363"/>
            <a:ext cx="80708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ru-RU" altLang="ru-RU" b="1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1" name="Picture 4" descr="C:\Users\z.shegetaev\Desktop\материалы шефу НВПЦ встреча ГС 4.05.16\НВПЦ широ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64" y="980728"/>
            <a:ext cx="4274244" cy="237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 descr="C:\Users\z.shegetaev\Desktop\Колегия декабрь 2015\фотки музея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8412" y="1412776"/>
            <a:ext cx="2127006" cy="159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357158" y="3356992"/>
            <a:ext cx="8485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9750" algn="just"/>
            <a:r>
              <a:rPr lang="ru-RU" b="1" dirty="0" err="1" smtClean="0">
                <a:solidFill>
                  <a:srgbClr val="FF0000"/>
                </a:solidFill>
              </a:rPr>
              <a:t>Ұлттық әскери-патриоттық орталық </a:t>
            </a:r>
            <a:r>
              <a:rPr lang="ru-RU" b="1" dirty="0" smtClean="0">
                <a:solidFill>
                  <a:srgbClr val="002060"/>
                </a:solidFill>
              </a:rPr>
              <a:t>– </a:t>
            </a:r>
            <a:r>
              <a:rPr lang="ru-RU" b="1" dirty="0" err="1" smtClean="0">
                <a:solidFill>
                  <a:srgbClr val="002060"/>
                </a:solidFill>
              </a:rPr>
              <a:t>бұл жас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қазақстандықтардың өскелең ұрпағын әскери-патриоттық тәрбиелеу саласындағы қоғамдық жастар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ұйымдарының қызметін үйлестіретін көп функционалды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мекеме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9938" name="Picture 2" descr="F:\елбасы.jpg"/>
          <p:cNvPicPr>
            <a:picLocks noChangeAspect="1" noChangeArrowheads="1"/>
          </p:cNvPicPr>
          <p:nvPr/>
        </p:nvPicPr>
        <p:blipFill>
          <a:blip r:embed="rId5" cstate="print"/>
          <a:srcRect l="-224" r="17539" b="8990"/>
          <a:stretch>
            <a:fillRect/>
          </a:stretch>
        </p:blipFill>
        <p:spPr bwMode="auto">
          <a:xfrm>
            <a:off x="251520" y="1412776"/>
            <a:ext cx="2127006" cy="168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54593" y="0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Трапеция 19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ru-RU" altLang="ru-RU" sz="2000" b="1" i="0" dirty="0" smtClean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ҰЛТТЫҚ ӘСКЕРИ-ПАТРИОТТЫҚ ОРТАЛЫҚ</a:t>
              </a:r>
              <a:endParaRPr lang="ru-RU" altLang="ru-RU" sz="2000" b="1" i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rgbClr val="8064A2">
                    <a:lumMod val="75000"/>
                  </a:srgb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1358" y="-1550"/>
            <a:ext cx="687146" cy="6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604448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18</a:t>
            </a:r>
            <a:endParaRPr lang="ru-RU" b="1" i="0" dirty="0">
              <a:solidFill>
                <a:prstClr val="black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58516" y="4797152"/>
            <a:ext cx="2873324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6391756" y="4869160"/>
            <a:ext cx="2428716" cy="170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" descr="F:\IMG_0196 —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3296" y="4869160"/>
            <a:ext cx="3036896" cy="170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5687616" y="1439254"/>
            <a:ext cx="3271333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87313" indent="268288" algn="just">
              <a:lnSpc>
                <a:spcPct val="125000"/>
              </a:lnSpc>
              <a:defRPr/>
            </a:pP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</a:rPr>
              <a:t>ҚР ҚК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</a:rPr>
              <a:t>Ұлттық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</a:rPr>
              <a:t>әскери-патриоттық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</a:rPr>
              <a:t>орталығының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</a:rPr>
              <a:t>базасында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200" b="1" spc="-40" dirty="0">
                <a:solidFill>
                  <a:srgbClr val="FF0000"/>
                </a:solidFill>
              </a:rPr>
              <a:t>«</a:t>
            </a:r>
            <a:r>
              <a:rPr lang="ru-RU" sz="1200" b="1" spc="-40" dirty="0" err="1">
                <a:solidFill>
                  <a:srgbClr val="FF0000"/>
                </a:solidFill>
              </a:rPr>
              <a:t>Жас</a:t>
            </a:r>
            <a:r>
              <a:rPr lang="ru-RU" sz="1200" b="1" spc="-40" dirty="0">
                <a:solidFill>
                  <a:srgbClr val="FF0000"/>
                </a:solidFill>
              </a:rPr>
              <a:t> </a:t>
            </a:r>
            <a:r>
              <a:rPr lang="ru-RU" sz="1200" b="1" spc="-40" dirty="0" err="1">
                <a:solidFill>
                  <a:srgbClr val="FF0000"/>
                </a:solidFill>
              </a:rPr>
              <a:t>сарбаз</a:t>
            </a:r>
            <a:r>
              <a:rPr lang="ru-RU" sz="1200" b="1" spc="-40" dirty="0">
                <a:solidFill>
                  <a:srgbClr val="FF0000"/>
                </a:solidFill>
              </a:rPr>
              <a:t>» </a:t>
            </a:r>
            <a:r>
              <a:rPr lang="ru-RU" sz="1200" b="1" spc="-40" dirty="0" err="1" smtClean="0">
                <a:solidFill>
                  <a:srgbClr val="002060"/>
                </a:solidFill>
              </a:rPr>
              <a:t>республикалық</a:t>
            </a:r>
            <a:r>
              <a:rPr lang="ru-RU" sz="1200" b="1" spc="-40" dirty="0" smtClean="0">
                <a:solidFill>
                  <a:srgbClr val="002060"/>
                </a:solidFill>
              </a:rPr>
              <a:t> </a:t>
            </a:r>
            <a:r>
              <a:rPr lang="ru-RU" sz="1200" b="1" spc="-40" dirty="0" err="1" smtClean="0">
                <a:solidFill>
                  <a:srgbClr val="002060"/>
                </a:solidFill>
              </a:rPr>
              <a:t>балалар-жасөспірімдер</a:t>
            </a:r>
            <a:r>
              <a:rPr lang="ru-RU" sz="1200" b="1" spc="-40" dirty="0" smtClean="0">
                <a:solidFill>
                  <a:srgbClr val="002060"/>
                </a:solidFill>
              </a:rPr>
              <a:t> </a:t>
            </a:r>
            <a:r>
              <a:rPr lang="ru-RU" sz="1200" b="1" spc="-40" dirty="0" err="1" smtClean="0">
                <a:solidFill>
                  <a:srgbClr val="002060"/>
                </a:solidFill>
              </a:rPr>
              <a:t>әскери-патриоттық</a:t>
            </a:r>
            <a:r>
              <a:rPr lang="ru-RU" sz="1200" b="1" spc="-40" dirty="0" smtClean="0">
                <a:solidFill>
                  <a:srgbClr val="002060"/>
                </a:solidFill>
              </a:rPr>
              <a:t> </a:t>
            </a:r>
            <a:r>
              <a:rPr lang="ru-RU" sz="1200" b="1" spc="-40" dirty="0" err="1" smtClean="0">
                <a:solidFill>
                  <a:srgbClr val="002060"/>
                </a:solidFill>
              </a:rPr>
              <a:t>қозғалысы</a:t>
            </a:r>
            <a:r>
              <a:rPr lang="ru-RU" sz="1200" b="1" spc="-40" dirty="0" smtClean="0">
                <a:solidFill>
                  <a:srgbClr val="002060"/>
                </a:solidFill>
              </a:rPr>
              <a:t> </a:t>
            </a:r>
            <a:r>
              <a:rPr lang="ru-RU" sz="1200" b="1" spc="-40" dirty="0" err="1" smtClean="0">
                <a:solidFill>
                  <a:srgbClr val="002060"/>
                </a:solidFill>
              </a:rPr>
              <a:t>құрылды</a:t>
            </a:r>
            <a:endParaRPr lang="ru-RU" sz="1200" b="1" spc="-40" dirty="0" smtClean="0">
              <a:solidFill>
                <a:srgbClr val="002060"/>
              </a:solidFill>
            </a:endParaRPr>
          </a:p>
          <a:p>
            <a:pPr marL="87313" indent="268288" algn="just">
              <a:lnSpc>
                <a:spcPct val="125000"/>
              </a:lnSpc>
              <a:defRPr/>
            </a:pPr>
            <a:r>
              <a:rPr lang="ru-RU" sz="1200" b="1" spc="-40" dirty="0" err="1" smtClean="0">
                <a:solidFill>
                  <a:srgbClr val="FF0000"/>
                </a:solidFill>
                <a:latin typeface="Arial" pitchFamily="34" charset="0"/>
              </a:rPr>
              <a:t>Қозғалыстың</a:t>
            </a:r>
            <a:r>
              <a:rPr lang="ru-RU" sz="1200" b="1" spc="-4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FF0000"/>
                </a:solidFill>
                <a:latin typeface="Arial" pitchFamily="34" charset="0"/>
              </a:rPr>
              <a:t>мақсаты</a:t>
            </a:r>
            <a:r>
              <a:rPr lang="ru-RU" sz="1200" b="1" spc="-40" dirty="0" smtClean="0">
                <a:solidFill>
                  <a:srgbClr val="FF0000"/>
                </a:solidFill>
                <a:latin typeface="Arial" pitchFamily="34" charset="0"/>
              </a:rPr>
              <a:t>: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өскелең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ұрпақтың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бойында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Отанды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қорғауға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әзір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ел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азаматының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жоғары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патриоттық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сезімі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мен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адамгершілік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қасиеттерін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қалыптастыру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;</a:t>
            </a:r>
          </a:p>
          <a:p>
            <a:pPr marL="87313" indent="268288" algn="just">
              <a:lnSpc>
                <a:spcPct val="125000"/>
              </a:lnSpc>
              <a:defRPr/>
            </a:pP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жастар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ұйымдары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мен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әскери-патриоттық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клубтардың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жігіттер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мен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қыздарды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әскери-патриоттық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тәрбиелеу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жөніндегі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қызметін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ru-RU" sz="1200" b="1" spc="-4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үйлестіру</a:t>
            </a:r>
            <a:r>
              <a:rPr lang="ru-RU" sz="1200" b="1" spc="-4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</a:rPr>
              <a:t>.</a:t>
            </a:r>
            <a:endParaRPr lang="kk-KZ" sz="1200" b="1" dirty="0">
              <a:solidFill>
                <a:srgbClr val="000066"/>
              </a:solidFill>
              <a:latin typeface="Arial" pitchFamily="34" charset="0"/>
            </a:endParaRPr>
          </a:p>
        </p:txBody>
      </p:sp>
      <p:pic>
        <p:nvPicPr>
          <p:cNvPr id="87042" name="Picture 2" descr="C:\Users\e.karibzhanov\Desktop\2.PNG"/>
          <p:cNvPicPr>
            <a:picLocks noChangeAspect="1" noChangeArrowheads="1"/>
          </p:cNvPicPr>
          <p:nvPr/>
        </p:nvPicPr>
        <p:blipFill>
          <a:blip r:embed="rId2" cstate="print"/>
          <a:srcRect l="49038"/>
          <a:stretch>
            <a:fillRect/>
          </a:stretch>
        </p:blipFill>
        <p:spPr bwMode="auto">
          <a:xfrm>
            <a:off x="5687616" y="5229201"/>
            <a:ext cx="3456384" cy="1425455"/>
          </a:xfrm>
          <a:prstGeom prst="rect">
            <a:avLst/>
          </a:prstGeom>
          <a:noFill/>
        </p:spPr>
      </p:pic>
      <p:pic>
        <p:nvPicPr>
          <p:cNvPr id="1026" name="Picture 2" descr="C:\Users\e.karibzhanov\Desktop\2.PNG"/>
          <p:cNvPicPr>
            <a:picLocks noChangeAspect="1" noChangeArrowheads="1"/>
          </p:cNvPicPr>
          <p:nvPr/>
        </p:nvPicPr>
        <p:blipFill>
          <a:blip r:embed="rId2" cstate="print"/>
          <a:srcRect r="55922"/>
          <a:stretch>
            <a:fillRect/>
          </a:stretch>
        </p:blipFill>
        <p:spPr bwMode="auto">
          <a:xfrm>
            <a:off x="1" y="5229200"/>
            <a:ext cx="3203384" cy="1440160"/>
          </a:xfrm>
          <a:prstGeom prst="rect">
            <a:avLst/>
          </a:prstGeom>
          <a:noFill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43215" y="5196542"/>
            <a:ext cx="3018333" cy="146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84755" y="980728"/>
            <a:ext cx="2511463" cy="4176464"/>
          </a:xfrm>
          <a:prstGeom prst="roundRect">
            <a:avLst>
              <a:gd name="adj" fmla="val 6161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9387" y="980728"/>
            <a:ext cx="2459350" cy="3024336"/>
          </a:xfrm>
          <a:prstGeom prst="roundRect">
            <a:avLst>
              <a:gd name="adj" fmla="val 6161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9387" y="4149080"/>
            <a:ext cx="2459350" cy="1008112"/>
          </a:xfrm>
          <a:prstGeom prst="roundRect">
            <a:avLst>
              <a:gd name="adj" fmla="val 6161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116396961"/>
              </p:ext>
            </p:extLst>
          </p:nvPr>
        </p:nvGraphicFramePr>
        <p:xfrm>
          <a:off x="417693" y="1340769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05803305"/>
              </p:ext>
            </p:extLst>
          </p:nvPr>
        </p:nvGraphicFramePr>
        <p:xfrm>
          <a:off x="417693" y="2276873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673205064"/>
              </p:ext>
            </p:extLst>
          </p:nvPr>
        </p:nvGraphicFramePr>
        <p:xfrm>
          <a:off x="417693" y="3284985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172447305"/>
              </p:ext>
            </p:extLst>
          </p:nvPr>
        </p:nvGraphicFramePr>
        <p:xfrm>
          <a:off x="417693" y="4221089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668663584"/>
              </p:ext>
            </p:extLst>
          </p:nvPr>
        </p:nvGraphicFramePr>
        <p:xfrm>
          <a:off x="3342325" y="1844825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982499375"/>
              </p:ext>
            </p:extLst>
          </p:nvPr>
        </p:nvGraphicFramePr>
        <p:xfrm>
          <a:off x="3342325" y="1196753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470261321"/>
              </p:ext>
            </p:extLst>
          </p:nvPr>
        </p:nvGraphicFramePr>
        <p:xfrm>
          <a:off x="3342325" y="2564905"/>
          <a:ext cx="2193474" cy="5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868477399"/>
              </p:ext>
            </p:extLst>
          </p:nvPr>
        </p:nvGraphicFramePr>
        <p:xfrm>
          <a:off x="3342325" y="3212976"/>
          <a:ext cx="2193474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953788860"/>
              </p:ext>
            </p:extLst>
          </p:nvPr>
        </p:nvGraphicFramePr>
        <p:xfrm>
          <a:off x="3342325" y="4221088"/>
          <a:ext cx="2193474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2536566688"/>
              </p:ext>
            </p:extLst>
          </p:nvPr>
        </p:nvGraphicFramePr>
        <p:xfrm>
          <a:off x="3342325" y="4725144"/>
          <a:ext cx="2193474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9" r:lo="rId50" r:qs="rId51" r:cs="rId52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2877043" y="2132856"/>
            <a:ext cx="26587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4300585" y="3777962"/>
            <a:ext cx="144016" cy="598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1339949" y="1797742"/>
            <a:ext cx="216024" cy="598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1303945" y="2769850"/>
            <a:ext cx="288032" cy="598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5400000">
            <a:off x="1303945" y="3777962"/>
            <a:ext cx="288032" cy="598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417693" y="1052736"/>
            <a:ext cx="2193474" cy="20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87313" indent="4763" algn="ctr">
              <a:lnSpc>
                <a:spcPct val="125000"/>
              </a:lnSpc>
              <a:defRPr/>
            </a:pPr>
            <a:r>
              <a:rPr lang="ru-RU" sz="1200" b="1" spc="-40" dirty="0" err="1" smtClean="0">
                <a:solidFill>
                  <a:srgbClr val="FF3300"/>
                </a:solidFill>
              </a:rPr>
              <a:t>Орталық</a:t>
            </a:r>
            <a:r>
              <a:rPr lang="ru-RU" sz="1200" b="1" spc="-40" dirty="0" smtClean="0">
                <a:solidFill>
                  <a:srgbClr val="FF3300"/>
                </a:solidFill>
              </a:rPr>
              <a:t> </a:t>
            </a:r>
            <a:r>
              <a:rPr lang="ru-RU" sz="1200" b="1" spc="-40" dirty="0" err="1" smtClean="0">
                <a:solidFill>
                  <a:srgbClr val="FF3300"/>
                </a:solidFill>
              </a:rPr>
              <a:t>органдар</a:t>
            </a:r>
            <a:endParaRPr lang="kk-KZ" sz="1600" b="1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3342325" y="980729"/>
            <a:ext cx="2193474" cy="50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87313" algn="ctr">
              <a:lnSpc>
                <a:spcPct val="125000"/>
              </a:lnSpc>
              <a:defRPr/>
            </a:pPr>
            <a:r>
              <a:rPr lang="ru-RU" sz="1200" b="1" spc="-40" dirty="0" err="1" smtClean="0">
                <a:solidFill>
                  <a:srgbClr val="FF3300"/>
                </a:solidFill>
              </a:rPr>
              <a:t>Өңірлік</a:t>
            </a:r>
            <a:r>
              <a:rPr lang="ru-RU" sz="1200" b="1" spc="-40" dirty="0" smtClean="0">
                <a:solidFill>
                  <a:srgbClr val="FF3300"/>
                </a:solidFill>
              </a:rPr>
              <a:t> </a:t>
            </a:r>
            <a:r>
              <a:rPr lang="ru-RU" sz="1200" b="1" spc="-40" dirty="0" err="1" smtClean="0">
                <a:solidFill>
                  <a:srgbClr val="FF3300"/>
                </a:solidFill>
              </a:rPr>
              <a:t>органдар</a:t>
            </a:r>
            <a:endParaRPr lang="ru-RU" sz="1200" b="1" spc="-40" dirty="0" smtClean="0">
              <a:solidFill>
                <a:srgbClr val="FF3300"/>
              </a:solidFill>
              <a:latin typeface="Arial" pitchFamily="34" charset="0"/>
            </a:endParaRPr>
          </a:p>
          <a:p>
            <a:pPr marL="87313" indent="449263" algn="just">
              <a:lnSpc>
                <a:spcPct val="125000"/>
              </a:lnSpc>
              <a:defRPr/>
            </a:pPr>
            <a:endParaRPr lang="kk-KZ" sz="1600" b="1" dirty="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Трапеция 36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altLang="ru-RU" sz="2000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sz="2000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«ЖАС САРБАЗ» </a:t>
                </a:r>
                <a:r>
                  <a:rPr lang="ru-RU" altLang="ru-RU" sz="2000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РЕСПУБЛИКАЛЫҚ БАЛАЛАР-ЖАСӨСПІРІМДЕР ӘСКЕРИ-ПАТРИОТТЫҚ ҚОЗҒАЛЫСЫ</a:t>
                </a:r>
                <a:endParaRPr lang="ru-RU" altLang="ru-RU" sz="2000" b="1" i="0" dirty="0">
                  <a:ln w="0"/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39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" name="Рисунок 1"/>
            <p:cNvPicPr>
              <a:picLocks noChangeAspect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Box 40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19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12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95536" y="620688"/>
            <a:ext cx="4320480" cy="363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 lIns="95770" tIns="47886" rIns="95770" bIns="47886">
            <a:spAutoFit/>
          </a:bodyPr>
          <a:lstStyle/>
          <a:p>
            <a:pPr indent="355600" algn="just"/>
            <a:r>
              <a:rPr lang="ru-RU" sz="2300" b="1" i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Білім және кәсіби машық – заманауи </a:t>
            </a:r>
            <a:r>
              <a:rPr lang="ru-RU" sz="2300" b="1" i="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беру </a:t>
            </a:r>
            <a:r>
              <a:rPr lang="ru-RU" sz="2300" b="1" i="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кадр даярлау мен қайта даярлаудың негізгі бағдары</a:t>
            </a:r>
            <a:r>
              <a:rPr lang="kk-KZ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 eaLnBrk="0" hangingPunct="0"/>
            <a:r>
              <a:rPr lang="kk-KZ" sz="2300" b="1" i="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Жоғары оқу орындары білім беру қызметімен шектеліп қалмауы тиіс. Олар қолданбалы және ғылыми-зерттеушілік бөлімшелерін құруы және дамытуы қажет</a:t>
            </a:r>
            <a:r>
              <a:rPr lang="kk-KZ" sz="2300" b="1" i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3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2</a:t>
            </a:r>
            <a:endParaRPr lang="ru-RU" b="1" i="0" dirty="0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123729" y="4256826"/>
            <a:ext cx="2592287" cy="138937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E0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0" tIns="47887" rIns="95770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k-KZ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Қазақстан Республикасының Президенті </a:t>
            </a:r>
            <a:r>
              <a:rPr lang="kk-KZ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 Қазақстан </a:t>
            </a:r>
            <a:r>
              <a:rPr lang="kk-KZ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Республикасы Қарулы Күштерінің Жоғарғы Бас қолбасшысы </a:t>
            </a:r>
            <a:r>
              <a:rPr lang="kk-KZ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Н.</a:t>
            </a:r>
            <a:r>
              <a:rPr lang="kk-KZ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1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Назарбаев 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610" y="620687"/>
            <a:ext cx="4013854" cy="516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8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ИВАН\ЖасСарбаз\Фотографии готовые\новы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02" y="4365104"/>
            <a:ext cx="1376840" cy="212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Z:\ИВАН\ЖасСарбаз\Фотографии готовые\новые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730" y="4373116"/>
            <a:ext cx="1362177" cy="210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Z:\ИВАН\ЖасСарбаз\Фотографии готовые\новые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0157" y="4385804"/>
            <a:ext cx="1342683" cy="210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Z:\ИВАН\ЖасСарбаз\Фотографии готовые\новые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65104"/>
            <a:ext cx="1392038" cy="212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Z:\ИВАН\ЖасСарбаз\Фотографии готовые\новые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132" y="4386195"/>
            <a:ext cx="1376425" cy="210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Z:\ИВАН\ЖасСарбаз\Фотографии готовые\новые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7047" y="4379205"/>
            <a:ext cx="1366646" cy="209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17989" y="3907656"/>
            <a:ext cx="8510954" cy="25400"/>
          </a:xfrm>
          <a:prstGeom prst="line">
            <a:avLst/>
          </a:prstGeom>
          <a:ln w="88900" cap="sq" cmpd="tri">
            <a:solidFill>
              <a:srgbClr val="0070C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6" name="Прямоугольник 4"/>
          <p:cNvSpPr>
            <a:spLocks noChangeArrowheads="1"/>
          </p:cNvSpPr>
          <p:nvPr/>
        </p:nvSpPr>
        <p:spPr bwMode="auto">
          <a:xfrm>
            <a:off x="2250831" y="3995772"/>
            <a:ext cx="4791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altLang="ru-RU" b="1" dirty="0" smtClean="0">
                <a:solidFill>
                  <a:srgbClr val="FF0000"/>
                </a:solidFill>
                <a:cs typeface="Times New Roman" pitchFamily="18" charset="0"/>
              </a:rPr>
              <a:t>«</a:t>
            </a:r>
            <a:r>
              <a:rPr lang="kk-KZ" altLang="ru-RU" b="1" dirty="0">
                <a:solidFill>
                  <a:srgbClr val="FF0000"/>
                </a:solidFill>
                <a:cs typeface="Times New Roman" pitchFamily="18" charset="0"/>
              </a:rPr>
              <a:t>Жас сарбаз</a:t>
            </a:r>
            <a:r>
              <a:rPr lang="kk-KZ" altLang="ru-RU" b="1" dirty="0" smtClean="0">
                <a:solidFill>
                  <a:srgbClr val="FF0000"/>
                </a:solidFill>
                <a:cs typeface="Times New Roman" pitchFamily="18" charset="0"/>
              </a:rPr>
              <a:t>» киім нысанының үлгілері</a:t>
            </a:r>
            <a:endParaRPr lang="ru-RU" altLang="ru-RU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8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6" y="955204"/>
            <a:ext cx="1482059" cy="2222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6585438" y="945679"/>
            <a:ext cx="2338754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kk-KZ" altLang="ru-RU" sz="14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kk-KZ" altLang="ru-RU" sz="1400" b="1" dirty="0" smtClean="0">
                <a:solidFill>
                  <a:srgbClr val="FF0000"/>
                </a:solidFill>
                <a:cs typeface="Arial" charset="0"/>
              </a:rPr>
              <a:t>«</a:t>
            </a:r>
            <a:r>
              <a:rPr lang="kk-KZ" altLang="ru-RU" sz="1400" b="1" dirty="0">
                <a:solidFill>
                  <a:srgbClr val="FF0000"/>
                </a:solidFill>
                <a:cs typeface="Arial" charset="0"/>
              </a:rPr>
              <a:t>Жас сарбаз</a:t>
            </a:r>
            <a:r>
              <a:rPr lang="kk-KZ" altLang="ru-RU" sz="1400" b="1" dirty="0" smtClean="0">
                <a:solidFill>
                  <a:srgbClr val="FF0000"/>
                </a:solidFill>
                <a:cs typeface="Arial" charset="0"/>
              </a:rPr>
              <a:t>» Гимні</a:t>
            </a:r>
            <a:endParaRPr lang="ru-RU" altLang="ru-RU" sz="1400" dirty="0">
              <a:solidFill>
                <a:srgbClr val="FF0000"/>
              </a:solidFill>
              <a:cs typeface="Arial" charset="0"/>
            </a:endParaRPr>
          </a:p>
          <a:p>
            <a:pPr algn="ctr"/>
            <a:r>
              <a:rPr lang="kk-KZ" sz="900" b="1" dirty="0">
                <a:solidFill>
                  <a:srgbClr val="1874D1"/>
                </a:solidFill>
                <a:latin typeface="Calibri" pitchFamily="34" charset="0"/>
              </a:rPr>
              <a:t> </a:t>
            </a:r>
            <a:r>
              <a:rPr lang="kk-KZ" sz="800" b="1" dirty="0">
                <a:solidFill>
                  <a:srgbClr val="1874D1"/>
                </a:solidFill>
                <a:latin typeface="Calibri" pitchFamily="34" charset="0"/>
              </a:rPr>
              <a:t>әні:  Серік Әбдінұров</a:t>
            </a:r>
            <a:endParaRPr lang="ru-RU" sz="800" dirty="0">
              <a:solidFill>
                <a:srgbClr val="1874D1"/>
              </a:solidFill>
              <a:latin typeface="Calibri" pitchFamily="34" charset="0"/>
            </a:endParaRPr>
          </a:p>
          <a:p>
            <a:pPr algn="ctr"/>
            <a:r>
              <a:rPr lang="kk-KZ" sz="8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         сөзі:  Айбатыр Сейтақ</a:t>
            </a: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Тәуелсіз елдің бағы үшін         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Сапта тұр ұланың, сарбазың.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Менің мәңгі жүрегімде: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Отаным – Арым, намысым.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 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Қ-СЫ:       Бір, екі, үш, төрт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                  Қадам бас алға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 	Бір, екі, үш, төрт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	Қатардан қалма.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	Самғасын көкте ұраның,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	ЖАС САРБАЗ бала қыраным!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46740" y="764704"/>
            <a:ext cx="3041774" cy="307776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1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«</a:t>
            </a:r>
            <a:r>
              <a:rPr lang="ru-RU" altLang="ru-RU" sz="1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Жас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сарбаз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» </a:t>
            </a:r>
            <a:r>
              <a:rPr lang="ru-RU" altLang="ru-RU" sz="1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салтанатты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антының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мәтіні</a:t>
            </a: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en-US" sz="16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Мен, 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 Республикасының  азаматы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 сарбаз»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балалар-жасөспірімдер</a:t>
            </a:r>
            <a:r>
              <a:rPr lang="en-US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әскери-патриоттық 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қозғалысының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мүшелігіне кіре отырып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Қазақстан Республикасының Ата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Заңы 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  басқа да заңдарды қатаң сақтауға, еліміздің келешегі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жастар 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арасындағы елімізге деген патриоттық рухты, тәртіптік</a:t>
            </a:r>
            <a:r>
              <a:rPr lang="en-US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тәрбиелік жұмыстарды, білім беру,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жастардың үлкенге құрмет, кішіге ізет көрсетуіне, өз Отанымның, тәуелсіз Қазақстанның мемлекеттік мүдделерінің ержүрек  әрі батыл қорғаушысы болуға, өзіме 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жүктелген мәртебелі міндеттерді адал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атқаруға, Отанымды қорғауға </a:t>
            </a:r>
            <a:r>
              <a:rPr lang="kk-KZ" sz="1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салтанатты түрде  </a:t>
            </a:r>
            <a:r>
              <a:rPr lang="kk-KZ" sz="1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  етемін!!!</a:t>
            </a:r>
            <a:endParaRPr lang="ru-RU" sz="10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399443" y="3413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Трапеция 25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altLang="ru-RU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«ЖАС </a:t>
                </a:r>
                <a:r>
                  <a:rPr lang="ru-RU" altLang="ru-RU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САРБАЗ» РЕСПУБЛИКАЛЫҚ БАЛАЛАР-ЖАСӨСПІРІМДЕР </a:t>
                </a:r>
                <a:endParaRPr lang="ru-RU" altLang="ru-RU" b="1" i="0" dirty="0" smtClean="0">
                  <a:ln w="0"/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ru-RU" altLang="ru-RU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ӘСКЕРИ-ПАТРИОТТЫҚ </a:t>
                </a:r>
                <a:r>
                  <a:rPr lang="ru-RU" altLang="ru-RU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ҚОЗҒАЛЫСЫ</a:t>
                </a:r>
                <a:endParaRPr lang="ru-RU" altLang="ru-RU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8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Рисунок 1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TextBox 28"/>
          <p:cNvSpPr txBox="1"/>
          <p:nvPr/>
        </p:nvSpPr>
        <p:spPr>
          <a:xfrm>
            <a:off x="8699906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20</a:t>
            </a:r>
            <a:endParaRPr lang="ru-RU" b="1" i="0" dirty="0">
              <a:solidFill>
                <a:prstClr val="black"/>
              </a:solidFill>
            </a:endParaRPr>
          </a:p>
        </p:txBody>
      </p:sp>
      <p:pic>
        <p:nvPicPr>
          <p:cNvPr id="30" name="Picture 19" descr="F:\IMG_2485.JPG"/>
          <p:cNvPicPr>
            <a:picLocks noChangeAspect="1" noChangeArrowheads="1"/>
          </p:cNvPicPr>
          <p:nvPr/>
        </p:nvPicPr>
        <p:blipFill>
          <a:blip r:embed="rId11"/>
          <a:srcRect l="59608" t="29840" r="14264" b="27266"/>
          <a:stretch>
            <a:fillRect/>
          </a:stretch>
        </p:blipFill>
        <p:spPr bwMode="auto">
          <a:xfrm>
            <a:off x="4929190" y="1000107"/>
            <a:ext cx="1643074" cy="222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3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0712" y="179388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aphicFrame>
        <p:nvGraphicFramePr>
          <p:cNvPr id="122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259993"/>
              </p:ext>
            </p:extLst>
          </p:nvPr>
        </p:nvGraphicFramePr>
        <p:xfrm>
          <a:off x="4139952" y="686149"/>
          <a:ext cx="2825262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PDF" r:id="rId3" imgW="1080000" imgH="1080000" progId="">
                  <p:embed/>
                </p:oleObj>
              </mc:Choice>
              <mc:Fallback>
                <p:oleObj name="PDF" r:id="rId3" imgW="1080000" imgH="108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686149"/>
                        <a:ext cx="2825262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22463992"/>
              </p:ext>
            </p:extLst>
          </p:nvPr>
        </p:nvGraphicFramePr>
        <p:xfrm>
          <a:off x="4386639" y="906491"/>
          <a:ext cx="4519887" cy="183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20379925"/>
              </p:ext>
            </p:extLst>
          </p:nvPr>
        </p:nvGraphicFramePr>
        <p:xfrm>
          <a:off x="300930" y="836712"/>
          <a:ext cx="4343078" cy="190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296" name="Прямоугольник 1"/>
          <p:cNvSpPr>
            <a:spLocks noChangeArrowheads="1"/>
          </p:cNvSpPr>
          <p:nvPr/>
        </p:nvSpPr>
        <p:spPr bwMode="auto">
          <a:xfrm>
            <a:off x="344046" y="2611533"/>
            <a:ext cx="3867914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altLang="ru-RU" sz="1100" b="1" dirty="0" smtClean="0">
                <a:solidFill>
                  <a:srgbClr val="FF0000"/>
                </a:solidFill>
                <a:cs typeface="Arial" charset="0"/>
              </a:rPr>
              <a:t>ӘСКЕРИ-ПАТРИОТТЫҚ КЛУБТАРДЫҢ САНЫ</a:t>
            </a:r>
            <a:endParaRPr lang="ru-RU" altLang="ru-RU" sz="11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297" name="Прямоугольник 1"/>
          <p:cNvSpPr>
            <a:spLocks noChangeArrowheads="1"/>
          </p:cNvSpPr>
          <p:nvPr/>
        </p:nvSpPr>
        <p:spPr bwMode="auto">
          <a:xfrm>
            <a:off x="4283968" y="2590304"/>
            <a:ext cx="4785946" cy="27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1100" b="1" dirty="0">
                <a:solidFill>
                  <a:srgbClr val="002060"/>
                </a:solidFill>
                <a:cs typeface="Arial" charset="0"/>
              </a:rPr>
              <a:t>ӘСКЕРИ-ПАТРИОТТЫҚ </a:t>
            </a:r>
            <a:r>
              <a:rPr lang="ru-RU" altLang="ru-RU" sz="1100" b="1" dirty="0" smtClean="0">
                <a:solidFill>
                  <a:srgbClr val="002060"/>
                </a:solidFill>
                <a:cs typeface="Arial" charset="0"/>
              </a:rPr>
              <a:t>КЛУБТАРДАҒЫ БАЛАЛАРДЫҢ САНЫ</a:t>
            </a:r>
            <a:endParaRPr lang="ru-RU" altLang="ru-RU" sz="1100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140677" y="3068960"/>
            <a:ext cx="8818685" cy="18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6575" algn="just"/>
            <a:r>
              <a:rPr lang="kk-KZ" b="1" dirty="0" smtClean="0">
                <a:solidFill>
                  <a:srgbClr val="002060"/>
                </a:solidFill>
              </a:rPr>
              <a:t>«Жас сарбаз» қозғалысының, мемлекеттік органдар мен қоғамдық ұйымдардың қызметінің </a:t>
            </a:r>
            <a:r>
              <a:rPr lang="kk-KZ" b="1" dirty="0">
                <a:solidFill>
                  <a:srgbClr val="002060"/>
                </a:solidFill>
              </a:rPr>
              <a:t>арқасында әскери-патриоттық клубтар саны </a:t>
            </a:r>
            <a:r>
              <a:rPr lang="kk-KZ" b="1" dirty="0">
                <a:solidFill>
                  <a:srgbClr val="FF0000"/>
                </a:solidFill>
              </a:rPr>
              <a:t>2828</a:t>
            </a:r>
            <a:r>
              <a:rPr lang="kk-KZ" b="1" dirty="0">
                <a:solidFill>
                  <a:srgbClr val="002060"/>
                </a:solidFill>
              </a:rPr>
              <a:t>-ге дейін </a:t>
            </a:r>
            <a:r>
              <a:rPr lang="kk-KZ" b="1" dirty="0" smtClean="0">
                <a:solidFill>
                  <a:srgbClr val="002060"/>
                </a:solidFill>
              </a:rPr>
              <a:t>артты, </a:t>
            </a:r>
            <a:r>
              <a:rPr lang="kk-KZ" b="1" dirty="0" smtClean="0">
                <a:solidFill>
                  <a:srgbClr val="FF0000"/>
                </a:solidFill>
              </a:rPr>
              <a:t>73164</a:t>
            </a:r>
            <a:r>
              <a:rPr lang="kk-KZ" b="1" dirty="0" smtClean="0">
                <a:solidFill>
                  <a:srgbClr val="002060"/>
                </a:solidFill>
              </a:rPr>
              <a:t> </a:t>
            </a:r>
            <a:r>
              <a:rPr lang="kk-KZ" b="1" dirty="0">
                <a:solidFill>
                  <a:srgbClr val="002060"/>
                </a:solidFill>
              </a:rPr>
              <a:t>бала </a:t>
            </a:r>
            <a:r>
              <a:rPr lang="kk-KZ" b="1" dirty="0" smtClean="0">
                <a:solidFill>
                  <a:srgbClr val="002060"/>
                </a:solidFill>
              </a:rPr>
              <a:t>қамтылды</a:t>
            </a:r>
            <a:r>
              <a:rPr lang="ru-RU" altLang="ru-RU" b="1" dirty="0" smtClean="0">
                <a:solidFill>
                  <a:srgbClr val="002060"/>
                </a:solidFill>
                <a:cs typeface="Arial" charset="0"/>
              </a:rPr>
              <a:t>.</a:t>
            </a:r>
            <a:endParaRPr lang="ru-RU" altLang="ru-RU" b="1" dirty="0">
              <a:solidFill>
                <a:srgbClr val="002060"/>
              </a:solidFill>
              <a:cs typeface="Arial" charset="0"/>
            </a:endParaRPr>
          </a:p>
          <a:p>
            <a:pPr indent="536575" algn="just"/>
            <a:r>
              <a:rPr lang="kk-KZ" b="1" dirty="0" smtClean="0">
                <a:solidFill>
                  <a:srgbClr val="002060"/>
                </a:solidFill>
              </a:rPr>
              <a:t>Тікелей әскери бөлімдер мен мекемелер жанында </a:t>
            </a:r>
            <a:r>
              <a:rPr lang="kk-KZ" b="1" dirty="0" smtClean="0">
                <a:solidFill>
                  <a:srgbClr val="FF0000"/>
                </a:solidFill>
              </a:rPr>
              <a:t>4361</a:t>
            </a:r>
            <a:r>
              <a:rPr lang="kk-KZ" b="1" dirty="0" smtClean="0">
                <a:solidFill>
                  <a:srgbClr val="002060"/>
                </a:solidFill>
              </a:rPr>
              <a:t> </a:t>
            </a:r>
            <a:r>
              <a:rPr lang="kk-KZ" b="1" dirty="0">
                <a:solidFill>
                  <a:srgbClr val="002060"/>
                </a:solidFill>
              </a:rPr>
              <a:t>баланы біріктіретін </a:t>
            </a:r>
            <a:r>
              <a:rPr lang="kk-KZ" b="1" dirty="0">
                <a:solidFill>
                  <a:srgbClr val="FF0000"/>
                </a:solidFill>
              </a:rPr>
              <a:t>150 </a:t>
            </a:r>
            <a:r>
              <a:rPr lang="kk-KZ" b="1" dirty="0">
                <a:solidFill>
                  <a:srgbClr val="002060"/>
                </a:solidFill>
              </a:rPr>
              <a:t>әскери-патриоттық клуб жұмыс істейді</a:t>
            </a:r>
            <a:r>
              <a:rPr lang="kk-KZ" b="1" dirty="0" smtClean="0">
                <a:solidFill>
                  <a:srgbClr val="002060"/>
                </a:solidFill>
              </a:rPr>
              <a:t>.</a:t>
            </a:r>
            <a:r>
              <a:rPr lang="kk-KZ" dirty="0" smtClean="0">
                <a:solidFill>
                  <a:prstClr val="black"/>
                </a:solidFill>
              </a:rPr>
              <a:t> </a:t>
            </a:r>
            <a:endParaRPr lang="ru-RU" b="1" dirty="0">
              <a:solidFill>
                <a:srgbClr val="1F497D">
                  <a:lumMod val="75000"/>
                </a:srgbClr>
              </a:solidFill>
            </a:endParaRPr>
          </a:p>
          <a:p>
            <a:pPr indent="536575" algn="just">
              <a:lnSpc>
                <a:spcPct val="120000"/>
              </a:lnSpc>
            </a:pPr>
            <a:endParaRPr lang="ru-RU" altLang="ru-RU" b="1" dirty="0">
              <a:solidFill>
                <a:srgbClr val="000066"/>
              </a:solidFill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66700" y="2996952"/>
            <a:ext cx="8559312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6700" y="4869160"/>
            <a:ext cx="8559312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F:\От Салтанат\IMG_7617-10-03-18-1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8964" y="4910883"/>
            <a:ext cx="2172192" cy="170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26" descr="F:\img_3867_14702.jpg"/>
          <p:cNvPicPr>
            <a:picLocks noChangeAspect="1" noChangeArrowheads="1"/>
          </p:cNvPicPr>
          <p:nvPr/>
        </p:nvPicPr>
        <p:blipFill>
          <a:blip r:embed="rId8" cstate="print"/>
          <a:srcRect l="7136"/>
          <a:stretch>
            <a:fillRect/>
          </a:stretch>
        </p:blipFill>
        <p:spPr bwMode="auto">
          <a:xfrm>
            <a:off x="5025900" y="4912614"/>
            <a:ext cx="2117868" cy="172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Трапеция 24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altLang="ru-RU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«ЖАС </a:t>
                </a:r>
                <a:r>
                  <a:rPr lang="ru-RU" altLang="ru-RU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САРБАЗ» РЕСПУБЛИКАЛЫҚ БАЛАЛАР-ЖАСӨСПІРІМДЕР </a:t>
                </a:r>
                <a:endParaRPr lang="ru-RU" altLang="ru-RU" b="1" i="0" dirty="0" smtClean="0">
                  <a:ln w="0"/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ru-RU" altLang="ru-RU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ӘСКЕРИ-ПАТРИОТТЫҚ </a:t>
                </a:r>
                <a:r>
                  <a:rPr lang="ru-RU" altLang="ru-RU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ҚОЗҒАЛЫСЫ</a:t>
                </a:r>
                <a:endParaRPr lang="ru-RU" altLang="ru-RU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7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Рисунок 1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27"/>
          <p:cNvSpPr txBox="1"/>
          <p:nvPr/>
        </p:nvSpPr>
        <p:spPr>
          <a:xfrm>
            <a:off x="8699906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21</a:t>
            </a:r>
            <a:endParaRPr lang="ru-RU" b="1" i="0" dirty="0">
              <a:solidFill>
                <a:prstClr val="black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2655014" y="4899825"/>
            <a:ext cx="2709074" cy="171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59" y="4897100"/>
            <a:ext cx="2786049" cy="170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5644" y="2387074"/>
            <a:ext cx="3717607" cy="23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50094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2012 ж.</a:t>
            </a:r>
            <a:endParaRPr lang="ru-RU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126803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2013 ж.</a:t>
            </a:r>
            <a:endParaRPr lang="ru-RU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705252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2014 ж.</a:t>
            </a:r>
            <a:endParaRPr lang="ru-RU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281816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2015 ж.</a:t>
            </a:r>
            <a:endParaRPr lang="ru-R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890416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2016 ж.</a:t>
            </a:r>
            <a:endParaRPr lang="ru-RU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491880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2017 ж.</a:t>
            </a:r>
            <a:endParaRPr lang="ru-RU" sz="12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644008" y="2387074"/>
            <a:ext cx="3717607" cy="23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735227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2012 ж.</a:t>
            </a:r>
            <a:endParaRPr lang="ru-R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311936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2013 ж.</a:t>
            </a:r>
            <a:endParaRPr lang="ru-R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890385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2014 ж.</a:t>
            </a:r>
            <a:endParaRPr lang="ru-R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466949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2015 ж.</a:t>
            </a:r>
            <a:endParaRPr lang="ru-RU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075549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2016 ж.</a:t>
            </a:r>
            <a:endParaRPr lang="ru-RU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677013" y="23361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2017 ж.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478186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0712" y="179388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Трапеция 23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altLang="ru-RU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«ЖАС </a:t>
                </a:r>
                <a:r>
                  <a:rPr lang="ru-RU" altLang="ru-RU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САРБАЗ» РЕСПУБЛИКАЛЫҚ БАЛАЛАР-ЖАСӨСПІРІМДЕР </a:t>
                </a:r>
                <a:endParaRPr lang="ru-RU" altLang="ru-RU" b="1" i="0" dirty="0" smtClean="0">
                  <a:ln w="0"/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ru-RU" altLang="ru-RU" b="1" i="0" dirty="0" smtClean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ӘСКЕРИ-ПАТРИОТТЫҚ </a:t>
                </a:r>
                <a:r>
                  <a:rPr lang="ru-RU" altLang="ru-RU" b="1" i="0" dirty="0">
                    <a:ln w="0"/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ҚОЗҒАЛЫСЫ</a:t>
                </a:r>
                <a:endParaRPr lang="ru-RU" altLang="ru-RU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6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Рисунок 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169777"/>
              </p:ext>
            </p:extLst>
          </p:nvPr>
        </p:nvGraphicFramePr>
        <p:xfrm>
          <a:off x="4106007" y="764704"/>
          <a:ext cx="2825262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PDF" r:id="rId5" imgW="1080000" imgH="1080000" progId="">
                  <p:embed/>
                </p:oleObj>
              </mc:Choice>
              <mc:Fallback>
                <p:oleObj name="PDF" r:id="rId5" imgW="1080000" imgH="108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007" y="764704"/>
                        <a:ext cx="2825262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185051" y="2708920"/>
            <a:ext cx="881868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4500" algn="just"/>
            <a:r>
              <a:rPr lang="kk-KZ" sz="1400" b="1" dirty="0">
                <a:solidFill>
                  <a:prstClr val="black"/>
                </a:solidFill>
              </a:rPr>
              <a:t> </a:t>
            </a:r>
            <a:r>
              <a:rPr lang="kk-KZ" sz="1400" b="1" dirty="0" smtClean="0">
                <a:solidFill>
                  <a:srgbClr val="FF0000"/>
                </a:solidFill>
              </a:rPr>
              <a:t>110 000</a:t>
            </a:r>
            <a:r>
              <a:rPr lang="kk-KZ" sz="1400" b="1" dirty="0" smtClean="0">
                <a:solidFill>
                  <a:srgbClr val="002060"/>
                </a:solidFill>
              </a:rPr>
              <a:t> </a:t>
            </a:r>
            <a:r>
              <a:rPr lang="kk-KZ" sz="1400" b="1" dirty="0">
                <a:solidFill>
                  <a:srgbClr val="002060"/>
                </a:solidFill>
              </a:rPr>
              <a:t>астам адамды қамти отырып, республикалық ауқымда жастарды әскери-патриоттық тәрбиелеу </a:t>
            </a:r>
            <a:r>
              <a:rPr lang="kk-KZ" sz="1400" b="1" dirty="0" smtClean="0">
                <a:solidFill>
                  <a:srgbClr val="002060"/>
                </a:solidFill>
              </a:rPr>
              <a:t>жөніндегі </a:t>
            </a:r>
            <a:r>
              <a:rPr lang="kk-KZ" sz="1400" b="1" dirty="0" smtClean="0">
                <a:solidFill>
                  <a:srgbClr val="FF0000"/>
                </a:solidFill>
              </a:rPr>
              <a:t>992</a:t>
            </a:r>
            <a:r>
              <a:rPr lang="kk-KZ" sz="1400" b="1" dirty="0" smtClean="0">
                <a:solidFill>
                  <a:srgbClr val="002060"/>
                </a:solidFill>
              </a:rPr>
              <a:t> </a:t>
            </a:r>
            <a:r>
              <a:rPr lang="kk-KZ" sz="1400" b="1" dirty="0">
                <a:solidFill>
                  <a:srgbClr val="002060"/>
                </a:solidFill>
              </a:rPr>
              <a:t>әртүрлі </a:t>
            </a:r>
            <a:r>
              <a:rPr lang="kk-KZ" sz="1400" b="1" dirty="0" smtClean="0">
                <a:solidFill>
                  <a:srgbClr val="002060"/>
                </a:solidFill>
              </a:rPr>
              <a:t>іс-шара жүргізілді</a:t>
            </a:r>
            <a:r>
              <a:rPr lang="kk-KZ" sz="1400" b="1" dirty="0">
                <a:solidFill>
                  <a:srgbClr val="002060"/>
                </a:solidFill>
              </a:rPr>
              <a:t>. </a:t>
            </a:r>
            <a:endParaRPr lang="ru-RU" sz="1400" b="1" dirty="0">
              <a:solidFill>
                <a:srgbClr val="002060"/>
              </a:solidFill>
            </a:endParaRPr>
          </a:p>
          <a:p>
            <a:pPr indent="444500" algn="just"/>
            <a:r>
              <a:rPr lang="kk-KZ" sz="1400" b="1" dirty="0" smtClean="0">
                <a:solidFill>
                  <a:srgbClr val="002060"/>
                </a:solidFill>
              </a:rPr>
              <a:t>Басқа </a:t>
            </a:r>
            <a:r>
              <a:rPr lang="kk-KZ" sz="1400" b="1" dirty="0">
                <a:solidFill>
                  <a:srgbClr val="002060"/>
                </a:solidFill>
              </a:rPr>
              <a:t>мемлекеттік органдармен бірлесіп, әскери-патриоттық тәрбиелеу мәселелері бойынша қорытынды және есеп беру форумдары, көшпелі отырыстар мен қоғамдық тыңдаулар, Мемлекеттік хатшының, Парламент Сенаты мен Мәжілісі депутаттарының, мемлекеттік органдар мен қоғамдық ұйымдар басшыларының белсенді қатысуымен әскери-патриоттық клубтар мен жастар ұйымдарының басшыларымен оқу-әдістемелік жиындар </a:t>
            </a:r>
            <a:r>
              <a:rPr lang="kk-KZ" sz="1400" b="1" dirty="0" smtClean="0">
                <a:solidFill>
                  <a:srgbClr val="002060"/>
                </a:solidFill>
              </a:rPr>
              <a:t>өткізіледі.</a:t>
            </a:r>
            <a:endParaRPr lang="ru-RU" altLang="ru-RU" sz="1400" b="1" dirty="0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17989" y="2492896"/>
            <a:ext cx="8559312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17989" y="4797152"/>
            <a:ext cx="8559312" cy="0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676456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22</a:t>
            </a:r>
            <a:endParaRPr lang="ru-RU" b="1" i="0" dirty="0">
              <a:solidFill>
                <a:prstClr val="black"/>
              </a:solidFill>
            </a:endParaRPr>
          </a:p>
        </p:txBody>
      </p:sp>
      <p:pic>
        <p:nvPicPr>
          <p:cNvPr id="21" name="Picture 3" descr="F:\IMG_7619-10-03-18-12-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868863"/>
            <a:ext cx="2105025" cy="172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F:\Абдыхаликова\Без назван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85813"/>
            <a:ext cx="2286000" cy="153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39" y="764704"/>
            <a:ext cx="2227811" cy="1574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5" descr="F:\свежий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4" y="764704"/>
            <a:ext cx="2719947" cy="1554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6" descr="F:\Новая папка (2)\IMG_823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11151"/>
          <a:stretch>
            <a:fillRect/>
          </a:stretch>
        </p:blipFill>
        <p:spPr bwMode="auto">
          <a:xfrm>
            <a:off x="2916238" y="4868863"/>
            <a:ext cx="2663825" cy="176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7" descr="F:\ФОТО ВОЕННЫХ\6688c89f-cb62-4e6a-9f7a-1906ae72c20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868863"/>
            <a:ext cx="2520950" cy="172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919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46083" name="Picture 2" descr="C:\Users\e.karibzhanov\Desktop\Фотки\img_5136_186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888" y="883755"/>
            <a:ext cx="2694631" cy="2086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Прямоугольник 18"/>
          <p:cNvSpPr>
            <a:spLocks noChangeArrowheads="1"/>
          </p:cNvSpPr>
          <p:nvPr/>
        </p:nvSpPr>
        <p:spPr bwMode="auto">
          <a:xfrm>
            <a:off x="317989" y="3212976"/>
            <a:ext cx="853669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73050" algn="just">
              <a:defRPr/>
            </a:pPr>
            <a:r>
              <a:rPr lang="ru-RU" altLang="ru-RU" b="1" dirty="0" err="1" smtClean="0">
                <a:solidFill>
                  <a:srgbClr val="002060"/>
                </a:solidFill>
              </a:rPr>
              <a:t>Жыл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сайын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дәстүрлі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негізде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>
                <a:solidFill>
                  <a:srgbClr val="002060"/>
                </a:solidFill>
              </a:rPr>
              <a:t>«АЙБЫН</a:t>
            </a:r>
            <a:r>
              <a:rPr lang="ru-RU" altLang="ru-RU" b="1" dirty="0" smtClean="0">
                <a:solidFill>
                  <a:srgbClr val="002060"/>
                </a:solidFill>
              </a:rPr>
              <a:t>»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әскери-патриоттық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жастар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жиыны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өткізіледі</a:t>
            </a:r>
            <a:r>
              <a:rPr lang="ru-RU" altLang="ru-RU" b="1" dirty="0" smtClean="0">
                <a:solidFill>
                  <a:srgbClr val="002060"/>
                </a:solidFill>
              </a:rPr>
              <a:t>,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оған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әскери-патриоттық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клубтардың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тәрбиеленушілері</a:t>
            </a:r>
            <a:r>
              <a:rPr lang="ru-RU" altLang="ru-RU" b="1" dirty="0" smtClean="0">
                <a:solidFill>
                  <a:srgbClr val="002060"/>
                </a:solidFill>
              </a:rPr>
              <a:t>,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республикалық</a:t>
            </a:r>
            <a:r>
              <a:rPr lang="ru-RU" altLang="ru-RU" b="1" dirty="0" smtClean="0">
                <a:solidFill>
                  <a:srgbClr val="002060"/>
                </a:solidFill>
              </a:rPr>
              <a:t> (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облыстық</a:t>
            </a:r>
            <a:r>
              <a:rPr lang="ru-RU" altLang="ru-RU" b="1" dirty="0" smtClean="0">
                <a:solidFill>
                  <a:srgbClr val="002060"/>
                </a:solidFill>
              </a:rPr>
              <a:t>)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мектеп-интернаттардың</a:t>
            </a:r>
            <a:r>
              <a:rPr lang="ru-RU" altLang="ru-RU" b="1" dirty="0" smtClean="0">
                <a:solidFill>
                  <a:srgbClr val="002060"/>
                </a:solidFill>
              </a:rPr>
              <a:t>,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сондай-ақ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шет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елдердің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тәрбиеленушілері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қатысады</a:t>
            </a:r>
            <a:r>
              <a:rPr lang="ru-RU" altLang="ru-RU" b="1" dirty="0" smtClean="0">
                <a:solidFill>
                  <a:srgbClr val="002060"/>
                </a:solidFill>
              </a:rPr>
              <a:t>. 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46085" name="Picture 6" descr="F:\AZA_4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914" y="4954000"/>
            <a:ext cx="2127006" cy="164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7" descr="F:\AZA_3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571" y="4953744"/>
            <a:ext cx="212352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0" name="Picture 16" descr="F:\img_3774_14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6519" y="886777"/>
            <a:ext cx="2748554" cy="207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2" name="Picture 18" descr="F:\img_3772_14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989" y="4941167"/>
            <a:ext cx="2223080" cy="167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84458" y="3068960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37212" y="4798994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z.shegetaev\Desktop\Коллегия 11.11.2017\333\KAN_14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520" y="836712"/>
            <a:ext cx="2924633" cy="210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Desktop\Documents\фото\фото Айбын 2017\_MG_65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1943" y="4953745"/>
            <a:ext cx="2004436" cy="16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Трапеция 24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«АЙБЫН</a:t>
                </a: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» ӘСКЕРИ-ПАТРИОТТЫҚ ЖАСТАР ЖИЫНЫ</a:t>
                </a:r>
                <a:endParaRPr lang="ru-RU" sz="2000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7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Рисунок 1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867645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23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78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9227" name="Picture 6" descr="F:\фото77\жу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254" y="5030779"/>
            <a:ext cx="2392881" cy="163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1" name="Picture 5" descr="F:\фото77\жу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34" y="5030745"/>
            <a:ext cx="2259943" cy="163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" descr="D:\Мои документы\АЛЕКЕ\ззз\новый конспект госсимволы РК 2014\доп фото для ГПП\р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030778"/>
            <a:ext cx="2686452" cy="16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50926" y="3218494"/>
            <a:ext cx="84406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>
              <a:tabLst>
                <a:tab pos="630238" algn="l"/>
              </a:tabLst>
            </a:pP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Сарбаз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әндері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фольклорлық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шығармашылық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және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авторлық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орындау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жанрларында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жаңа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шығармашылық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дарындарды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анықтау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indent="450850" algn="just">
              <a:tabLst>
                <a:tab pos="630238" algn="l"/>
              </a:tabLst>
            </a:pP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Көркемөнерпаздар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ұжымдары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мен армия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әндерін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орындаушылардың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шығармашылық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тұрғыдан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өсуіне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жәрдемдесу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Жастарды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авторлық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және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орындаушылық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көркемөнерпаздар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шығармашылығына</a:t>
            </a:r>
            <a:r>
              <a:rPr lang="ru-RU" b="1" i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баулу.</a:t>
            </a:r>
            <a:endPara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966" y="764704"/>
            <a:ext cx="1794661" cy="232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37212" y="5011589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50927" y="3212976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 descr="F:\тасбулатов жас ула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6675" y="883823"/>
            <a:ext cx="3015765" cy="216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F:\ертаев фест жас улан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49" y="919164"/>
            <a:ext cx="2883980" cy="207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Трапеция 23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b="1" i="0" dirty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«ЖАС  ҰЛАН</a:t>
                </a: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» РЕСПУБЛИКАЛЫҚ АРМИЯ ӘНДЕРІ ФЕСТИВАЛІ</a:t>
                </a:r>
                <a:endParaRPr lang="ru-RU" sz="2000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6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Рисунок 1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8643141" y="6381328"/>
            <a:ext cx="46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24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84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0247" name="Picture 3" descr="F:\img_3945_15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339" y="795983"/>
            <a:ext cx="2880946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4" descr="F:\img_3945_15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099" y="795983"/>
            <a:ext cx="2598081" cy="189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9" name="Picture 7" descr="F:\img_3782_14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82" y="4581128"/>
            <a:ext cx="2867712" cy="191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Picture 8" descr="F:\img_3782_14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0639" y="4581128"/>
            <a:ext cx="2718593" cy="191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384458" y="2944395"/>
            <a:ext cx="857355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55600" algn="just">
              <a:defRPr/>
            </a:pPr>
            <a:r>
              <a:rPr lang="kk-KZ" sz="1400" b="1" dirty="0" smtClean="0">
                <a:solidFill>
                  <a:srgbClr val="002060"/>
                </a:solidFill>
              </a:rPr>
              <a:t>2017 жылғы 10 маусым мен 5 тамыз кезеңінде Алматы облысында АОСК оқу-жаттықтыру орталығының </a:t>
            </a:r>
            <a:r>
              <a:rPr lang="kk-KZ" sz="1400" b="1" dirty="0">
                <a:solidFill>
                  <a:srgbClr val="002060"/>
                </a:solidFill>
              </a:rPr>
              <a:t>базасында әскери қызметшілердің балаларына арналған әскери-патриоттық </a:t>
            </a:r>
            <a:r>
              <a:rPr lang="kk-KZ" sz="1400" b="1" dirty="0" smtClean="0">
                <a:solidFill>
                  <a:srgbClr val="002060"/>
                </a:solidFill>
              </a:rPr>
              <a:t>жиын ұйымдастырылған </a:t>
            </a:r>
            <a:r>
              <a:rPr lang="kk-KZ" sz="1400" b="1" dirty="0">
                <a:solidFill>
                  <a:srgbClr val="002060"/>
                </a:solidFill>
              </a:rPr>
              <a:t>болатын. </a:t>
            </a:r>
            <a:endParaRPr lang="kk-KZ" sz="1400" b="1" dirty="0" smtClean="0">
              <a:solidFill>
                <a:srgbClr val="002060"/>
              </a:solidFill>
            </a:endParaRPr>
          </a:p>
          <a:p>
            <a:pPr indent="355600" algn="just">
              <a:defRPr/>
            </a:pPr>
            <a:r>
              <a:rPr lang="kk-KZ" sz="1400" b="1" dirty="0" smtClean="0">
                <a:solidFill>
                  <a:srgbClr val="002060"/>
                </a:solidFill>
              </a:rPr>
              <a:t>14 гарнизоннан </a:t>
            </a:r>
            <a:r>
              <a:rPr lang="kk-KZ" sz="1400" b="1" dirty="0">
                <a:solidFill>
                  <a:srgbClr val="002060"/>
                </a:solidFill>
              </a:rPr>
              <a:t>320 </a:t>
            </a:r>
            <a:r>
              <a:rPr lang="kk-KZ" sz="1400" b="1" dirty="0" smtClean="0">
                <a:solidFill>
                  <a:srgbClr val="002060"/>
                </a:solidFill>
              </a:rPr>
              <a:t>әскери қызметшілердің балалары қатысты. Жастарды қазақстандық </a:t>
            </a:r>
            <a:r>
              <a:rPr lang="kk-KZ" sz="1400" b="1" dirty="0">
                <a:solidFill>
                  <a:srgbClr val="002060"/>
                </a:solidFill>
              </a:rPr>
              <a:t>патриотизм рухында тәрбиелеу жөніндегі </a:t>
            </a:r>
            <a:r>
              <a:rPr lang="kk-KZ" sz="1400" b="1" dirty="0" smtClean="0">
                <a:solidFill>
                  <a:srgbClr val="002060"/>
                </a:solidFill>
              </a:rPr>
              <a:t>іс-шаралар, идеологиялық жұмыс </a:t>
            </a:r>
            <a:r>
              <a:rPr lang="kk-KZ" sz="1400" b="1" dirty="0">
                <a:solidFill>
                  <a:srgbClr val="002060"/>
                </a:solidFill>
              </a:rPr>
              <a:t>жүргізілді</a:t>
            </a:r>
            <a:r>
              <a:rPr lang="kk-KZ" sz="1400" b="1" dirty="0" smtClean="0">
                <a:solidFill>
                  <a:srgbClr val="002060"/>
                </a:solidFill>
              </a:rPr>
              <a:t>.</a:t>
            </a:r>
            <a:r>
              <a:rPr lang="kk-KZ" sz="1400" dirty="0" smtClean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52" name="Picture 14" descr="C:\Users\E6B6F~1.KAR\AppData\Local\Temp\notesFCBCEE\DSC_01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4427" y="795982"/>
            <a:ext cx="2641202" cy="189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3" name="Picture 15" descr="C:\Users\E6B6F~1.KAR\AppData\Local\Temp\notesFCBCEE\DSC_02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8131" y="4587478"/>
            <a:ext cx="2659674" cy="190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17396" y="4507533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50927" y="2780928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Трапеция 21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</a:t>
                </a:r>
                <a:r>
                  <a:rPr lang="ru-RU" sz="2000" b="1" i="0" dirty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ЖАС САРБАЗ</a:t>
                </a: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» ӘСКЕРИ-ПАТРИОТТЫҚ ЛАГЕРІ </a:t>
                </a:r>
                <a:endParaRPr lang="ru-RU" sz="2000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5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Рисунок 1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8676456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25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0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7412" name="Прямоугольник 18"/>
          <p:cNvSpPr>
            <a:spLocks noChangeArrowheads="1"/>
          </p:cNvSpPr>
          <p:nvPr/>
        </p:nvSpPr>
        <p:spPr bwMode="auto">
          <a:xfrm>
            <a:off x="317989" y="2564904"/>
            <a:ext cx="853669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 algn="just"/>
            <a:r>
              <a:rPr lang="kk-KZ" sz="1400" dirty="0" smtClean="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kk-KZ" sz="1400" dirty="0" smtClean="0">
                <a:solidFill>
                  <a:srgbClr val="1F497D">
                    <a:lumMod val="75000"/>
                  </a:srgbClr>
                </a:solidFill>
              </a:rPr>
            </a:br>
            <a:r>
              <a:rPr lang="kk-KZ" sz="1400" dirty="0" smtClean="0">
                <a:solidFill>
                  <a:srgbClr val="1F497D">
                    <a:lumMod val="75000"/>
                  </a:srgbClr>
                </a:solidFill>
              </a:rPr>
              <a:t>        </a:t>
            </a:r>
            <a:r>
              <a:rPr lang="kk-KZ" sz="1400" b="1" dirty="0" smtClean="0">
                <a:solidFill>
                  <a:srgbClr val="002060"/>
                </a:solidFill>
              </a:rPr>
              <a:t>Елімізде </a:t>
            </a:r>
            <a:r>
              <a:rPr lang="kk-KZ" sz="1400" b="1" dirty="0" smtClean="0">
                <a:solidFill>
                  <a:srgbClr val="FF0000"/>
                </a:solidFill>
              </a:rPr>
              <a:t>шамамен 3 000 </a:t>
            </a:r>
            <a:r>
              <a:rPr lang="kk-KZ" sz="1400" b="1" dirty="0">
                <a:solidFill>
                  <a:srgbClr val="FF0000"/>
                </a:solidFill>
              </a:rPr>
              <a:t>бала </a:t>
            </a:r>
            <a:r>
              <a:rPr lang="kk-KZ" sz="1400" b="1" dirty="0">
                <a:solidFill>
                  <a:srgbClr val="002060"/>
                </a:solidFill>
              </a:rPr>
              <a:t>оқитын </a:t>
            </a:r>
            <a:r>
              <a:rPr lang="kk-KZ" sz="1400" b="1" dirty="0">
                <a:solidFill>
                  <a:srgbClr val="FF0000"/>
                </a:solidFill>
              </a:rPr>
              <a:t>101 кадет сыныбы </a:t>
            </a:r>
            <a:r>
              <a:rPr lang="kk-KZ" sz="1400" b="1" dirty="0">
                <a:solidFill>
                  <a:srgbClr val="002060"/>
                </a:solidFill>
              </a:rPr>
              <a:t>ашылды. Мұндай кадет сыныптары, әскери-патриоттық клубтар </a:t>
            </a:r>
            <a:r>
              <a:rPr lang="kk-KZ" sz="1400" b="1" dirty="0" smtClean="0">
                <a:solidFill>
                  <a:srgbClr val="002060"/>
                </a:solidFill>
              </a:rPr>
              <a:t>жастарды әскери-патриоттық тәрбиелеу үшін </a:t>
            </a:r>
            <a:r>
              <a:rPr lang="kk-KZ" sz="1400" b="1" dirty="0">
                <a:solidFill>
                  <a:srgbClr val="002060"/>
                </a:solidFill>
              </a:rPr>
              <a:t>маңызды әлеуметтік-педагогикалық негіз болып табылады. Кадет сыныптарының тәрбиеленушілері өмірге анағұрлым бейімделген, олар негізгі пәндермен қатар әскери мамандықтың негіздерін, жекпе-жек күрес тәсілдерін, атпен жүруді, шет тілдерін, әдеп негізін зерделейді. Әдетте, осы сыныптардың тәрбиеленушілері оқу озаттары болып </a:t>
            </a:r>
            <a:r>
              <a:rPr lang="kk-KZ" sz="1400" b="1" dirty="0" smtClean="0">
                <a:solidFill>
                  <a:srgbClr val="002060"/>
                </a:solidFill>
              </a:rPr>
              <a:t>табылады.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5536" y="2707334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5536" y="4435525"/>
            <a:ext cx="8440615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F:\IMG_7618-10-03-18-12-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723" y="4509120"/>
            <a:ext cx="265879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5" descr="F:\IMG_7616-10-03-18-12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4509121"/>
            <a:ext cx="2641031" cy="194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F:\Кадетские класы\3137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5668" y="4509120"/>
            <a:ext cx="3190508" cy="194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F:\Кадетские класы\rk-news.com-5.02.2018-CQumIWWiI2UKyFO22sVqbtm90YIH6l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6799" y="764704"/>
            <a:ext cx="2441345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F:\Кадетские класы\Без названия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938" y="775194"/>
            <a:ext cx="2503219" cy="180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5" descr="F:\Кадетские класы\Без назван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7" y="764704"/>
            <a:ext cx="252028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Трапеция 25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КАДЕТ СЫНЫПТАРЫ</a:t>
                </a:r>
                <a:endParaRPr lang="ru-RU" sz="2000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8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Рисунок 1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8699906" y="65160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26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64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6390" name="AutoShape 13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391" name="AutoShape 17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284285" y="7938"/>
            <a:ext cx="28135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392" name="AutoShape 26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424961" y="160338"/>
            <a:ext cx="28135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393" name="AutoShape 28" descr="Картинки по запросу уроки мужества казахстан"/>
          <p:cNvSpPr>
            <a:spLocks noChangeAspect="1" noChangeArrowheads="1"/>
          </p:cNvSpPr>
          <p:nvPr/>
        </p:nvSpPr>
        <p:spPr bwMode="auto">
          <a:xfrm>
            <a:off x="565638" y="312738"/>
            <a:ext cx="28135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Трапеция 23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</a:pPr>
                <a:r>
                  <a:rPr 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ӘСКЕРИ-ПАТРИОТТЫҚ ІС-ШАРАЛАР</a:t>
                </a:r>
                <a:endParaRPr lang="ru-RU" sz="2000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26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Рисунок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5" name="Прямая соединительная линия 34"/>
          <p:cNvCxnSpPr/>
          <p:nvPr/>
        </p:nvCxnSpPr>
        <p:spPr>
          <a:xfrm>
            <a:off x="517395" y="2780928"/>
            <a:ext cx="8235462" cy="9525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517396" y="4709269"/>
            <a:ext cx="8273562" cy="15875"/>
          </a:xfrm>
          <a:prstGeom prst="line">
            <a:avLst/>
          </a:prstGeom>
          <a:ln w="88900" cap="sq" cmpd="tri">
            <a:solidFill>
              <a:srgbClr val="1874D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84458" y="2924944"/>
            <a:ext cx="85080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kk-KZ" b="1" dirty="0">
                <a:solidFill>
                  <a:srgbClr val="002060"/>
                </a:solidFill>
              </a:rPr>
              <a:t>Жергілікті атқарушы органдармен бірлесіп, дәстүрлі негізде </a:t>
            </a:r>
            <a:r>
              <a:rPr lang="kk-KZ" b="1" dirty="0" smtClean="0">
                <a:solidFill>
                  <a:srgbClr val="002060"/>
                </a:solidFill>
              </a:rPr>
              <a:t>әскери-патриоттық </a:t>
            </a:r>
            <a:r>
              <a:rPr lang="kk-KZ" b="1" dirty="0">
                <a:solidFill>
                  <a:srgbClr val="002060"/>
                </a:solidFill>
              </a:rPr>
              <a:t>акциялар, конкурстар, викториналар, әскери-далалық ойындар, </a:t>
            </a:r>
            <a:r>
              <a:rPr lang="kk-KZ" b="1" dirty="0">
                <a:solidFill>
                  <a:srgbClr val="FF0000"/>
                </a:solidFill>
              </a:rPr>
              <a:t>«Ашық есік күні», «Әскерге шақырылушы күні», </a:t>
            </a:r>
            <a:r>
              <a:rPr lang="kk-KZ" b="1" dirty="0" smtClean="0">
                <a:solidFill>
                  <a:srgbClr val="FF0000"/>
                </a:solidFill>
              </a:rPr>
              <a:t>«Ерлік сабағы», «</a:t>
            </a:r>
            <a:r>
              <a:rPr lang="kk-KZ" b="1" dirty="0">
                <a:solidFill>
                  <a:srgbClr val="FF0000"/>
                </a:solidFill>
              </a:rPr>
              <a:t>Қазақстан </a:t>
            </a:r>
            <a:r>
              <a:rPr lang="kk-KZ" b="1" dirty="0" smtClean="0">
                <a:solidFill>
                  <a:srgbClr val="FF0000"/>
                </a:solidFill>
              </a:rPr>
              <a:t>армиясындағы </a:t>
            </a:r>
            <a:r>
              <a:rPr lang="kk-KZ" b="1" dirty="0">
                <a:solidFill>
                  <a:srgbClr val="FF0000"/>
                </a:solidFill>
              </a:rPr>
              <a:t>бір күн», «Ақ найза», «Ұлан», «Алау», «Батыр», «Жас ұлан»</a:t>
            </a:r>
            <a:r>
              <a:rPr lang="kk-KZ" b="1" dirty="0">
                <a:solidFill>
                  <a:srgbClr val="002060"/>
                </a:solidFill>
              </a:rPr>
              <a:t> әскерилендірілген эстафеталары және басқа да іс-шаралар өткізіледі.</a:t>
            </a:r>
            <a:r>
              <a:rPr lang="kk-KZ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99906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27</a:t>
            </a:r>
            <a:endParaRPr lang="ru-RU" b="1" i="0" dirty="0">
              <a:solidFill>
                <a:prstClr val="black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76153" y="4803433"/>
            <a:ext cx="2585087" cy="186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17396" y="4797152"/>
            <a:ext cx="2477411" cy="177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100785" y="4731425"/>
            <a:ext cx="2678991" cy="186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9" descr="F:\УМ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357554" y="857232"/>
            <a:ext cx="2541174" cy="18684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010507" y="870620"/>
            <a:ext cx="2633459" cy="184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2" descr="F:\IMG_248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6541"/>
          <a:stretch>
            <a:fillRect/>
          </a:stretch>
        </p:blipFill>
        <p:spPr bwMode="auto">
          <a:xfrm>
            <a:off x="455681" y="857231"/>
            <a:ext cx="2774566" cy="178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37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6" name="Группа 11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7" name="Группа 12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Трапеция 8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kk-KZ" sz="2000" b="1" i="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АҚПАРАТТЫҚ-ИМИДЖДІК ЖҰМЫС</a:t>
                </a:r>
                <a:endParaRPr lang="ru-RU" sz="2000" b="1" i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11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8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8604250" y="645318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 dirty="0" smtClean="0"/>
              <a:t>28</a:t>
            </a:r>
            <a:endParaRPr lang="ru-RU" b="1" i="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53796" y="674934"/>
            <a:ext cx="8991600" cy="5720076"/>
            <a:chOff x="76200" y="82012"/>
            <a:chExt cx="8991600" cy="498018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6200" y="82012"/>
              <a:ext cx="8991600" cy="498018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1066803" y="82012"/>
              <a:ext cx="7086601" cy="3035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25589" y="482131"/>
              <a:ext cx="2895600" cy="35979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Қорғаныс</a:t>
              </a:r>
              <a:r>
                <a:rPr lang="ru-RU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министрлігі</a:t>
              </a:r>
              <a:endPara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16631" y="857020"/>
              <a:ext cx="2552158" cy="35979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Ақпарат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және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коммуникациялар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департаменті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30389" y="1291936"/>
              <a:ext cx="2209799" cy="54778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Ақпараттық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қамтамасыз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ету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басқармасы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баспасөз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орталығы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39590" y="1901536"/>
              <a:ext cx="1295401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ҚР ҚК ҚӘ БҚБ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768389" y="1901536"/>
              <a:ext cx="1524000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ҚР ҚК ӘҚК БҚБ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901989" y="1904052"/>
              <a:ext cx="1447800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ҚР ҚК ӘТК БҚБ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39589" y="2511136"/>
              <a:ext cx="1295401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i="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баспасөз</a:t>
              </a:r>
              <a:r>
                <a:rPr lang="ru-RU" sz="1000" b="1" i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i="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қызметі</a:t>
              </a:r>
              <a:endParaRPr lang="ru-RU" sz="1000" b="1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768389" y="2511136"/>
              <a:ext cx="1524000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баспасөз</a:t>
              </a:r>
              <a:r>
                <a:rPr lang="ru-RU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қызметі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901989" y="2511136"/>
              <a:ext cx="1447800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баспасөз</a:t>
              </a:r>
              <a:r>
                <a:rPr lang="ru-RU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қызметі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030162" y="2815936"/>
              <a:ext cx="1128631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«Астана»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ӨңҚ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030158" y="3714750"/>
              <a:ext cx="1128635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Оңтүстік</a:t>
              </a: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» </a:t>
              </a:r>
              <a:r>
                <a:rPr lang="ru-RU" sz="11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ӨңҚ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22972" y="3257550"/>
              <a:ext cx="1128634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Шығыс</a:t>
              </a:r>
              <a:r>
                <a:rPr lang="ru-RU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» </a:t>
              </a:r>
              <a:r>
                <a:rPr lang="ru-RU" sz="11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ӨңҚ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022971" y="4171950"/>
              <a:ext cx="1128635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Батыс</a:t>
              </a: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» </a:t>
              </a:r>
              <a:r>
                <a:rPr lang="ru-RU" sz="11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ӨңҚ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021533" y="4629150"/>
              <a:ext cx="1128635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ДШӘ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782755" y="2892136"/>
              <a:ext cx="1128631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ӘӘК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782755" y="3349336"/>
              <a:ext cx="1128634" cy="3810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ӘШҚҚ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883189" y="1904052"/>
              <a:ext cx="1447800" cy="609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Облыстардың</a:t>
              </a: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Астана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және</a:t>
              </a: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Алматы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қалаларының</a:t>
              </a: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КІД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883189" y="2511136"/>
              <a:ext cx="1447800" cy="228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баспасөз</a:t>
              </a:r>
              <a:r>
                <a:rPr lang="ru-RU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қызметі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121236" y="614760"/>
              <a:ext cx="1447800" cy="3048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ОМО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және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ЖАО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Прямая со стрелкой 34"/>
            <p:cNvCxnSpPr/>
            <p:nvPr/>
          </p:nvCxnSpPr>
          <p:spPr>
            <a:xfrm>
              <a:off x="6172200" y="831679"/>
              <a:ext cx="838200" cy="10245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H="1">
              <a:off x="5968789" y="1036916"/>
              <a:ext cx="1041611" cy="10834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/>
            <p:cNvSpPr/>
            <p:nvPr/>
          </p:nvSpPr>
          <p:spPr>
            <a:xfrm>
              <a:off x="7121236" y="934298"/>
              <a:ext cx="1447800" cy="33571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ОКҚ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670389" y="568622"/>
              <a:ext cx="1975589" cy="648191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БАҚ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өкілдері</a:t>
              </a:r>
              <a:endPara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2645978" y="815914"/>
              <a:ext cx="503411" cy="1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>
              <a:off x="2650188" y="971550"/>
              <a:ext cx="655607" cy="8626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3" descr="C:\Users\r.smagylov\Desktop\По войскам лого\юг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9" y="3714750"/>
              <a:ext cx="518809" cy="383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C:\Users\r.smagylov\Desktop\По войскам лого\Региональное командование Aстана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9" y="2815936"/>
              <a:ext cx="534520" cy="395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" descr="C:\Users\r.smagylov\Desktop\По войскам лого\Региональное командование Восток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9" y="3257550"/>
              <a:ext cx="535630" cy="39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C:\Users\r.smagylov\Desktop\По войскам лого\Региональное командование Запад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64" y="4150249"/>
              <a:ext cx="620458" cy="45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C:\Users\r.smagylov\Desktop\По войскам лого\img_119_413_230x17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149" y="1950803"/>
              <a:ext cx="878079" cy="6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C:\Users\r.smagylov\Desktop\По войскам лого\img_120_414_230x17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92" y="1954267"/>
              <a:ext cx="878079" cy="6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C:\Users\r.smagylov\Desktop\По войскам лого\img_116_412_230x17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0381" y="1969500"/>
              <a:ext cx="878079" cy="6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Группа 47"/>
            <p:cNvGrpSpPr/>
            <p:nvPr/>
          </p:nvGrpSpPr>
          <p:grpSpPr>
            <a:xfrm>
              <a:off x="6248400" y="3483000"/>
              <a:ext cx="2514600" cy="1077869"/>
              <a:chOff x="6248400" y="3483000"/>
              <a:chExt cx="2514600" cy="1077869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6248400" y="3483000"/>
                <a:ext cx="2514600" cy="1077869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1" name="Picture 2" descr="H:\твитер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2782" y="4200076"/>
                <a:ext cx="577065" cy="242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3" descr="H:\ютуб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3164" y="4251278"/>
                <a:ext cx="661236" cy="140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4" descr="H:\значки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3294" y="4143158"/>
                <a:ext cx="821935" cy="352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456734" y="3653450"/>
                <a:ext cx="2021731" cy="401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err="1" smtClean="0">
                    <a:latin typeface="Arial" pitchFamily="34" charset="0"/>
                    <a:cs typeface="Arial" pitchFamily="34" charset="0"/>
                  </a:rPr>
                  <a:t>Әлеуметтік</a:t>
                </a:r>
                <a:r>
                  <a:rPr lang="ru-RU" sz="1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200" dirty="0" err="1" smtClean="0">
                    <a:latin typeface="Arial" pitchFamily="34" charset="0"/>
                    <a:cs typeface="Arial" pitchFamily="34" charset="0"/>
                  </a:rPr>
                  <a:t>желілердегі</a:t>
                </a:r>
                <a:r>
                  <a:rPr lang="ru-RU" sz="1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200" dirty="0" err="1" smtClean="0">
                    <a:latin typeface="Arial" pitchFamily="34" charset="0"/>
                    <a:cs typeface="Arial" pitchFamily="34" charset="0"/>
                  </a:rPr>
                  <a:t>ресми</a:t>
                </a:r>
                <a:r>
                  <a:rPr lang="ru-RU" sz="1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200" dirty="0" err="1" smtClean="0">
                    <a:latin typeface="Arial" pitchFamily="34" charset="0"/>
                    <a:cs typeface="Arial" pitchFamily="34" charset="0"/>
                  </a:rPr>
                  <a:t>парақтар</a:t>
                </a:r>
                <a:endParaRPr lang="ru-RU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9" name="Picture 7" descr="C:\Users\r.smagylov\Desktop\По войскам лого\дшв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116" y="4552950"/>
              <a:ext cx="688975" cy="50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22" descr="C:\Users\r.smagylov\Desktop\По войскам лого\Без имени-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3" y="494612"/>
            <a:ext cx="3258005" cy="20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8766" y="188913"/>
            <a:ext cx="741631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865" y="4941168"/>
            <a:ext cx="826476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1813" algn="just"/>
            <a:r>
              <a:rPr lang="kk-KZ" b="1" dirty="0" smtClean="0">
                <a:solidFill>
                  <a:srgbClr val="002060"/>
                </a:solidFill>
              </a:rPr>
              <a:t>Сонымен, барлық мүдделі </a:t>
            </a:r>
            <a:r>
              <a:rPr lang="kk-KZ" b="1" dirty="0">
                <a:solidFill>
                  <a:srgbClr val="002060"/>
                </a:solidFill>
              </a:rPr>
              <a:t>құрылымдардың бірлескен жұмысының арқасында әскери-патриоттық жұмыспен </a:t>
            </a:r>
            <a:r>
              <a:rPr lang="kk-KZ" b="1" dirty="0" smtClean="0">
                <a:solidFill>
                  <a:srgbClr val="002060"/>
                </a:solidFill>
              </a:rPr>
              <a:t>жарты миллионнан астам жас </a:t>
            </a:r>
            <a:r>
              <a:rPr lang="kk-KZ" b="1" dirty="0">
                <a:solidFill>
                  <a:srgbClr val="002060"/>
                </a:solidFill>
              </a:rPr>
              <a:t>қазақстандық </a:t>
            </a:r>
            <a:r>
              <a:rPr lang="kk-KZ" b="1" dirty="0" smtClean="0">
                <a:solidFill>
                  <a:srgbClr val="002060"/>
                </a:solidFill>
              </a:rPr>
              <a:t>қамтылды</a:t>
            </a:r>
            <a:r>
              <a:rPr lang="kk-KZ" b="1" dirty="0">
                <a:solidFill>
                  <a:srgbClr val="002060"/>
                </a:solidFill>
              </a:rPr>
              <a:t>, </a:t>
            </a:r>
            <a:r>
              <a:rPr lang="kk-KZ" b="1" dirty="0" smtClean="0">
                <a:solidFill>
                  <a:srgbClr val="002060"/>
                </a:solidFill>
              </a:rPr>
              <a:t>ол елдің </a:t>
            </a:r>
            <a:r>
              <a:rPr lang="kk-KZ" b="1" dirty="0">
                <a:solidFill>
                  <a:srgbClr val="002060"/>
                </a:solidFill>
              </a:rPr>
              <a:t>барлық жастарының </a:t>
            </a:r>
            <a:r>
              <a:rPr lang="kk-KZ" b="1" dirty="0">
                <a:solidFill>
                  <a:srgbClr val="FF0000"/>
                </a:solidFill>
              </a:rPr>
              <a:t>13,2 %-</a:t>
            </a:r>
            <a:r>
              <a:rPr lang="kk-KZ" b="1" dirty="0" smtClean="0">
                <a:solidFill>
                  <a:srgbClr val="FF0000"/>
                </a:solidFill>
              </a:rPr>
              <a:t>ын құрайды.</a:t>
            </a:r>
            <a:endParaRPr lang="ru-RU" sz="16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276873"/>
            <a:ext cx="3574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endParaRPr lang="ru-RU" sz="1600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12368" y="1508001"/>
            <a:ext cx="45332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rgbClr val="FF0000"/>
                </a:solidFill>
              </a:rPr>
              <a:t>Әскери-патриоттық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</a:rPr>
              <a:t>жұмыспен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</a:rPr>
              <a:t>қамтылды</a:t>
            </a:r>
            <a:r>
              <a:rPr lang="ru-RU" sz="1400" b="1" dirty="0" smtClean="0">
                <a:solidFill>
                  <a:srgbClr val="FF0000"/>
                </a:solidFill>
              </a:rPr>
              <a:t>:</a:t>
            </a:r>
          </a:p>
          <a:p>
            <a:pPr marL="0" lvl="1"/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әскери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қызметшілер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44 096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адам</a:t>
            </a:r>
            <a:endParaRPr lang="ru-RU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0" lvl="1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ЖОО-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лар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әскери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кафедраларының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студенттері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14 000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адам</a:t>
            </a:r>
            <a:endParaRPr lang="ru-RU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0" lvl="1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«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Жас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ұлан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» РМ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тәрбиеленушілері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1800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бала</a:t>
            </a:r>
          </a:p>
          <a:p>
            <a:pPr marL="0" lvl="1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ӘТМ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және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АОО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курсанттары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5248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адам</a:t>
            </a:r>
            <a:endParaRPr lang="ru-RU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0" lvl="1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ӘПК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тәрбиеленушілері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73 164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адам</a:t>
            </a:r>
            <a:endParaRPr lang="ru-RU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0" lvl="1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кадет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сыныптарының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оқушылары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 </a:t>
            </a:r>
            <a:r>
              <a:rPr lang="ru-RU" sz="1400" b="1" dirty="0" smtClean="0">
                <a:solidFill>
                  <a:srgbClr val="FF0000"/>
                </a:solidFill>
              </a:rPr>
              <a:t>3000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бала</a:t>
            </a:r>
          </a:p>
          <a:p>
            <a:pPr marL="0" lvl="1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«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Жас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сарбаз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»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би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студиясы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мен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демалыс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лагерінің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мүшелері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820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бала</a:t>
            </a:r>
          </a:p>
          <a:p>
            <a:pPr marL="0" lvl="1"/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қамқорлыққа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алынған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мектептер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мен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балалар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үйлерінің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</a:rPr>
              <a:t>оқушылары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 – </a:t>
            </a:r>
            <a:r>
              <a:rPr lang="ru-RU" sz="1400" b="1" dirty="0" smtClean="0">
                <a:solidFill>
                  <a:srgbClr val="FF0000"/>
                </a:solidFill>
              </a:rPr>
              <a:t>350 000 </a:t>
            </a:r>
            <a:r>
              <a:rPr lang="ru-RU" sz="1400" b="1" dirty="0" err="1" smtClean="0">
                <a:solidFill>
                  <a:srgbClr val="002060"/>
                </a:solidFill>
              </a:rPr>
              <a:t>астам</a:t>
            </a:r>
            <a:r>
              <a:rPr lang="ru-RU" sz="1400" b="1" dirty="0" smtClean="0">
                <a:solidFill>
                  <a:srgbClr val="002060"/>
                </a:solidFill>
              </a:rPr>
              <a:t> бала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.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pic>
        <p:nvPicPr>
          <p:cNvPr id="28" name="Рисунок 2"/>
          <p:cNvPicPr>
            <a:picLocks noChangeAspect="1"/>
          </p:cNvPicPr>
          <p:nvPr/>
        </p:nvPicPr>
        <p:blipFill>
          <a:blip r:embed="rId2" cstate="print"/>
          <a:srcRect b="27165"/>
          <a:stretch>
            <a:fillRect/>
          </a:stretch>
        </p:blipFill>
        <p:spPr bwMode="auto">
          <a:xfrm>
            <a:off x="107504" y="1124744"/>
            <a:ext cx="445341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5588" y="1052737"/>
            <a:ext cx="2623090" cy="337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54593" y="-1550"/>
            <a:ext cx="9065448" cy="687699"/>
            <a:chOff x="54593" y="-1550"/>
            <a:chExt cx="9065448" cy="68769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Трапеция 14">
                <a:extLst>
                  <a:ext uri="{FF2B5EF4-FFF2-40B4-BE49-F238E27FC236}">
                    <a16:creationId xmlns="" xmlns:a16="http://schemas.microsoft.com/office/drawing/2014/main" id="{BD946E70-3D07-40DB-9A52-971241A50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ru-RU" altLang="ru-RU" sz="2000" b="1" i="0" dirty="0" smtClean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ЖАСТАРДЫ ӘСКЕРИ-ПАТРИОТТЫҚ ТӘРИЕЛЕУ</a:t>
                </a:r>
                <a:endParaRPr lang="ru-RU" altLang="ru-RU" sz="2000" b="1" i="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Звезда: 5 точек 22">
                <a:extLst>
                  <a:ext uri="{FF2B5EF4-FFF2-40B4-BE49-F238E27FC236}">
                    <a16:creationId xmlns="" xmlns:a16="http://schemas.microsoft.com/office/drawing/2014/main" id="{8962D682-DC00-4D29-9F5C-BD0CAAE3A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i="0" dirty="0">
                  <a:solidFill>
                    <a:srgbClr val="8064A2">
                      <a:lumMod val="75000"/>
                    </a:srgb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17" name="Рисунок 1">
                <a:extLst>
                  <a:ext uri="{FF2B5EF4-FFF2-40B4-BE49-F238E27FC236}">
                    <a16:creationId xmlns="" xmlns:a16="http://schemas.microsoft.com/office/drawing/2014/main" id="{AB21979F-8432-4E99-9A38-5B09D221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Рисунок 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8604448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prstClr val="black"/>
                </a:solidFill>
              </a:rPr>
              <a:t>29</a:t>
            </a:r>
            <a:endParaRPr lang="ru-RU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01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786414" y="274990"/>
            <a:ext cx="767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НОРМАТИВТІК ҚҰҚЫҚТЫҚ БАЗА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51760" y="6488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3</a:t>
            </a:r>
            <a:endParaRPr lang="ru-RU" b="1" i="0" dirty="0"/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270817" y="1124744"/>
            <a:ext cx="2305050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ЗАКОН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РЕСПУБЛИКИ КАЗАХСТАН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 образовании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(с </a:t>
            </a:r>
            <a:r>
              <a:rPr lang="ru-RU" sz="1200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 tooltip="СПРАВКА О ЗАКОНЕ РК ОТ 27.07.2007 № 319-III"/>
              </a:rPr>
              <a:t>изменениями и дополнениями</a:t>
            </a: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по состоянию на 13.11.2015 г.)</a:t>
            </a: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361304" y="1196752"/>
            <a:ext cx="2303463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kk-KZ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Білім туралы</a:t>
            </a:r>
            <a:endParaRPr lang="ru-RU" sz="1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fontAlgn="t">
              <a:defRPr/>
            </a:pPr>
            <a:endParaRPr lang="ru-RU" sz="1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fontAlgn="t">
              <a:defRPr/>
            </a:pPr>
            <a:r>
              <a:rPr lang="ru-RU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ҚАЗАҚСТАН РЕСПУБЛИКАСЫНЫҢ ЗАҢЫ</a:t>
            </a:r>
            <a:endParaRPr lang="ru-RU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2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0817" y="1124744"/>
            <a:ext cx="144462" cy="2879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89073" y="3933056"/>
            <a:ext cx="144462" cy="14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70817" y="1185218"/>
            <a:ext cx="144462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86965" y="3129434"/>
            <a:ext cx="2305050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ЗАКОН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РЕСПУБЛИКИ КАЗАХСТАН</a:t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 образовании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(с </a:t>
            </a:r>
            <a:r>
              <a:rPr lang="ru-RU" sz="1200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 tooltip="СПРАВКА О ЗАКОНЕ РК ОТ 27.07.2007 № 319-III"/>
              </a:rPr>
              <a:t>изменениями и дополнениями</a:t>
            </a:r>
            <a:r>
              <a:rPr lang="ru-RU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по состоянию на 13.11.2015 г.)</a:t>
            </a:r>
          </a:p>
        </p:txBody>
      </p:sp>
      <p:sp>
        <p:nvSpPr>
          <p:cNvPr id="24" name="Прямоугольник 23"/>
          <p:cNvSpPr/>
          <p:nvPr/>
        </p:nvSpPr>
        <p:spPr>
          <a:xfrm flipH="1">
            <a:off x="577452" y="3213571"/>
            <a:ext cx="2303463" cy="287972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kk-KZ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Қазақстан Республикасының қорғанысы және Қарулы Күштері туралы</a:t>
            </a:r>
            <a:endParaRPr lang="ru-RU" sz="1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fontAlgn="t">
              <a:defRPr/>
            </a:pPr>
            <a:endParaRPr lang="ru-RU" sz="1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fontAlgn="t">
              <a:defRPr/>
            </a:pPr>
            <a:r>
              <a:rPr lang="ru-RU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ҚАЗАҚСТАН РЕСПУБЛИКАСЫНЫҢ ЗАҢЫ</a:t>
            </a:r>
            <a:endParaRPr lang="ru-RU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86965" y="3129434"/>
            <a:ext cx="144462" cy="2879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86965" y="5937721"/>
            <a:ext cx="144462" cy="14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86965" y="3129434"/>
            <a:ext cx="144462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63888" y="1545258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Білім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қорғаныс және әскери қызмет саласындағы заңнамаға 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50-ден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астам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түзету енгізілді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b="1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Білім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туралы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» ҚР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Заңында әскери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арнаулы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оқу орындары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жеке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баппен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айқындалды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b="1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endParaRPr lang="ru-RU" b="1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ҚР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Қорғаныс министрлігі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білім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беру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қызметінің барлық аспектілері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бойынша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    20-дан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астам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жаңа заңға тәуелді актіні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0" dirty="0" err="1" smtClean="0">
                <a:solidFill>
                  <a:schemeClr val="accent2">
                    <a:lumMod val="75000"/>
                  </a:schemeClr>
                </a:solidFill>
              </a:rPr>
              <a:t>әзірледі және бекітті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b="1" i="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58888" y="188913"/>
            <a:ext cx="741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altLang="kk-KZ" sz="11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auto">
          <a:xfrm>
            <a:off x="323850" y="2815768"/>
            <a:ext cx="85375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4988" algn="just">
              <a:defRPr/>
            </a:pPr>
            <a:r>
              <a:rPr lang="kk-KZ" b="1" dirty="0" smtClean="0">
                <a:solidFill>
                  <a:srgbClr val="002060"/>
                </a:solidFill>
              </a:rPr>
              <a:t>Еліміздің әрбір мектебінде кадет сыныптарын құру практикасын жалғастыру. </a:t>
            </a:r>
            <a:r>
              <a:rPr lang="kk-KZ" b="1" dirty="0" smtClean="0">
                <a:solidFill>
                  <a:srgbClr val="FF0000"/>
                </a:solidFill>
              </a:rPr>
              <a:t>230</a:t>
            </a:r>
            <a:r>
              <a:rPr lang="kk-KZ" b="1" dirty="0" smtClean="0">
                <a:solidFill>
                  <a:srgbClr val="002060"/>
                </a:solidFill>
              </a:rPr>
              <a:t> мыңнан астам баланы қамтитын әскери-патриоттық ұйымдардың жалпы санын </a:t>
            </a:r>
            <a:r>
              <a:rPr lang="kk-KZ" b="1" dirty="0" smtClean="0">
                <a:solidFill>
                  <a:srgbClr val="FF0000"/>
                </a:solidFill>
              </a:rPr>
              <a:t>7737-ге</a:t>
            </a:r>
            <a:r>
              <a:rPr lang="kk-KZ" b="1" dirty="0" smtClean="0">
                <a:solidFill>
                  <a:srgbClr val="002060"/>
                </a:solidFill>
              </a:rPr>
              <a:t> дейін жеткізу.</a:t>
            </a:r>
          </a:p>
          <a:p>
            <a:pPr indent="534988" algn="just">
              <a:defRPr/>
            </a:pPr>
            <a:r>
              <a:rPr lang="kk-KZ" b="1" dirty="0" smtClean="0">
                <a:solidFill>
                  <a:srgbClr val="002060"/>
                </a:solidFill>
              </a:rPr>
              <a:t>Әскери-патриоттық жұмыспен жалпы қамту 750 мыңнан астам жасты қамтиды.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288" y="2706688"/>
            <a:ext cx="8440737" cy="1587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5288" y="4435475"/>
            <a:ext cx="8440737" cy="1588"/>
          </a:xfrm>
          <a:prstGeom prst="line">
            <a:avLst/>
          </a:prstGeom>
          <a:ln w="88900" cap="sq" cmpd="tri">
            <a:solidFill>
              <a:srgbClr val="00B0F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15"/>
          <p:cNvGrpSpPr>
            <a:grpSpLocks/>
          </p:cNvGrpSpPr>
          <p:nvPr/>
        </p:nvGrpSpPr>
        <p:grpSpPr bwMode="auto">
          <a:xfrm>
            <a:off x="53975" y="-1588"/>
            <a:ext cx="9066213" cy="687388"/>
            <a:chOff x="54593" y="-1550"/>
            <a:chExt cx="9065448" cy="687699"/>
          </a:xfrm>
        </p:grpSpPr>
        <p:grpSp>
          <p:nvGrpSpPr>
            <p:cNvPr id="10" name="Группа 18"/>
            <p:cNvGrpSpPr/>
            <p:nvPr/>
          </p:nvGrpSpPr>
          <p:grpSpPr>
            <a:xfrm>
              <a:off x="54593" y="0"/>
              <a:ext cx="9065448" cy="647841"/>
              <a:chOff x="39881" y="-5721"/>
              <a:chExt cx="9065448" cy="64784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Трапеция 11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179512" y="-5721"/>
                <a:ext cx="8784976" cy="632764"/>
              </a:xfrm>
              <a:prstGeom prst="trapezoid">
                <a:avLst>
                  <a:gd name="adj" fmla="val 3426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  <a:tabLst>
                    <a:tab pos="8342313" algn="l"/>
                    <a:tab pos="8426450" algn="l"/>
                  </a:tabLst>
                  <a:defRPr/>
                </a:pPr>
                <a:r>
                  <a:rPr lang="ru-RU" sz="2000" b="1" i="0" dirty="0">
                    <a:solidFill>
                      <a:srgbClr val="F7964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КАДЕТ СЫНЫПТАРЫ</a:t>
                </a:r>
              </a:p>
            </p:txBody>
          </p:sp>
          <p:sp>
            <p:nvSpPr>
              <p:cNvPr id="13" name="Звезда: 5 точек 22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>
              <a:xfrm>
                <a:off x="8442142" y="0"/>
                <a:ext cx="663187" cy="632764"/>
              </a:xfrm>
              <a:prstGeom prst="star5">
                <a:avLst/>
              </a:prstGeom>
              <a:solidFill>
                <a:srgbClr val="E6B9B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i="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14" name="Рисунок 1">
                <a:extLst>
                  <a:ext uri="{FF2B5EF4-FFF2-40B4-BE49-F238E27FC236}"/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9881" y="3635"/>
                <a:ext cx="670786" cy="6384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pic>
          <p:nvPicPr>
            <p:cNvPr id="11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358" y="-1550"/>
              <a:ext cx="687146" cy="68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8699500" y="65166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0"/>
              <a:t>30</a:t>
            </a:r>
          </a:p>
        </p:txBody>
      </p:sp>
      <p:pic>
        <p:nvPicPr>
          <p:cNvPr id="16" name="Рисунок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/>
          <a:stretch>
            <a:fillRect/>
          </a:stretch>
        </p:blipFill>
        <p:spPr>
          <a:xfrm>
            <a:off x="6084168" y="4657831"/>
            <a:ext cx="2833121" cy="198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D:\Desktop\Documents\фото\фото77\Ж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8026"/>
            <a:ext cx="2457098" cy="1984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Desktop\Documents\фото\фотолар\DSC_03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5175"/>
            <a:ext cx="2699146" cy="179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D:\Desktop\Documents\фото\фотолар\img_70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81" y="765174"/>
            <a:ext cx="2705671" cy="180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:\Desktop\Documents\фото\DSC_03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57863"/>
            <a:ext cx="2980711" cy="198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D:\Desktop\Documents\фото\фото на статью\AZA_82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2" y="765176"/>
            <a:ext cx="2700240" cy="1795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47896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 smtClean="0">
                <a:solidFill>
                  <a:srgbClr val="FFC000"/>
                </a:solidFill>
              </a:rPr>
              <a:t>ҚАЗАҚСТАН РЕСПУБЛИКАСЫНДА ӘСКЕРИ БІЛІМДІ, ҒЫЛЫМДЫ ДАМЫТУ ЖӘНЕ ӘСКЕРИ-ПАТРИОТТЫҚ ТӘРБИЕЛЕУДІ ҚАЛЫПТАСТЫРУ ТУРАЛЫ</a:t>
            </a:r>
            <a:endParaRPr lang="ru-RU" sz="2400" b="1" i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80408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 ОБОРОНЫ</a:t>
            </a:r>
          </a:p>
          <a:p>
            <a:pPr algn="ctr" defTabSz="1279525">
              <a:defRPr/>
            </a:pPr>
            <a:r>
              <a:rPr lang="en-US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0" noProof="1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 КАЗАХСТАН</a:t>
            </a:r>
            <a:endParaRPr lang="ru-RU" sz="1400" b="1" i="0" noProof="1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69541"/>
            <a:ext cx="4063591" cy="5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27947" tIns="63974" rIns="127947" bIns="63974">
            <a:spAutoFit/>
          </a:bodyPr>
          <a:lstStyle/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QАZАQSTАN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RЕSPÝBLĺKАSYNYŃ</a:t>
            </a:r>
          </a:p>
          <a:p>
            <a:pPr algn="ctr" defTabSz="1279525">
              <a:defRPr/>
            </a:pP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QОRǴАNYS </a:t>
            </a:r>
            <a:r>
              <a:rPr lang="ru-RU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a-Latn" sz="1400" b="1" i="0" dirty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ĺ</a:t>
            </a:r>
            <a:r>
              <a:rPr lang="la-Latn" sz="1400" b="1" i="0" dirty="0" smtClean="0">
                <a:solidFill>
                  <a:srgbClr val="F8B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NĺSTRLІGІ</a:t>
            </a:r>
            <a:endParaRPr lang="la-Latn" sz="1400" b="1" i="0" dirty="0">
              <a:solidFill>
                <a:srgbClr val="F8B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893343" y="6237312"/>
            <a:ext cx="1357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i="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r>
              <a:rPr lang="ru-RU" sz="1200" b="1" i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 </a:t>
            </a:r>
            <a:endParaRPr lang="ru-RU" sz="1200" b="1" i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5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2" y="1953363"/>
            <a:ext cx="8657297" cy="24117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:\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63591" y="188640"/>
            <a:ext cx="1016818" cy="1029020"/>
          </a:xfrm>
          <a:prstGeom prst="rect">
            <a:avLst/>
          </a:prstGeom>
          <a:noFill/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30112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1914244" y="274990"/>
            <a:ext cx="583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БІЛІМ БЕРУ ДЕҢГЕЙІ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51760" y="6488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4</a:t>
            </a:r>
            <a:endParaRPr lang="ru-RU" b="1" i="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1052736"/>
            <a:ext cx="41044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dirty="0" err="1" smtClean="0">
                <a:solidFill>
                  <a:srgbClr val="C00000"/>
                </a:solidFill>
              </a:rPr>
              <a:t>Әскери маман</a:t>
            </a:r>
            <a:r>
              <a:rPr lang="ru-RU" sz="1400" b="1" i="0" dirty="0" smtClean="0">
                <a:solidFill>
                  <a:srgbClr val="C00000"/>
                </a:solidFill>
              </a:rPr>
              <a:t> </a:t>
            </a:r>
            <a:r>
              <a:rPr lang="ru-RU" sz="1400" b="1" i="0" dirty="0" err="1" smtClean="0">
                <a:solidFill>
                  <a:srgbClr val="C00000"/>
                </a:solidFill>
              </a:rPr>
              <a:t>қызметтік өсуінің жүйелі моделі</a:t>
            </a:r>
            <a:r>
              <a:rPr lang="ru-RU" sz="1400" b="1" i="0" dirty="0" smtClean="0">
                <a:solidFill>
                  <a:srgbClr val="C00000"/>
                </a:solidFill>
              </a:rPr>
              <a:t> </a:t>
            </a:r>
            <a:r>
              <a:rPr lang="ru-RU" sz="1400" b="1" i="0" dirty="0" err="1" smtClean="0">
                <a:solidFill>
                  <a:srgbClr val="C00000"/>
                </a:solidFill>
              </a:rPr>
              <a:t>мынадай</a:t>
            </a:r>
            <a:r>
              <a:rPr lang="ru-RU" sz="1400" b="1" i="0" dirty="0" smtClean="0">
                <a:solidFill>
                  <a:srgbClr val="C00000"/>
                </a:solidFill>
              </a:rPr>
              <a:t> </a:t>
            </a:r>
            <a:r>
              <a:rPr lang="ru-RU" sz="1400" b="1" i="0" dirty="0" err="1" smtClean="0">
                <a:solidFill>
                  <a:srgbClr val="C00000"/>
                </a:solidFill>
              </a:rPr>
              <a:t>әскери біліммен</a:t>
            </a:r>
            <a:r>
              <a:rPr lang="ru-RU" sz="1400" b="1" i="0" dirty="0" smtClean="0">
                <a:solidFill>
                  <a:srgbClr val="C00000"/>
                </a:solidFill>
              </a:rPr>
              <a:t> </a:t>
            </a:r>
            <a:r>
              <a:rPr lang="ru-RU" sz="1400" b="1" i="0" dirty="0" err="1" smtClean="0">
                <a:solidFill>
                  <a:srgbClr val="C00000"/>
                </a:solidFill>
              </a:rPr>
              <a:t>сабақтасқан:</a:t>
            </a:r>
            <a:endParaRPr lang="ru-RU" sz="1400" b="1" i="0" dirty="0">
              <a:solidFill>
                <a:srgbClr val="C00000"/>
              </a:solidFill>
            </a:endParaRPr>
          </a:p>
          <a:p>
            <a:pPr algn="ctr"/>
            <a:endParaRPr lang="ru-RU" sz="1200" dirty="0" smtClean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ЖЕДЕЛ-СТРАТЕГИЯЛЫҚ ЖӘНЕ СТРАТЕГИЯЛЫҚ ДЕҢГЕЙ</a:t>
            </a:r>
          </a:p>
          <a:p>
            <a:pPr algn="ctr"/>
            <a:r>
              <a:rPr lang="kk-KZ" sz="1400" dirty="0" smtClean="0"/>
              <a:t>ҰҚУ </a:t>
            </a:r>
            <a:r>
              <a:rPr lang="ru-RU" sz="1400" dirty="0" smtClean="0"/>
              <a:t>«ҚР ҚК Бас </a:t>
            </a:r>
            <a:r>
              <a:rPr lang="ru-RU" sz="1400" dirty="0" err="1" smtClean="0"/>
              <a:t>штабының</a:t>
            </a:r>
            <a:r>
              <a:rPr lang="ru-RU" sz="1400" dirty="0" smtClean="0"/>
              <a:t> </a:t>
            </a:r>
            <a:r>
              <a:rPr lang="ru-RU" sz="1400" dirty="0" err="1" smtClean="0"/>
              <a:t>академиясы</a:t>
            </a:r>
            <a:r>
              <a:rPr lang="ru-RU" sz="1400" dirty="0" smtClean="0"/>
              <a:t>»</a:t>
            </a:r>
            <a:endParaRPr lang="ru-RU" sz="1400" dirty="0"/>
          </a:p>
          <a:p>
            <a:pPr algn="ctr"/>
            <a:endParaRPr lang="ru-RU" sz="1000" dirty="0" smtClean="0"/>
          </a:p>
          <a:p>
            <a:pPr algn="ctr"/>
            <a:endParaRPr lang="ru-RU" sz="1000" dirty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ЖЕДЕЛ-ТАКТИКАЛЫҚ ДЕҢГЕЙ </a:t>
            </a:r>
          </a:p>
          <a:p>
            <a:pPr algn="ctr"/>
            <a:r>
              <a:rPr lang="ru-RU" sz="1400" dirty="0" smtClean="0"/>
              <a:t>ҰҚУ </a:t>
            </a:r>
            <a:r>
              <a:rPr lang="ru-RU" sz="1400" dirty="0" err="1" smtClean="0"/>
              <a:t>командалық-штабтық факультеті</a:t>
            </a:r>
            <a:endParaRPr lang="ru-RU" sz="1400" dirty="0"/>
          </a:p>
          <a:p>
            <a:pPr algn="ctr"/>
            <a:endParaRPr lang="ru-RU" sz="1000" b="1" dirty="0" smtClean="0"/>
          </a:p>
          <a:p>
            <a:pPr algn="ctr"/>
            <a:endParaRPr lang="ru-RU" sz="1000" b="1" dirty="0" smtClean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ТАКТИКАЛЫҚ ДЕҢГЕЙ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b="1" dirty="0" err="1" smtClean="0"/>
              <a:t>офицерлер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ҚӘ ӘИ, ӘҚК ӘИ, РЭБӘИИ</a:t>
            </a:r>
          </a:p>
          <a:p>
            <a:pPr algn="ctr"/>
            <a:endParaRPr lang="ru-RU" sz="1000" dirty="0" smtClean="0"/>
          </a:p>
          <a:p>
            <a:pPr algn="ctr"/>
            <a:r>
              <a:rPr lang="ru-RU" sz="1400" dirty="0" smtClean="0"/>
              <a:t>«</a:t>
            </a:r>
            <a:r>
              <a:rPr lang="ru-RU" sz="1400" b="1" dirty="0" err="1" smtClean="0"/>
              <a:t>сержанттар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 ҚР ҚМ КК </a:t>
            </a:r>
          </a:p>
          <a:p>
            <a:pPr algn="ctr"/>
            <a:endParaRPr lang="ru-RU" sz="1000" dirty="0" smtClean="0"/>
          </a:p>
          <a:p>
            <a:pPr algn="ctr"/>
            <a:endParaRPr lang="ru-RU" sz="1600" dirty="0"/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БАСТАПҚЫ ӘСКЕРИ ДАЙЫНДЫҚ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5230428" cy="420050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 rot="18100585">
            <a:off x="-533145" y="3234094"/>
            <a:ext cx="3672159" cy="33855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БІЛІКТІЛІКТІ АРТТЫРУ КУРСТАРЫ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90197" y="2636912"/>
            <a:ext cx="1755224" cy="3231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ДОКТОРАНТУРА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645175" y="3140968"/>
            <a:ext cx="2063385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МАГИСТРАТУРА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(Ұлттық қорғаныс университеті</a:t>
            </a:r>
            <a:r>
              <a:rPr lang="ru-RU" sz="9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9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30735" y="3740440"/>
            <a:ext cx="3297249" cy="5078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БАКАЛАВРИАТ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(Әскери институттар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мен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кафедралар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21861" y="4361329"/>
            <a:ext cx="3550139" cy="5078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ТЕХНИКАЛЫҚ ЖӘНЕ КӘСІБИ БІЛІМ</a:t>
            </a:r>
            <a:endParaRPr lang="ru-RU" sz="1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Кадет корпусы)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71360" y="5085184"/>
            <a:ext cx="3211008" cy="5078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ЖАЛПЫ ОРТА БІЛІМ</a:t>
            </a:r>
            <a:endParaRPr lang="ru-RU" sz="1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(«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Жас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ұлан» республикалық мектептері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16200000">
            <a:off x="6781626" y="4900544"/>
            <a:ext cx="261267" cy="25202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6200000">
            <a:off x="6781626" y="3324175"/>
            <a:ext cx="261267" cy="25202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6781626" y="2601832"/>
            <a:ext cx="261267" cy="25202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971600" y="27499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ӘСКЕРИ ОҚУ ОРЫНДАРЫН ЦИФРЛАУ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51760" y="6488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5</a:t>
            </a:r>
            <a:endParaRPr lang="ru-RU" b="1" i="0" dirty="0"/>
          </a:p>
        </p:txBody>
      </p:sp>
      <p:pic>
        <p:nvPicPr>
          <p:cNvPr id="18" name="Рисунок 17" descr="C:\Users\ARM-Mamoshkin\Desktop\Рисунок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6" y="1052736"/>
            <a:ext cx="8589214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01284" y="5416068"/>
            <a:ext cx="87733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Оқу процесін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автоматтандырылған басқару жүйесі оқу процесі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туралы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барлық ақпаратты жинауды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сақтау 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мен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өңдеуді жүзеге асыруға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электрондық жеткізгіштердегі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оқу материалдарын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оқулықтарды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жасау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i="0" dirty="0" err="1" smtClean="0">
                <a:solidFill>
                  <a:schemeClr val="accent2">
                    <a:lumMod val="75000"/>
                  </a:schemeClr>
                </a:solidFill>
              </a:rPr>
              <a:t>және қолдану мүмкіндігін кеңейтуге мүмкіндік береді</a:t>
            </a:r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b="1" i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170561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1206" y="1901653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3341" y="1848785"/>
            <a:ext cx="1746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11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 жоспарын</a:t>
            </a:r>
            <a:r>
              <a:rPr lang="ru-RU" sz="11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1268700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ӘОО-ның құрылымы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2636912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2750440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Бағалар 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2" y="3310384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9792" y="3333532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ӘОО 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қызметкерінің жеке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карточкасы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3982204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792" y="4001308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Академиялық</a:t>
            </a:r>
            <a:endParaRPr lang="ru-RU" sz="12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күнтізбеліктер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99792" y="4653136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9792" y="4751275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 smtClean="0">
                <a:solidFill>
                  <a:schemeClr val="bg1"/>
                </a:solidFill>
              </a:rPr>
              <a:t>Бұйрықтар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7046" y="1177702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046" y="1196752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Пәндер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каталогтары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7046" y="1916629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7046" y="2014768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жоспарлары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7046" y="2636912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046" y="2735051"/>
            <a:ext cx="171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Тестілеу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7046" y="4653136"/>
            <a:ext cx="1713338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046" y="4672667"/>
            <a:ext cx="17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алушының жеке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карточкасы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16226" y="1052736"/>
            <a:ext cx="1758392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6226" y="1077220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 оқу жоспарлары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216226" y="2276872"/>
            <a:ext cx="1758392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16226" y="2291161"/>
            <a:ext cx="1748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Тестілеу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ведомостары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216226" y="1681857"/>
            <a:ext cx="1758392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6226" y="1700347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ведомосттар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10514" y="2893711"/>
            <a:ext cx="1764104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10514" y="3006494"/>
            <a:ext cx="1748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ПОҚ-ның жүктемесі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10513" y="4711425"/>
            <a:ext cx="1764105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10514" y="4730304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Статистикалық  есеп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берулер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210514" y="4106220"/>
            <a:ext cx="1764104" cy="504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10514" y="4127480"/>
            <a:ext cx="17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Дипломға қосымша 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i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транскрипт</a:t>
            </a:r>
            <a:r>
              <a:rPr lang="ru-RU" sz="12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61653" y="14668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732439" y="128826"/>
            <a:ext cx="773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ӘОО-НЫҢ ОҚУ ПРОЦЕСІН ӘСКЕРЛЕРДІ ДАЯРЛАУМЕН ИНТЕГРАЦИЯЛАУ  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51760" y="6488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6</a:t>
            </a:r>
            <a:endParaRPr lang="ru-RU" b="1" i="0" dirty="0"/>
          </a:p>
        </p:txBody>
      </p:sp>
      <p:pic>
        <p:nvPicPr>
          <p:cNvPr id="8" name="Picture 2" descr="C:\Users\b.nurmakhanov\Desktop\ФОТО\ВИСВ\ВИСВ\2713_4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18" y="2968256"/>
            <a:ext cx="2828193" cy="1828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2016 год\Балгабеков\Documents\фото ВС РК\1 СВ ВС РК\_ERM13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66" y="4725144"/>
            <a:ext cx="278694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.nurmakhanov\Desktop\ФОТО\ВИСВ\ВИСВ\img_4151_16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56" y="1196752"/>
            <a:ext cx="2826243" cy="1887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485939"/>
            <a:ext cx="51845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ҰҚУ-ның тыңдаушылары мен әскери институттардың к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урсанттары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жыл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сайын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Жауынгерлік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достастық»,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Айбалта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»,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«Қаратау», «Өзара іс-қимыл» және басқа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да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әскери оқу-жаттығуларға қатысады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58775" algn="just"/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358775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ҰҚУ-да имитациялық модельдеу орталығында стратегиялық әскери ойындар, командалық-штабтық әскери ойындар зерттеу және оқу мақсаттарында оқу-жаттығулар өткізіледі.</a:t>
            </a:r>
            <a:r>
              <a:rPr lang="kk-KZ" dirty="0" smtClean="0"/>
              <a:t> </a:t>
            </a:r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2017 жылғы сәуірден бастап ҰҚУ-ның киберполигонында ақпараттық жүйелерді қорғау жөніндегі оқу-жаттығулар жиі өткізіледі.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52024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Трапеция 9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14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9" name="Rectangle 70"/>
          <p:cNvSpPr>
            <a:spLocks noChangeArrowheads="1"/>
          </p:cNvSpPr>
          <p:nvPr/>
        </p:nvSpPr>
        <p:spPr bwMode="auto">
          <a:xfrm>
            <a:off x="323528" y="1707878"/>
            <a:ext cx="5544616" cy="416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" tIns="3600" rIns="3600" bIns="3600" anchor="ctr">
            <a:spAutoFit/>
          </a:bodyPr>
          <a:lstStyle/>
          <a:p>
            <a:pPr indent="358775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Университет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стратегиялық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жедел-стратегиялық және жедел-тактикалық басқару буынының әскери кадрларын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даярлауда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жаңа сапалық деңгейге шықты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indent="358775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білім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алушылардың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саны </a:t>
            </a:r>
            <a:r>
              <a:rPr lang="ru-RU" b="1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352</a:t>
            </a:r>
            <a:r>
              <a:rPr lang="ru-RU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адамға артты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indent="358775" algn="just"/>
            <a:r>
              <a:rPr lang="ru-RU" i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i="0" dirty="0" smtClean="0">
                <a:solidFill>
                  <a:srgbClr val="FF0000"/>
                </a:solidFill>
              </a:rPr>
              <a:t>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ҚР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ҚК-ның әскери қызметшілері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мен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қызметшілері қатарынан</a:t>
            </a:r>
            <a:r>
              <a:rPr lang="ru-RU" i="0" dirty="0" err="1" smtClean="0">
                <a:solidFill>
                  <a:srgbClr val="FF0000"/>
                </a:solidFill>
              </a:rPr>
              <a:t> </a:t>
            </a:r>
            <a:r>
              <a:rPr lang="ru-RU" b="1" i="0" dirty="0" smtClean="0">
                <a:solidFill>
                  <a:srgbClr val="FF0000"/>
                </a:solidFill>
              </a:rPr>
              <a:t>108</a:t>
            </a:r>
            <a:r>
              <a:rPr lang="ru-RU" i="0" dirty="0" smtClean="0">
                <a:solidFill>
                  <a:srgbClr val="C00000"/>
                </a:solidFill>
              </a:rPr>
              <a:t>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магистрант пен докторант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Қашықтан білім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беру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технологияларын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пайдаланумен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білім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</a:rPr>
              <a:t>алуда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4288" indent="344488" algn="just"/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Жоғарғы Бас қолбасшының Жарлығына сәйкес Университетке ерекше мәртебе берілді;</a:t>
            </a:r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4288" indent="344488" algn="just">
              <a:buFontTx/>
              <a:buChar char="-"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</a:rPr>
              <a:t>Университет 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Еуразия университеттері қауымдастығы, Оксфорд Академиялық Одағы, Азия университеттері қауымдастығы құрамына кірді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b="1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208706" y="113959"/>
            <a:ext cx="8694001" cy="64629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96" tIns="45700" rIns="91396" bIns="45700" anchor="ctr">
            <a:spAutoFit/>
          </a:bodyPr>
          <a:lstStyle/>
          <a:p>
            <a:pPr algn="ctr"/>
            <a:r>
              <a:rPr lang="kk-KZ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Қазақстан Республикасының Тұңғыш Президенті – Елбасы атындағы ҰЛТТЫҚ ҚОРҒАНЫС УНИВЕРСИТЕТІ </a:t>
            </a:r>
          </a:p>
        </p:txBody>
      </p:sp>
      <p:pic>
        <p:nvPicPr>
          <p:cNvPr id="12" name="Picture 57" descr="DSC_039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590" y="4437112"/>
            <a:ext cx="2730668" cy="1979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DSC_75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765470"/>
            <a:ext cx="2813568" cy="174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699906" y="65160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7</a:t>
            </a:r>
            <a:endParaRPr lang="ru-RU" b="1" i="0" dirty="0"/>
          </a:p>
        </p:txBody>
      </p:sp>
      <p:pic>
        <p:nvPicPr>
          <p:cNvPr id="17" name="Picture 12" descr="D:\Мои документы\фото\Парадное крыльцо НУО\IMG_773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012160" y="995570"/>
            <a:ext cx="2861859" cy="18573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2596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1686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710667" y="128866"/>
            <a:ext cx="7921641" cy="70784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96" tIns="45700" rIns="91396" bIns="45700">
            <a:spAutoFit/>
          </a:bodyPr>
          <a:lstStyle/>
          <a:p>
            <a:pPr marL="0" lvl="1" algn="ctr" eaLnBrk="0" hangingPunct="0">
              <a:defRPr/>
            </a:pPr>
            <a:r>
              <a:rPr lang="kk-KZ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НАЗАРБАЕВ ЗИЯТКЕРЛІК МЕКТЕПТЕРІМЕН ЫНТЫМАҚТАСТЫҚ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13" y="4778104"/>
            <a:ext cx="2695434" cy="197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4" y="2864161"/>
            <a:ext cx="2670163" cy="194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252416" y="1268760"/>
            <a:ext cx="56065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Қазақстан Республикасының Қорғаныс министрлігі мен «Назарбаев Зияткерлік мектептері» ДБҰ арасындағы қол қойылған меморандум шеңберінде «НЗМ» ДБҰ мұғалімдері жыл сайын «Жас ұлан» республикалық мектептерінің қызметкерлері үшін тренингтер мен мастер-кластар өткізеді.</a:t>
            </a:r>
          </a:p>
          <a:p>
            <a:pPr indent="268288" algn="just"/>
            <a:endParaRPr lang="ru-RU" i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8288" algn="just"/>
            <a:endParaRPr lang="ru-RU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268288" algn="just"/>
            <a:endParaRPr lang="ru-RU" i="0" dirty="0">
              <a:solidFill>
                <a:schemeClr val="accent2">
                  <a:lumMod val="75000"/>
                </a:schemeClr>
              </a:solidFill>
            </a:endParaRPr>
          </a:p>
          <a:p>
            <a:pPr indent="268288" algn="just"/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«Назарбаев Зияткерлік мектептері» ДБҰ-мен бірлескен жұмыс кезеңінде «Жас ұлан» республикалық мектептерінің </a:t>
            </a:r>
            <a:r>
              <a:rPr lang="kk-KZ" i="0" dirty="0" smtClean="0">
                <a:solidFill>
                  <a:srgbClr val="FF0000"/>
                </a:solidFill>
              </a:rPr>
              <a:t>104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kk-KZ" i="0" dirty="0" smtClean="0">
                <a:solidFill>
                  <a:srgbClr val="FF0000"/>
                </a:solidFill>
              </a:rPr>
              <a:t>81 %</a:t>
            </a:r>
            <a:r>
              <a:rPr lang="kk-KZ" i="0" dirty="0" smtClean="0">
                <a:solidFill>
                  <a:schemeClr val="accent2">
                    <a:lumMod val="75000"/>
                  </a:schemeClr>
                </a:solidFill>
              </a:rPr>
              <a:t>) мұғалімі біліктілікті арттыру курстарынан өтті. 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7469" y="63178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9</a:t>
            </a:r>
            <a:endParaRPr lang="ru-RU" b="1" i="0" dirty="0"/>
          </a:p>
        </p:txBody>
      </p:sp>
      <p:sp>
        <p:nvSpPr>
          <p:cNvPr id="12" name="TextBox 11"/>
          <p:cNvSpPr txBox="1"/>
          <p:nvPr/>
        </p:nvSpPr>
        <p:spPr>
          <a:xfrm>
            <a:off x="863230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8</a:t>
            </a:r>
            <a:endParaRPr lang="ru-RU" b="1" i="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27040"/>
            <a:ext cx="2197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3" y="908720"/>
            <a:ext cx="2668440" cy="1973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3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 73"/>
          <p:cNvGrpSpPr/>
          <p:nvPr/>
        </p:nvGrpSpPr>
        <p:grpSpPr>
          <a:xfrm>
            <a:off x="39881" y="116863"/>
            <a:ext cx="9065448" cy="647841"/>
            <a:chOff x="39881" y="-5721"/>
            <a:chExt cx="9065448" cy="6478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Трапеция 81">
              <a:extLst>
                <a:ext uri="{FF2B5EF4-FFF2-40B4-BE49-F238E27FC236}">
                  <a16:creationId xmlns="" xmlns:a16="http://schemas.microsoft.com/office/drawing/2014/main" id="{BD946E70-3D07-40DB-9A52-971241A50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512" y="-5721"/>
              <a:ext cx="8784976" cy="632764"/>
            </a:xfrm>
            <a:prstGeom prst="trapezoid">
              <a:avLst>
                <a:gd name="adj" fmla="val 342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ru-RU" sz="2000" b="1" i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Звезда: 5 точек 22">
              <a:extLst>
                <a:ext uri="{FF2B5EF4-FFF2-40B4-BE49-F238E27FC236}">
                  <a16:creationId xmlns="" xmlns:a16="http://schemas.microsoft.com/office/drawing/2014/main" id="{8962D682-DC00-4D29-9F5C-BD0CAAE3A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2142" y="0"/>
              <a:ext cx="663187" cy="632764"/>
            </a:xfrm>
            <a:prstGeom prst="star5">
              <a:avLst/>
            </a:prstGeom>
            <a:solidFill>
              <a:srgbClr val="E6B9B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92" name="Рисунок 1">
              <a:extLst>
                <a:ext uri="{FF2B5EF4-FFF2-40B4-BE49-F238E27FC236}">
                  <a16:creationId xmlns="" xmlns:a16="http://schemas.microsoft.com/office/drawing/2014/main" id="{AB21979F-8432-4E99-9A38-5B09D22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1" y="3635"/>
              <a:ext cx="670786" cy="63848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683568" y="233210"/>
            <a:ext cx="8033147" cy="4000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1396" tIns="45700" rIns="91396" bIns="45700" anchor="ctr">
            <a:spAutoFit/>
          </a:bodyPr>
          <a:lstStyle/>
          <a:p>
            <a:pPr algn="ctr" eaLnBrk="0" hangingPunct="0">
              <a:defRPr/>
            </a:pPr>
            <a:r>
              <a:rPr lang="ru-RU" sz="2000" b="1" i="0" dirty="0" smtClean="0">
                <a:ln w="0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ҚР ҚМ ЖОҒАРЫ ОҚУ ОРЫНДАРЫ</a:t>
            </a:r>
            <a:endParaRPr lang="ru-RU" sz="2000" b="1" i="0" dirty="0">
              <a:ln w="0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69" descr="B"/>
          <p:cNvPicPr>
            <a:picLocks noChangeAspect="1" noChangeArrowheads="1"/>
          </p:cNvPicPr>
          <p:nvPr/>
        </p:nvPicPr>
        <p:blipFill>
          <a:blip r:embed="rId3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70" y="2744546"/>
            <a:ext cx="2601389" cy="183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/>
          <p:cNvSpPr/>
          <p:nvPr/>
        </p:nvSpPr>
        <p:spPr>
          <a:xfrm>
            <a:off x="3131840" y="908720"/>
            <a:ext cx="5793884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ҚҰРЛЫҚ ӘСКЕРЛЕРІНІҢ ӘСКЕРИ ИНСТИТУТЫ</a:t>
            </a:r>
            <a:endParaRPr lang="ru-RU" b="1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77800" algn="just"/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саны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ең көп қамтылған Қарулы Күштердің түрі үшін әскери кадрларды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даярлау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шеберханасы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болып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табылады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70%-дан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астам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ҚР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ҚК-ның кіші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офицерлер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құрамы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осы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оқу орнының түлегі болып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табылады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31840" y="2852936"/>
            <a:ext cx="5800899" cy="17235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ӘУЕ ҚОРҒАНЫСЫ КҮШТЕРІНІҢ ӘСКЕРИ ИНСТИТУТЫ</a:t>
            </a:r>
          </a:p>
          <a:p>
            <a:pPr indent="177800" algn="just"/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Әскери-әуе күштерімен қатар Қазақстан Республикасы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ІІМ-ның және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ҰҚК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Шекара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қызметінің авиациясы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үшін 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ұшқыш және инженерлік-техникалық құрамды даярлау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орталығы болып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табылады</a:t>
            </a:r>
            <a:r>
              <a:rPr lang="ru-RU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131840" y="4769857"/>
            <a:ext cx="5800899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РАДИОЭЛЕКТРОНИКА ЖӘНЕ БАЙЛАНЫС </a:t>
            </a:r>
          </a:p>
          <a:p>
            <a:pPr lvl="0" algn="ctr"/>
            <a:r>
              <a:rPr lang="ru-RU" sz="1600" b="1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ӘСКЕРИ-ИНЖЕНЕРЛІК ИНСТИТУТЫ</a:t>
            </a:r>
            <a:endParaRPr lang="ru-RU" sz="1600" b="1" i="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77800" algn="just"/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ӘШҚҚ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бөлімдері, байланыс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киберқауіпсіздік,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</a:rPr>
              <a:t>радиоэлектрондық барлау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</a:rPr>
              <a:t>және радиоэлектрондық күрес, ақпаратты қорғау және 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АБЖ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әскерлері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</a:rPr>
              <a:t>үшін мамандар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</a:rPr>
              <a:t>даярлауды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0" dirty="0" err="1" smtClean="0">
                <a:solidFill>
                  <a:schemeClr val="accent2">
                    <a:lumMod val="75000"/>
                  </a:schemeClr>
                </a:solidFill>
              </a:rPr>
              <a:t>жүргізеді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1600" i="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b.nurmakhanov\Desktop\ФОТО\ВИИРЭС\ВИИРЭС\IMG_07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584446" cy="1722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.nurmakhanov\Desktop\ФОТО\ВИСВ\ВИСВ\img_4151_161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68" y="988003"/>
            <a:ext cx="2576940" cy="1720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612818" y="6405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9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6965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F6FC6"/>
    </a:dk2>
    <a:lt2>
      <a:srgbClr val="DBF5F9"/>
    </a:lt2>
    <a:accent1>
      <a:srgbClr val="0F6FC6"/>
    </a:accent1>
    <a:accent2>
      <a:srgbClr val="009DD9"/>
    </a:accent2>
    <a:accent3>
      <a:srgbClr val="B2E9F2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F6FC6"/>
    </a:dk2>
    <a:lt2>
      <a:srgbClr val="DBF5F9"/>
    </a:lt2>
    <a:accent1>
      <a:srgbClr val="0F6FC6"/>
    </a:accent1>
    <a:accent2>
      <a:srgbClr val="009DD9"/>
    </a:accent2>
    <a:accent3>
      <a:srgbClr val="B2E9F2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28518</TotalTime>
  <Words>2125</Words>
  <Application>Microsoft Office PowerPoint</Application>
  <PresentationFormat>Экран (4:3)</PresentationFormat>
  <Paragraphs>390</Paragraphs>
  <Slides>31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</vt:lpstr>
      <vt:lpstr>Arial (Основной текст)</vt:lpstr>
      <vt:lpstr>Arial Black</vt:lpstr>
      <vt:lpstr>Bookman Old Style</vt:lpstr>
      <vt:lpstr>Calibri</vt:lpstr>
      <vt:lpstr>Impact</vt:lpstr>
      <vt:lpstr>Open Sans</vt:lpstr>
      <vt:lpstr>Times New Roman</vt:lpstr>
      <vt:lpstr>Wingdings</vt:lpstr>
      <vt:lpstr>Тема Office</vt:lpstr>
      <vt:lpstr>PDF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 РК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ФОТО</dc:creator>
  <cp:lastModifiedBy>Лапаева Ольга</cp:lastModifiedBy>
  <cp:revision>3029</cp:revision>
  <cp:lastPrinted>2018-03-13T10:48:08Z</cp:lastPrinted>
  <dcterms:created xsi:type="dcterms:W3CDTF">2006-12-20T06:35:19Z</dcterms:created>
  <dcterms:modified xsi:type="dcterms:W3CDTF">2018-04-26T03:44:20Z</dcterms:modified>
</cp:coreProperties>
</file>