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80" r:id="rId2"/>
    <p:sldId id="627" r:id="rId3"/>
    <p:sldId id="630" r:id="rId4"/>
    <p:sldId id="632" r:id="rId5"/>
    <p:sldId id="633" r:id="rId6"/>
    <p:sldId id="634" r:id="rId7"/>
    <p:sldId id="645" r:id="rId8"/>
    <p:sldId id="636" r:id="rId9"/>
    <p:sldId id="637" r:id="rId10"/>
    <p:sldId id="638" r:id="rId11"/>
    <p:sldId id="639" r:id="rId12"/>
    <p:sldId id="640" r:id="rId13"/>
    <p:sldId id="641" r:id="rId14"/>
    <p:sldId id="481" r:id="rId15"/>
    <p:sldId id="646" r:id="rId16"/>
    <p:sldId id="648" r:id="rId17"/>
    <p:sldId id="462" r:id="rId18"/>
    <p:sldId id="647" r:id="rId19"/>
  </p:sldIdLst>
  <p:sldSz cx="12190413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745"/>
    <a:srgbClr val="0033CC"/>
    <a:srgbClr val="D4D6FC"/>
    <a:srgbClr val="9DA1F9"/>
    <a:srgbClr val="F40D0D"/>
    <a:srgbClr val="5B9BD5"/>
    <a:srgbClr val="ED7D31"/>
    <a:srgbClr val="FF7F27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5552" autoAdjust="0"/>
  </p:normalViewPr>
  <p:slideViewPr>
    <p:cSldViewPr snapToGrid="0">
      <p:cViewPr varScale="1">
        <p:scale>
          <a:sx n="66" d="100"/>
          <a:sy n="66" d="100"/>
        </p:scale>
        <p:origin x="-978" y="498"/>
      </p:cViewPr>
      <p:guideLst>
        <p:guide orient="horz" pos="2160"/>
        <p:guide pos="3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68806795266627E-2"/>
          <c:y val="0.10758828483288854"/>
          <c:w val="0.90678110469262951"/>
          <c:h val="0.6504846765632341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rgbClr val="003399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Лист1!$A$2:$A$6</c:f>
              <c:strCache>
                <c:ptCount val="5"/>
                <c:pt idx="0">
                  <c:v>Израиль</c:v>
                </c:pt>
                <c:pt idx="1">
                  <c:v>США</c:v>
                </c:pt>
                <c:pt idx="2">
                  <c:v>Китай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Лист1!$B$2:$B$6</c:f>
              <c:numCache>
                <c:formatCode>\О\с\н\о\в\н\о\й</c:formatCode>
                <c:ptCount val="5"/>
                <c:pt idx="0">
                  <c:v>60</c:v>
                </c:pt>
                <c:pt idx="1">
                  <c:v>54</c:v>
                </c:pt>
                <c:pt idx="2">
                  <c:v>50</c:v>
                </c:pt>
                <c:pt idx="3">
                  <c:v>48</c:v>
                </c:pt>
                <c:pt idx="4">
                  <c:v>2.2000000000000016E-2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A-402F-ABFF-2A0F0D1111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Израиль</c:v>
                </c:pt>
                <c:pt idx="1">
                  <c:v>США</c:v>
                </c:pt>
                <c:pt idx="2">
                  <c:v>Китай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Лист1!$C$2:$C$6</c:f>
              <c:numCache>
                <c:formatCode>\О\с\н\о\в\н\о\й</c:formatCode>
                <c:ptCount val="5"/>
                <c:pt idx="0">
                  <c:v>40</c:v>
                </c:pt>
                <c:pt idx="1">
                  <c:v>46</c:v>
                </c:pt>
                <c:pt idx="2">
                  <c:v>50</c:v>
                </c:pt>
                <c:pt idx="3">
                  <c:v>52</c:v>
                </c:pt>
                <c:pt idx="4">
                  <c:v>0.97800000000000065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AA-402F-ABFF-2A0F0D1111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Израиль</c:v>
                </c:pt>
                <c:pt idx="1">
                  <c:v>США</c:v>
                </c:pt>
                <c:pt idx="2">
                  <c:v>Китай</c:v>
                </c:pt>
                <c:pt idx="3">
                  <c:v>Россия</c:v>
                </c:pt>
                <c:pt idx="4">
                  <c:v>Казахстан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AA-402F-ABFF-2A0F0D111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414464"/>
        <c:axId val="40103872"/>
      </c:barChart>
      <c:catAx>
        <c:axId val="44414464"/>
        <c:scaling>
          <c:orientation val="minMax"/>
        </c:scaling>
        <c:delete val="0"/>
        <c:axPos val="b"/>
        <c:numFmt formatCode="\О\с\н\о\в\н\о\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103872"/>
        <c:crosses val="autoZero"/>
        <c:auto val="1"/>
        <c:lblAlgn val="ctr"/>
        <c:lblOffset val="100"/>
        <c:noMultiLvlLbl val="0"/>
      </c:catAx>
      <c:valAx>
        <c:axId val="40103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4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8E347-67DA-4F4A-B7AC-17F718868327}" type="doc">
      <dgm:prSet loTypeId="urn:microsoft.com/office/officeart/2005/8/layout/bProcess4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60126D-50B6-4778-A487-2EF1DFEB9C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 lIns="0" tIns="0" rIns="0" bIns="0"/>
        <a:lstStyle/>
        <a:p>
          <a:r>
            <a:rPr lang="ru-RU" sz="1400" dirty="0" smtClean="0">
              <a:solidFill>
                <a:schemeClr val="tx1"/>
              </a:solidFill>
            </a:rPr>
            <a:t>Снижение зависимости от иностранных предприятий</a:t>
          </a:r>
          <a:endParaRPr lang="ru-RU" sz="1400" dirty="0">
            <a:solidFill>
              <a:schemeClr val="tx1"/>
            </a:solidFill>
          </a:endParaRPr>
        </a:p>
      </dgm:t>
    </dgm:pt>
    <dgm:pt modelId="{109F17A2-5DC7-4EC9-9A2E-A912433B92B9}" type="parTrans" cxnId="{8FBCCB3F-43D8-4BDB-977C-B73F3DC3376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56F301B8-3910-4237-A29B-45062F90E85E}" type="sibTrans" cxnId="{8FBCCB3F-43D8-4BDB-977C-B73F3DC33765}">
      <dgm:prSet custT="1"/>
      <dgm:spPr/>
      <dgm:t>
        <a:bodyPr/>
        <a:lstStyle/>
        <a:p>
          <a:endParaRPr lang="ru-RU" sz="1000"/>
        </a:p>
      </dgm:t>
    </dgm:pt>
    <dgm:pt modelId="{A0EA5851-82BD-447E-A95F-BC5D10C37AA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 lIns="0" tIns="0" rIns="0" bIns="0"/>
        <a:lstStyle/>
        <a:p>
          <a:r>
            <a:rPr lang="ru-RU" sz="1400" dirty="0" smtClean="0">
              <a:solidFill>
                <a:schemeClr val="tx1"/>
              </a:solidFill>
            </a:rPr>
            <a:t>Развитие авиастроения Республики Казахстан</a:t>
          </a:r>
          <a:endParaRPr lang="ru-RU" sz="1400" dirty="0">
            <a:solidFill>
              <a:schemeClr val="tx1"/>
            </a:solidFill>
          </a:endParaRPr>
        </a:p>
      </dgm:t>
    </dgm:pt>
    <dgm:pt modelId="{23D52CC4-2FA1-4164-B336-970A00868B22}" type="parTrans" cxnId="{F5C2AEA1-4796-4501-A691-7A5C4E7C1D7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11DF2F74-74C2-4BFF-8B35-8EFF26431A1B}" type="sibTrans" cxnId="{F5C2AEA1-4796-4501-A691-7A5C4E7C1D75}">
      <dgm:prSet custT="1"/>
      <dgm:spPr/>
      <dgm:t>
        <a:bodyPr/>
        <a:lstStyle/>
        <a:p>
          <a:endParaRPr lang="ru-RU" sz="1000"/>
        </a:p>
      </dgm:t>
    </dgm:pt>
    <dgm:pt modelId="{04D4B656-A2B4-491A-B35F-DA432EC8128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 lIns="0" tIns="0" rIns="0" bIns="0"/>
        <a:lstStyle/>
        <a:p>
          <a:r>
            <a:rPr lang="ru-RU" sz="1400" dirty="0" smtClean="0">
              <a:solidFill>
                <a:schemeClr val="tx1"/>
              </a:solidFill>
            </a:rPr>
            <a:t>Обеспечение дохода государства в виде уплаты налогов</a:t>
          </a:r>
          <a:endParaRPr lang="ru-RU" sz="1400" dirty="0">
            <a:solidFill>
              <a:schemeClr val="tx1"/>
            </a:solidFill>
          </a:endParaRPr>
        </a:p>
      </dgm:t>
    </dgm:pt>
    <dgm:pt modelId="{1A714E58-542A-4705-B0DF-91C664334A85}" type="parTrans" cxnId="{95AE6241-90D2-40D7-833D-2CBD21EC6DF7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3191139-62C7-4DB0-9B5E-9436C2D2FA25}" type="sibTrans" cxnId="{95AE6241-90D2-40D7-833D-2CBD21EC6DF7}">
      <dgm:prSet custT="1"/>
      <dgm:spPr/>
      <dgm:t>
        <a:bodyPr/>
        <a:lstStyle/>
        <a:p>
          <a:endParaRPr lang="ru-RU" sz="1000"/>
        </a:p>
      </dgm:t>
    </dgm:pt>
    <dgm:pt modelId="{64BF7E79-8351-4D36-A15E-D616EB74D68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 lIns="0" tIns="0" rIns="0" bIns="0"/>
        <a:lstStyle/>
        <a:p>
          <a:r>
            <a:rPr lang="ru-RU" sz="1400" dirty="0" smtClean="0">
              <a:solidFill>
                <a:schemeClr val="tx1"/>
              </a:solidFill>
            </a:rPr>
            <a:t>Обеспечение мобилизационного резерва </a:t>
          </a:r>
          <a:endParaRPr lang="ru-RU" sz="1400" dirty="0">
            <a:solidFill>
              <a:schemeClr val="tx1"/>
            </a:solidFill>
          </a:endParaRPr>
        </a:p>
      </dgm:t>
    </dgm:pt>
    <dgm:pt modelId="{74EDD890-CE7D-4DB4-8815-0FCD885906D6}" type="parTrans" cxnId="{A802B4FB-FB60-43FE-81D9-59301470F4E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F8ED5B4-C736-4EF6-A8F5-11618D64533A}" type="sibTrans" cxnId="{A802B4FB-FB60-43FE-81D9-59301470F4EE}">
      <dgm:prSet custT="1"/>
      <dgm:spPr/>
      <dgm:t>
        <a:bodyPr/>
        <a:lstStyle/>
        <a:p>
          <a:endParaRPr lang="ru-RU" sz="1000"/>
        </a:p>
      </dgm:t>
    </dgm:pt>
    <dgm:pt modelId="{9974CA1A-2DFC-4444-9AB0-0F17A293BA8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Обеспечение национальной безопасности РК</a:t>
          </a:r>
          <a:endParaRPr lang="ru-RU" sz="1400" dirty="0">
            <a:solidFill>
              <a:schemeClr val="tx1"/>
            </a:solidFill>
          </a:endParaRPr>
        </a:p>
      </dgm:t>
    </dgm:pt>
    <dgm:pt modelId="{DFB583DA-333D-47B7-ADC9-F9F5732AD20A}" type="parTrans" cxnId="{EE741E29-B3F5-454C-9A1B-0AA25A93B53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01141B2-9A00-4A5B-AFF7-C293A9BABD38}" type="sibTrans" cxnId="{EE741E29-B3F5-454C-9A1B-0AA25A93B53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71F9A0E-2110-4CC5-84D4-3E94B73B8C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Создание до 350 рабочих мест</a:t>
          </a:r>
          <a:endParaRPr lang="ru-RU" sz="1400" dirty="0">
            <a:solidFill>
              <a:schemeClr val="tx1"/>
            </a:solidFill>
          </a:endParaRPr>
        </a:p>
      </dgm:t>
    </dgm:pt>
    <dgm:pt modelId="{575A4B2F-EFD7-4520-A543-B972D6A4870D}" type="parTrans" cxnId="{7F848383-010B-4319-A6D9-577067351CF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A35CFE0-F4B4-4B94-943D-AFAE128E222B}" type="sibTrans" cxnId="{7F848383-010B-4319-A6D9-577067351CF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A293658-16BB-4E08-8D8C-A909F622A047}" type="pres">
      <dgm:prSet presAssocID="{BFD8E347-67DA-4F4A-B7AC-17F71886832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948E425-228F-4FDB-B328-3B4B47238A66}" type="pres">
      <dgm:prSet presAssocID="{9974CA1A-2DFC-4444-9AB0-0F17A293BA87}" presName="compNode" presStyleCnt="0"/>
      <dgm:spPr/>
    </dgm:pt>
    <dgm:pt modelId="{CEBFEED8-5ADF-4801-80F3-A38B2D2B428B}" type="pres">
      <dgm:prSet presAssocID="{9974CA1A-2DFC-4444-9AB0-0F17A293BA87}" presName="dummyConnPt" presStyleCnt="0"/>
      <dgm:spPr/>
    </dgm:pt>
    <dgm:pt modelId="{423588E1-6FE7-4753-86F9-11C31E5D2E0F}" type="pres">
      <dgm:prSet presAssocID="{9974CA1A-2DFC-4444-9AB0-0F17A293BA87}" presName="node" presStyleLbl="node1" presStyleIdx="0" presStyleCnt="6" custScaleX="218916" custScaleY="131204" custLinFactNeighborX="732" custLinFactNeighborY="-4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ACECC-0E88-4F6C-B11A-FA5C2EF1943A}" type="pres">
      <dgm:prSet presAssocID="{601141B2-9A00-4A5B-AFF7-C293A9BABD38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29ACFB01-AD30-4598-8E6D-DAA72A6BED58}" type="pres">
      <dgm:prSet presAssocID="{E060126D-50B6-4778-A487-2EF1DFEB9CD6}" presName="compNode" presStyleCnt="0"/>
      <dgm:spPr/>
      <dgm:t>
        <a:bodyPr/>
        <a:lstStyle/>
        <a:p>
          <a:endParaRPr lang="ru-RU"/>
        </a:p>
      </dgm:t>
    </dgm:pt>
    <dgm:pt modelId="{CFE9C15E-AFCC-4A2F-8681-71EAB0341577}" type="pres">
      <dgm:prSet presAssocID="{E060126D-50B6-4778-A487-2EF1DFEB9CD6}" presName="dummyConnPt" presStyleCnt="0"/>
      <dgm:spPr/>
      <dgm:t>
        <a:bodyPr/>
        <a:lstStyle/>
        <a:p>
          <a:endParaRPr lang="ru-RU"/>
        </a:p>
      </dgm:t>
    </dgm:pt>
    <dgm:pt modelId="{1EE0C021-8779-4F03-95F7-FED45B169A7A}" type="pres">
      <dgm:prSet presAssocID="{E060126D-50B6-4778-A487-2EF1DFEB9CD6}" presName="node" presStyleLbl="node1" presStyleIdx="1" presStyleCnt="6" custScaleX="218916" custScaleY="131204" custLinFactNeighborY="-2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E5B25-AD38-4BD8-B706-E5F09C61AB0F}" type="pres">
      <dgm:prSet presAssocID="{56F301B8-3910-4237-A29B-45062F90E85E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BCD7DF3B-EA1D-4A5F-BB14-B3E2A67A3963}" type="pres">
      <dgm:prSet presAssocID="{A0EA5851-82BD-447E-A95F-BC5D10C37AA4}" presName="compNode" presStyleCnt="0"/>
      <dgm:spPr/>
      <dgm:t>
        <a:bodyPr/>
        <a:lstStyle/>
        <a:p>
          <a:endParaRPr lang="ru-RU"/>
        </a:p>
      </dgm:t>
    </dgm:pt>
    <dgm:pt modelId="{10912798-F690-4D65-8CDA-27DDE198C325}" type="pres">
      <dgm:prSet presAssocID="{A0EA5851-82BD-447E-A95F-BC5D10C37AA4}" presName="dummyConnPt" presStyleCnt="0"/>
      <dgm:spPr/>
      <dgm:t>
        <a:bodyPr/>
        <a:lstStyle/>
        <a:p>
          <a:endParaRPr lang="ru-RU"/>
        </a:p>
      </dgm:t>
    </dgm:pt>
    <dgm:pt modelId="{DA854C44-1441-4B92-97BF-EB31E584868F}" type="pres">
      <dgm:prSet presAssocID="{A0EA5851-82BD-447E-A95F-BC5D10C37AA4}" presName="node" presStyleLbl="node1" presStyleIdx="2" presStyleCnt="6" custScaleX="218916" custScaleY="131204" custLinFactNeighborY="-3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061E8-8192-4939-8DA5-EDE1614AF452}" type="pres">
      <dgm:prSet presAssocID="{11DF2F74-74C2-4BFF-8B35-8EFF26431A1B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AF1B157B-CCCA-4281-BCD0-BFA7E7831F23}" type="pres">
      <dgm:prSet presAssocID="{64BF7E79-8351-4D36-A15E-D616EB74D683}" presName="compNode" presStyleCnt="0"/>
      <dgm:spPr/>
      <dgm:t>
        <a:bodyPr/>
        <a:lstStyle/>
        <a:p>
          <a:endParaRPr lang="ru-RU"/>
        </a:p>
      </dgm:t>
    </dgm:pt>
    <dgm:pt modelId="{3B7E2F8F-1C11-4B61-97ED-25C81C0376CE}" type="pres">
      <dgm:prSet presAssocID="{64BF7E79-8351-4D36-A15E-D616EB74D683}" presName="dummyConnPt" presStyleCnt="0"/>
      <dgm:spPr/>
      <dgm:t>
        <a:bodyPr/>
        <a:lstStyle/>
        <a:p>
          <a:endParaRPr lang="ru-RU"/>
        </a:p>
      </dgm:t>
    </dgm:pt>
    <dgm:pt modelId="{DF6017ED-456F-4179-AFBB-D9CDB007CAF0}" type="pres">
      <dgm:prSet presAssocID="{64BF7E79-8351-4D36-A15E-D616EB74D683}" presName="node" presStyleLbl="node1" presStyleIdx="3" presStyleCnt="6" custScaleX="218916" custScaleY="131204" custLinFactNeighborX="-25963" custLinFactNeighborY="-3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AA2E-A6B5-48C2-89C7-77BFC7FF0D33}" type="pres">
      <dgm:prSet presAssocID="{4F8ED5B4-C736-4EF6-A8F5-11618D64533A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6E41E296-6DDE-42CF-98F2-6232C40049C8}" type="pres">
      <dgm:prSet presAssocID="{04D4B656-A2B4-491A-B35F-DA432EC8128F}" presName="compNode" presStyleCnt="0"/>
      <dgm:spPr/>
      <dgm:t>
        <a:bodyPr/>
        <a:lstStyle/>
        <a:p>
          <a:endParaRPr lang="ru-RU"/>
        </a:p>
      </dgm:t>
    </dgm:pt>
    <dgm:pt modelId="{68CA94F2-5EF8-4B96-A47C-1EF09E653D03}" type="pres">
      <dgm:prSet presAssocID="{04D4B656-A2B4-491A-B35F-DA432EC8128F}" presName="dummyConnPt" presStyleCnt="0"/>
      <dgm:spPr/>
      <dgm:t>
        <a:bodyPr/>
        <a:lstStyle/>
        <a:p>
          <a:endParaRPr lang="ru-RU"/>
        </a:p>
      </dgm:t>
    </dgm:pt>
    <dgm:pt modelId="{237BB368-98DC-4A1B-9EBD-B089A58E6547}" type="pres">
      <dgm:prSet presAssocID="{04D4B656-A2B4-491A-B35F-DA432EC8128F}" presName="node" presStyleLbl="node1" presStyleIdx="4" presStyleCnt="6" custScaleX="218916" custScaleY="131204" custLinFactNeighborX="-25301" custLinFactNeighborY="-19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63F20-9803-40B5-BA9C-F69CF7ECCF8D}" type="pres">
      <dgm:prSet presAssocID="{B3191139-62C7-4DB0-9B5E-9436C2D2FA25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714935FB-A322-4599-9660-EA92FACD617B}" type="pres">
      <dgm:prSet presAssocID="{071F9A0E-2110-4CC5-84D4-3E94B73B8CA7}" presName="compNode" presStyleCnt="0"/>
      <dgm:spPr/>
    </dgm:pt>
    <dgm:pt modelId="{044C376E-3C11-4B84-9262-375CF4067608}" type="pres">
      <dgm:prSet presAssocID="{071F9A0E-2110-4CC5-84D4-3E94B73B8CA7}" presName="dummyConnPt" presStyleCnt="0"/>
      <dgm:spPr/>
    </dgm:pt>
    <dgm:pt modelId="{BE8FE466-E7A6-42DE-A77A-1DAAFA1989F6}" type="pres">
      <dgm:prSet presAssocID="{071F9A0E-2110-4CC5-84D4-3E94B73B8CA7}" presName="node" presStyleLbl="node1" presStyleIdx="5" presStyleCnt="6" custScaleX="218916" custScaleY="131204" custLinFactNeighborX="-25754" custLinFactNeighborY="-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3FC2FB-E10F-45DF-A1C6-C90BBDB12542}" type="presOf" srcId="{64BF7E79-8351-4D36-A15E-D616EB74D683}" destId="{DF6017ED-456F-4179-AFBB-D9CDB007CAF0}" srcOrd="0" destOrd="0" presId="urn:microsoft.com/office/officeart/2005/8/layout/bProcess4"/>
    <dgm:cxn modelId="{EE741E29-B3F5-454C-9A1B-0AA25A93B539}" srcId="{BFD8E347-67DA-4F4A-B7AC-17F718868327}" destId="{9974CA1A-2DFC-4444-9AB0-0F17A293BA87}" srcOrd="0" destOrd="0" parTransId="{DFB583DA-333D-47B7-ADC9-F9F5732AD20A}" sibTransId="{601141B2-9A00-4A5B-AFF7-C293A9BABD38}"/>
    <dgm:cxn modelId="{103362D2-5BDD-4C09-8D9A-E51CD399E9DF}" type="presOf" srcId="{601141B2-9A00-4A5B-AFF7-C293A9BABD38}" destId="{857ACECC-0E88-4F6C-B11A-FA5C2EF1943A}" srcOrd="0" destOrd="0" presId="urn:microsoft.com/office/officeart/2005/8/layout/bProcess4"/>
    <dgm:cxn modelId="{F5C2AEA1-4796-4501-A691-7A5C4E7C1D75}" srcId="{BFD8E347-67DA-4F4A-B7AC-17F718868327}" destId="{A0EA5851-82BD-447E-A95F-BC5D10C37AA4}" srcOrd="2" destOrd="0" parTransId="{23D52CC4-2FA1-4164-B336-970A00868B22}" sibTransId="{11DF2F74-74C2-4BFF-8B35-8EFF26431A1B}"/>
    <dgm:cxn modelId="{D3A0FE91-D7EC-4807-9A45-E2032F723FDC}" type="presOf" srcId="{56F301B8-3910-4237-A29B-45062F90E85E}" destId="{4B8E5B25-AD38-4BD8-B706-E5F09C61AB0F}" srcOrd="0" destOrd="0" presId="urn:microsoft.com/office/officeart/2005/8/layout/bProcess4"/>
    <dgm:cxn modelId="{D7AAA7B5-09FC-492E-AA55-FA8A00E6EB39}" type="presOf" srcId="{4F8ED5B4-C736-4EF6-A8F5-11618D64533A}" destId="{364EAA2E-A6B5-48C2-89C7-77BFC7FF0D33}" srcOrd="0" destOrd="0" presId="urn:microsoft.com/office/officeart/2005/8/layout/bProcess4"/>
    <dgm:cxn modelId="{D28B5692-6645-4C02-A98D-97A7D457F8A0}" type="presOf" srcId="{A0EA5851-82BD-447E-A95F-BC5D10C37AA4}" destId="{DA854C44-1441-4B92-97BF-EB31E584868F}" srcOrd="0" destOrd="0" presId="urn:microsoft.com/office/officeart/2005/8/layout/bProcess4"/>
    <dgm:cxn modelId="{ECB49819-3789-400D-83B3-A79180CF94D8}" type="presOf" srcId="{BFD8E347-67DA-4F4A-B7AC-17F718868327}" destId="{8A293658-16BB-4E08-8D8C-A909F622A047}" srcOrd="0" destOrd="0" presId="urn:microsoft.com/office/officeart/2005/8/layout/bProcess4"/>
    <dgm:cxn modelId="{F24CC973-F1CE-4535-82FE-317BC27226D6}" type="presOf" srcId="{9974CA1A-2DFC-4444-9AB0-0F17A293BA87}" destId="{423588E1-6FE7-4753-86F9-11C31E5D2E0F}" srcOrd="0" destOrd="0" presId="urn:microsoft.com/office/officeart/2005/8/layout/bProcess4"/>
    <dgm:cxn modelId="{A802B4FB-FB60-43FE-81D9-59301470F4EE}" srcId="{BFD8E347-67DA-4F4A-B7AC-17F718868327}" destId="{64BF7E79-8351-4D36-A15E-D616EB74D683}" srcOrd="3" destOrd="0" parTransId="{74EDD890-CE7D-4DB4-8815-0FCD885906D6}" sibTransId="{4F8ED5B4-C736-4EF6-A8F5-11618D64533A}"/>
    <dgm:cxn modelId="{95AE6241-90D2-40D7-833D-2CBD21EC6DF7}" srcId="{BFD8E347-67DA-4F4A-B7AC-17F718868327}" destId="{04D4B656-A2B4-491A-B35F-DA432EC8128F}" srcOrd="4" destOrd="0" parTransId="{1A714E58-542A-4705-B0DF-91C664334A85}" sibTransId="{B3191139-62C7-4DB0-9B5E-9436C2D2FA25}"/>
    <dgm:cxn modelId="{FAD2BDB5-EBE5-44F7-B33A-E38C6C5C4467}" type="presOf" srcId="{071F9A0E-2110-4CC5-84D4-3E94B73B8CA7}" destId="{BE8FE466-E7A6-42DE-A77A-1DAAFA1989F6}" srcOrd="0" destOrd="0" presId="urn:microsoft.com/office/officeart/2005/8/layout/bProcess4"/>
    <dgm:cxn modelId="{C5CF417C-95D9-4FF7-B93D-350A05BBDC59}" type="presOf" srcId="{04D4B656-A2B4-491A-B35F-DA432EC8128F}" destId="{237BB368-98DC-4A1B-9EBD-B089A58E6547}" srcOrd="0" destOrd="0" presId="urn:microsoft.com/office/officeart/2005/8/layout/bProcess4"/>
    <dgm:cxn modelId="{6EDF2CBA-0409-437E-A45D-622FF812510D}" type="presOf" srcId="{E060126D-50B6-4778-A487-2EF1DFEB9CD6}" destId="{1EE0C021-8779-4F03-95F7-FED45B169A7A}" srcOrd="0" destOrd="0" presId="urn:microsoft.com/office/officeart/2005/8/layout/bProcess4"/>
    <dgm:cxn modelId="{7F848383-010B-4319-A6D9-577067351CFD}" srcId="{BFD8E347-67DA-4F4A-B7AC-17F718868327}" destId="{071F9A0E-2110-4CC5-84D4-3E94B73B8CA7}" srcOrd="5" destOrd="0" parTransId="{575A4B2F-EFD7-4520-A543-B972D6A4870D}" sibTransId="{7A35CFE0-F4B4-4B94-943D-AFAE128E222B}"/>
    <dgm:cxn modelId="{D82B554B-50C5-444E-B178-E376CE9A669C}" type="presOf" srcId="{B3191139-62C7-4DB0-9B5E-9436C2D2FA25}" destId="{2DE63F20-9803-40B5-BA9C-F69CF7ECCF8D}" srcOrd="0" destOrd="0" presId="urn:microsoft.com/office/officeart/2005/8/layout/bProcess4"/>
    <dgm:cxn modelId="{F1EED68F-9F67-43E1-A811-5CA802F48A97}" type="presOf" srcId="{11DF2F74-74C2-4BFF-8B35-8EFF26431A1B}" destId="{BE5061E8-8192-4939-8DA5-EDE1614AF452}" srcOrd="0" destOrd="0" presId="urn:microsoft.com/office/officeart/2005/8/layout/bProcess4"/>
    <dgm:cxn modelId="{8FBCCB3F-43D8-4BDB-977C-B73F3DC33765}" srcId="{BFD8E347-67DA-4F4A-B7AC-17F718868327}" destId="{E060126D-50B6-4778-A487-2EF1DFEB9CD6}" srcOrd="1" destOrd="0" parTransId="{109F17A2-5DC7-4EC9-9A2E-A912433B92B9}" sibTransId="{56F301B8-3910-4237-A29B-45062F90E85E}"/>
    <dgm:cxn modelId="{C4E84213-FC0E-4532-BC07-99E3609A62EB}" type="presParOf" srcId="{8A293658-16BB-4E08-8D8C-A909F622A047}" destId="{2948E425-228F-4FDB-B328-3B4B47238A66}" srcOrd="0" destOrd="0" presId="urn:microsoft.com/office/officeart/2005/8/layout/bProcess4"/>
    <dgm:cxn modelId="{D528ED8D-3411-47A0-B8FA-C5588AB26385}" type="presParOf" srcId="{2948E425-228F-4FDB-B328-3B4B47238A66}" destId="{CEBFEED8-5ADF-4801-80F3-A38B2D2B428B}" srcOrd="0" destOrd="0" presId="urn:microsoft.com/office/officeart/2005/8/layout/bProcess4"/>
    <dgm:cxn modelId="{302F94A3-5C44-4538-A858-BEE3DED59928}" type="presParOf" srcId="{2948E425-228F-4FDB-B328-3B4B47238A66}" destId="{423588E1-6FE7-4753-86F9-11C31E5D2E0F}" srcOrd="1" destOrd="0" presId="urn:microsoft.com/office/officeart/2005/8/layout/bProcess4"/>
    <dgm:cxn modelId="{2DF20B1D-C23B-4942-9CAF-0C2E70D09DCF}" type="presParOf" srcId="{8A293658-16BB-4E08-8D8C-A909F622A047}" destId="{857ACECC-0E88-4F6C-B11A-FA5C2EF1943A}" srcOrd="1" destOrd="0" presId="urn:microsoft.com/office/officeart/2005/8/layout/bProcess4"/>
    <dgm:cxn modelId="{ABC1ADEB-DA02-4757-BA9C-FA332EFAA8DB}" type="presParOf" srcId="{8A293658-16BB-4E08-8D8C-A909F622A047}" destId="{29ACFB01-AD30-4598-8E6D-DAA72A6BED58}" srcOrd="2" destOrd="0" presId="urn:microsoft.com/office/officeart/2005/8/layout/bProcess4"/>
    <dgm:cxn modelId="{12846B84-9510-4A91-94DC-121DBCED804C}" type="presParOf" srcId="{29ACFB01-AD30-4598-8E6D-DAA72A6BED58}" destId="{CFE9C15E-AFCC-4A2F-8681-71EAB0341577}" srcOrd="0" destOrd="0" presId="urn:microsoft.com/office/officeart/2005/8/layout/bProcess4"/>
    <dgm:cxn modelId="{428358E7-DD86-429A-859F-2D3D056C05BB}" type="presParOf" srcId="{29ACFB01-AD30-4598-8E6D-DAA72A6BED58}" destId="{1EE0C021-8779-4F03-95F7-FED45B169A7A}" srcOrd="1" destOrd="0" presId="urn:microsoft.com/office/officeart/2005/8/layout/bProcess4"/>
    <dgm:cxn modelId="{36CBFFD8-C3B1-448E-9C98-F57B8634EDB0}" type="presParOf" srcId="{8A293658-16BB-4E08-8D8C-A909F622A047}" destId="{4B8E5B25-AD38-4BD8-B706-E5F09C61AB0F}" srcOrd="3" destOrd="0" presId="urn:microsoft.com/office/officeart/2005/8/layout/bProcess4"/>
    <dgm:cxn modelId="{439818AF-7ECB-4E48-8981-D00E95EF28DE}" type="presParOf" srcId="{8A293658-16BB-4E08-8D8C-A909F622A047}" destId="{BCD7DF3B-EA1D-4A5F-BB14-B3E2A67A3963}" srcOrd="4" destOrd="0" presId="urn:microsoft.com/office/officeart/2005/8/layout/bProcess4"/>
    <dgm:cxn modelId="{7296E95E-D493-4D7B-B4E4-80042307617F}" type="presParOf" srcId="{BCD7DF3B-EA1D-4A5F-BB14-B3E2A67A3963}" destId="{10912798-F690-4D65-8CDA-27DDE198C325}" srcOrd="0" destOrd="0" presId="urn:microsoft.com/office/officeart/2005/8/layout/bProcess4"/>
    <dgm:cxn modelId="{4D92B835-E145-48B1-8B8A-03294E17087C}" type="presParOf" srcId="{BCD7DF3B-EA1D-4A5F-BB14-B3E2A67A3963}" destId="{DA854C44-1441-4B92-97BF-EB31E584868F}" srcOrd="1" destOrd="0" presId="urn:microsoft.com/office/officeart/2005/8/layout/bProcess4"/>
    <dgm:cxn modelId="{0D1B4A90-070D-44E7-9B6E-C72C3BDD351F}" type="presParOf" srcId="{8A293658-16BB-4E08-8D8C-A909F622A047}" destId="{BE5061E8-8192-4939-8DA5-EDE1614AF452}" srcOrd="5" destOrd="0" presId="urn:microsoft.com/office/officeart/2005/8/layout/bProcess4"/>
    <dgm:cxn modelId="{C5DB523B-59B6-4B9A-8EC5-5B6E9CF32A4A}" type="presParOf" srcId="{8A293658-16BB-4E08-8D8C-A909F622A047}" destId="{AF1B157B-CCCA-4281-BCD0-BFA7E7831F23}" srcOrd="6" destOrd="0" presId="urn:microsoft.com/office/officeart/2005/8/layout/bProcess4"/>
    <dgm:cxn modelId="{89A40552-BA36-4438-9D01-0A1942CBEAA8}" type="presParOf" srcId="{AF1B157B-CCCA-4281-BCD0-BFA7E7831F23}" destId="{3B7E2F8F-1C11-4B61-97ED-25C81C0376CE}" srcOrd="0" destOrd="0" presId="urn:microsoft.com/office/officeart/2005/8/layout/bProcess4"/>
    <dgm:cxn modelId="{F0320883-46DB-46D1-96B4-87F1BE070A49}" type="presParOf" srcId="{AF1B157B-CCCA-4281-BCD0-BFA7E7831F23}" destId="{DF6017ED-456F-4179-AFBB-D9CDB007CAF0}" srcOrd="1" destOrd="0" presId="urn:microsoft.com/office/officeart/2005/8/layout/bProcess4"/>
    <dgm:cxn modelId="{CA2F6FE3-A81E-4475-88BF-6CE71A4B30A3}" type="presParOf" srcId="{8A293658-16BB-4E08-8D8C-A909F622A047}" destId="{364EAA2E-A6B5-48C2-89C7-77BFC7FF0D33}" srcOrd="7" destOrd="0" presId="urn:microsoft.com/office/officeart/2005/8/layout/bProcess4"/>
    <dgm:cxn modelId="{C0420164-E1C2-491B-B57B-98F7B7691C09}" type="presParOf" srcId="{8A293658-16BB-4E08-8D8C-A909F622A047}" destId="{6E41E296-6DDE-42CF-98F2-6232C40049C8}" srcOrd="8" destOrd="0" presId="urn:microsoft.com/office/officeart/2005/8/layout/bProcess4"/>
    <dgm:cxn modelId="{63CE7B52-12A4-43A7-B846-68EBE1B0F1AD}" type="presParOf" srcId="{6E41E296-6DDE-42CF-98F2-6232C40049C8}" destId="{68CA94F2-5EF8-4B96-A47C-1EF09E653D03}" srcOrd="0" destOrd="0" presId="urn:microsoft.com/office/officeart/2005/8/layout/bProcess4"/>
    <dgm:cxn modelId="{7FA8201E-0D05-40E5-9AB4-B1D2AF572611}" type="presParOf" srcId="{6E41E296-6DDE-42CF-98F2-6232C40049C8}" destId="{237BB368-98DC-4A1B-9EBD-B089A58E6547}" srcOrd="1" destOrd="0" presId="urn:microsoft.com/office/officeart/2005/8/layout/bProcess4"/>
    <dgm:cxn modelId="{A7A2136B-943F-49B2-B49C-1A680C08AFF9}" type="presParOf" srcId="{8A293658-16BB-4E08-8D8C-A909F622A047}" destId="{2DE63F20-9803-40B5-BA9C-F69CF7ECCF8D}" srcOrd="9" destOrd="0" presId="urn:microsoft.com/office/officeart/2005/8/layout/bProcess4"/>
    <dgm:cxn modelId="{EC7C6E9C-73B1-4B5B-A655-BDB76B7DE17A}" type="presParOf" srcId="{8A293658-16BB-4E08-8D8C-A909F622A047}" destId="{714935FB-A322-4599-9660-EA92FACD617B}" srcOrd="10" destOrd="0" presId="urn:microsoft.com/office/officeart/2005/8/layout/bProcess4"/>
    <dgm:cxn modelId="{8DE9F87D-7670-415E-B85B-31CCA40C3274}" type="presParOf" srcId="{714935FB-A322-4599-9660-EA92FACD617B}" destId="{044C376E-3C11-4B84-9262-375CF4067608}" srcOrd="0" destOrd="0" presId="urn:microsoft.com/office/officeart/2005/8/layout/bProcess4"/>
    <dgm:cxn modelId="{3848D0A9-55E8-4AC6-B86D-BAFE379E89BB}" type="presParOf" srcId="{714935FB-A322-4599-9660-EA92FACD617B}" destId="{BE8FE466-E7A6-42DE-A77A-1DAAFA1989F6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ACECC-0E88-4F6C-B11A-FA5C2EF1943A}">
      <dsp:nvSpPr>
        <dsp:cNvPr id="0" name=""/>
        <dsp:cNvSpPr/>
      </dsp:nvSpPr>
      <dsp:spPr>
        <a:xfrm rot="5430409">
          <a:off x="334355" y="683619"/>
          <a:ext cx="706728" cy="7686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588E1-6FE7-4753-86F9-11C31E5D2E0F}">
      <dsp:nvSpPr>
        <dsp:cNvPr id="0" name=""/>
        <dsp:cNvSpPr/>
      </dsp:nvSpPr>
      <dsp:spPr>
        <a:xfrm>
          <a:off x="8447" y="156092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национальной безопасности РК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8138" y="175783"/>
        <a:ext cx="1830180" cy="632914"/>
      </dsp:txXfrm>
    </dsp:sp>
    <dsp:sp modelId="{4B8E5B25-AD38-4BD8-B706-E5F09C61AB0F}">
      <dsp:nvSpPr>
        <dsp:cNvPr id="0" name=""/>
        <dsp:cNvSpPr/>
      </dsp:nvSpPr>
      <dsp:spPr>
        <a:xfrm rot="5400000">
          <a:off x="328599" y="1402984"/>
          <a:ext cx="711988" cy="7686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0C021-8779-4F03-95F7-FED45B169A7A}">
      <dsp:nvSpPr>
        <dsp:cNvPr id="0" name=""/>
        <dsp:cNvSpPr/>
      </dsp:nvSpPr>
      <dsp:spPr>
        <a:xfrm>
          <a:off x="2196" y="872814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Снижение зависимости от иностранных предприятий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887" y="892505"/>
        <a:ext cx="1830180" cy="632914"/>
      </dsp:txXfrm>
    </dsp:sp>
    <dsp:sp modelId="{BE5061E8-8192-4939-8DA5-EDE1614AF452}">
      <dsp:nvSpPr>
        <dsp:cNvPr id="0" name=""/>
        <dsp:cNvSpPr/>
      </dsp:nvSpPr>
      <dsp:spPr>
        <a:xfrm rot="7358">
          <a:off x="692951" y="1766036"/>
          <a:ext cx="1912942" cy="7686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54C44-1441-4B92-97BF-EB31E584868F}">
      <dsp:nvSpPr>
        <dsp:cNvPr id="0" name=""/>
        <dsp:cNvSpPr/>
      </dsp:nvSpPr>
      <dsp:spPr>
        <a:xfrm>
          <a:off x="2196" y="1594824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авиастроения Республики Казахстан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887" y="1614515"/>
        <a:ext cx="1830180" cy="632914"/>
      </dsp:txXfrm>
    </dsp:sp>
    <dsp:sp modelId="{364EAA2E-A6B5-48C2-89C7-77BFC7FF0D33}">
      <dsp:nvSpPr>
        <dsp:cNvPr id="0" name=""/>
        <dsp:cNvSpPr/>
      </dsp:nvSpPr>
      <dsp:spPr>
        <a:xfrm rot="16227290">
          <a:off x="2260988" y="1406994"/>
          <a:ext cx="712180" cy="7686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6017ED-456F-4179-AFBB-D9CDB007CAF0}">
      <dsp:nvSpPr>
        <dsp:cNvPr id="0" name=""/>
        <dsp:cNvSpPr/>
      </dsp:nvSpPr>
      <dsp:spPr>
        <a:xfrm>
          <a:off x="1931855" y="1598918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мобилизационного резерва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51546" y="1618609"/>
        <a:ext cx="1830180" cy="632914"/>
      </dsp:txXfrm>
    </dsp:sp>
    <dsp:sp modelId="{2DE63F20-9803-40B5-BA9C-F69CF7ECCF8D}">
      <dsp:nvSpPr>
        <dsp:cNvPr id="0" name=""/>
        <dsp:cNvSpPr/>
      </dsp:nvSpPr>
      <dsp:spPr>
        <a:xfrm rot="16181006">
          <a:off x="2267872" y="690800"/>
          <a:ext cx="700198" cy="7686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BB368-98DC-4A1B-9EBD-B089A58E6547}">
      <dsp:nvSpPr>
        <dsp:cNvPr id="0" name=""/>
        <dsp:cNvSpPr/>
      </dsp:nvSpPr>
      <dsp:spPr>
        <a:xfrm>
          <a:off x="1937508" y="876739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дохода государства в виде уплаты налогов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57199" y="896430"/>
        <a:ext cx="1830180" cy="632914"/>
      </dsp:txXfrm>
    </dsp:sp>
    <dsp:sp modelId="{BE8FE466-E7A6-42DE-A77A-1DAAFA1989F6}">
      <dsp:nvSpPr>
        <dsp:cNvPr id="0" name=""/>
        <dsp:cNvSpPr/>
      </dsp:nvSpPr>
      <dsp:spPr>
        <a:xfrm>
          <a:off x="1933640" y="166530"/>
          <a:ext cx="1869562" cy="67229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Создание до 350 рабочих мест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53331" y="186221"/>
        <a:ext cx="1830180" cy="63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0.79914</cdr:x>
      <cdr:y>0.62162</cdr:y>
    </cdr:from>
    <cdr:to>
      <cdr:x>0.99716</cdr:x>
      <cdr:y>0.71918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1643074"/>
          <a:ext cx="814275" cy="257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0,8% </a:t>
          </a:r>
          <a:endParaRPr lang="en-US" sz="105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0.62542</cdr:x>
      <cdr:y>0.32432</cdr:y>
    </cdr:from>
    <cdr:to>
      <cdr:x>0.79374</cdr:x>
      <cdr:y>0.424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71768" y="857256"/>
          <a:ext cx="692146" cy="263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48</a:t>
          </a:r>
          <a:r>
            <a: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0.45169</cdr:x>
      <cdr:y>0.2973</cdr:y>
    </cdr:from>
    <cdr:to>
      <cdr:x>0.62001</cdr:x>
      <cdr:y>0.39698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57388" y="785818"/>
          <a:ext cx="692146" cy="26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50%</a:t>
          </a:r>
          <a:endParaRPr lang="ru-RU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0.26059</cdr:x>
      <cdr:y>0.27027</cdr:y>
    </cdr:from>
    <cdr:to>
      <cdr:x>0.42891</cdr:x>
      <cdr:y>0.36995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71570" y="714380"/>
          <a:ext cx="692147" cy="26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54%</a:t>
          </a:r>
          <a:endParaRPr lang="ru-RU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0.08686</cdr:x>
      <cdr:y>0.21622</cdr:y>
    </cdr:from>
    <cdr:to>
      <cdr:x>0.25518</cdr:x>
      <cdr:y>0.3159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190" y="571504"/>
          <a:ext cx="692147" cy="26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60%</a:t>
          </a:r>
          <a:endParaRPr lang="ru-RU" sz="1100" b="1" dirty="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7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 smtClean="0"/>
            </a:lvl1pPr>
          </a:lstStyle>
          <a:p>
            <a:pPr>
              <a:defRPr/>
            </a:pPr>
            <a:fld id="{3D37C44E-56E0-4032-A668-024FED56769E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7" y="9429612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FF91B94-40F3-40E3-9908-38E481876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108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861" cy="497040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249" y="0"/>
            <a:ext cx="2946860" cy="497040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F5667-28FD-4EC5-8C5F-3EFB31346344}" type="datetimeFigureOut">
              <a:rPr lang="ru-RU"/>
              <a:pPr>
                <a:defRPr/>
              </a:pPr>
              <a:t>13.05.2018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78510"/>
            <a:ext cx="5437827" cy="3908689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186"/>
            <a:ext cx="2946861" cy="497040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249" y="9431186"/>
            <a:ext cx="2946860" cy="497040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C91B69-198F-44BA-9681-5FDD4A975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10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49950" cy="3348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926" indent="-2826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0656" indent="-22613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2918" indent="-22613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5180" indent="-22613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7442" indent="-2261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9705" indent="-2261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1967" indent="-2261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4229" indent="-22613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BBE55-A6A9-4781-8C0E-4E80A9C0E3D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49950" cy="3348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85808B-170E-4CE4-AB92-FDBAD5DDC45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49950" cy="3348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3B8B2-4CA0-4E30-A011-AE86433A688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049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C91B69-198F-44BA-9681-5FDD4A9756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6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32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1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578B1-67D6-4BCA-AC08-0CAEFF94DF6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363"/>
            <a:ext cx="1036185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7"/>
            <a:ext cx="914281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107E-F5AC-4208-8E6F-C51BAA41360F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1A72-C280-4A15-8711-AFFADFCA8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0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BAFB-80A5-4BEA-AE15-8B4D356490F5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E763-3CC1-41F6-B9AE-67D4A1E8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6" y="365124"/>
            <a:ext cx="2628558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6" y="365124"/>
            <a:ext cx="7733293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D1F1-B49A-42B4-A82D-E7592679B0DC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FFD4-212F-4FF5-B23B-DEE78BDD5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CFED9-DB1E-4F5D-90D7-04A8A2815D3A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189A-E112-4967-A008-0E57DFA87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4" y="1709743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4" y="4589468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E0C2-7AFE-4E85-997B-07D0360085B2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E12A-E184-4CDE-852E-70C7A65F6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4"/>
            <a:ext cx="5180926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4"/>
            <a:ext cx="5180926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383C-ED8F-4B54-967F-73D568703570}" type="datetime1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78B3-DBD0-4A8D-A143-84E019DB3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3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365129"/>
            <a:ext cx="1051423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2CC3-4242-4283-81FA-BD73E6D635FE}" type="datetime1">
              <a:rPr lang="ru-RU" smtClean="0"/>
              <a:t>13.05.2018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7AC8-3850-4091-805B-16FF6802A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79B0-3FBD-4128-938C-7A65A5353368}" type="datetime1">
              <a:rPr lang="ru-RU" smtClean="0"/>
              <a:t>13.05.2018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BA11-D3C1-430B-9837-51C0B4B1B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4E08-7E8D-40C2-AD9C-980632350F14}" type="datetime1">
              <a:rPr lang="ru-RU" smtClean="0"/>
              <a:t>13.05.2018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415-D194-460A-BE90-7F99826FF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80" y="2057401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5D97-FB24-4539-9E4D-D888033BD4A2}" type="datetime1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C3B7-24BA-43A7-AAC7-AD2B389B1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3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80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80" y="2057401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BABE-A17E-4FC7-97EA-C6B5EE81E23B}" type="datetime1">
              <a:rPr lang="ru-RU" smtClean="0"/>
              <a:t>13.05.2018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E2F2-8534-4146-AA7F-6C6BB785B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3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092" y="365126"/>
            <a:ext cx="1051423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092" y="1825624"/>
            <a:ext cx="10514231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8BC2C8-FA39-43D7-A6ED-1984F8EEEF78}" type="datetime1">
              <a:rPr lang="ru-RU" smtClean="0"/>
              <a:t>13.05.2018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6" y="6356353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3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C51EA-1B50-472C-ACAF-865BBA256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21.jpeg"/><Relationship Id="rId21" Type="http://schemas.openxmlformats.org/officeDocument/2006/relationships/image" Target="../media/image3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4" y="827088"/>
            <a:ext cx="165664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192" y="3446463"/>
            <a:ext cx="11252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МИНИСТЕРСТВО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ОБОРОННОЙ И АЭРОКОСМИЧЕСКОЙ ПРОМЫШЛЕННОСТИ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РЕСПУБЛИКИ КАЗАХСТАН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865" y="6073775"/>
            <a:ext cx="11252688" cy="300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г. Астана, </a:t>
            </a:r>
            <a:r>
              <a:rPr lang="ru-RU" sz="1351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2018 </a:t>
            </a:r>
            <a:r>
              <a:rPr lang="ru-RU" sz="135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1A72-C280-4A15-8711-AFFADFCA81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758233" y="238126"/>
            <a:ext cx="9963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Создание новых видов стрелкового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вооружения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C:\Users\e.zholdybaev\Desktop\1\Иконки\иконка_0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244" y="5525964"/>
            <a:ext cx="8185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6118" y="8274051"/>
            <a:ext cx="2742843" cy="365125"/>
          </a:xfrm>
        </p:spPr>
        <p:txBody>
          <a:bodyPr/>
          <a:lstStyle/>
          <a:p>
            <a:pPr>
              <a:defRPr/>
            </a:pPr>
            <a:fld id="{9DF71A72-C280-4A15-8711-AFFADFCA81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8" name="Изображение 6" descr="AK_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8909" y="2674270"/>
            <a:ext cx="2286979" cy="47351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10" y="1715859"/>
            <a:ext cx="1947932" cy="6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1965129" y="2390838"/>
            <a:ext cx="259448" cy="2260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029502" y="1020328"/>
            <a:ext cx="2636373" cy="586251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автоматов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Калашникова (5,45 мм.)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545" y="3494640"/>
            <a:ext cx="3844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</a:rPr>
              <a:t>Организация </a:t>
            </a:r>
            <a:r>
              <a:rPr lang="ru-RU" sz="1400" dirty="0">
                <a:latin typeface="Arial" panose="020B0604020202020204" pitchFamily="34" charset="0"/>
              </a:rPr>
              <a:t>демонстрации комплектов модернизации </a:t>
            </a:r>
            <a:r>
              <a:rPr lang="ru-RU" sz="1400" dirty="0" smtClean="0">
                <a:latin typeface="Arial" panose="020B0604020202020204" pitchFamily="34" charset="0"/>
              </a:rPr>
              <a:t>                 6Ч63 </a:t>
            </a:r>
            <a:r>
              <a:rPr lang="ru-RU" sz="1400" dirty="0">
                <a:latin typeface="Arial" panose="020B0604020202020204" pitchFamily="34" charset="0"/>
              </a:rPr>
              <a:t>для силовых структур РК 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latin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</a:rPr>
              <a:t> Локализация </a:t>
            </a:r>
            <a:r>
              <a:rPr lang="ru-RU" sz="1400" dirty="0">
                <a:latin typeface="Arial" panose="020B0604020202020204" pitchFamily="34" charset="0"/>
              </a:rPr>
              <a:t>производства комплектов модернизации </a:t>
            </a:r>
            <a:r>
              <a:rPr lang="ru-RU" sz="1400" dirty="0" smtClean="0">
                <a:latin typeface="Arial" panose="020B0604020202020204" pitchFamily="34" charset="0"/>
              </a:rPr>
              <a:t>              6Ч63 </a:t>
            </a:r>
            <a:r>
              <a:rPr lang="ru-RU" sz="1400" dirty="0">
                <a:latin typeface="Arial" panose="020B0604020202020204" pitchFamily="34" charset="0"/>
              </a:rPr>
              <a:t>на предприятиях </a:t>
            </a:r>
            <a:r>
              <a:rPr lang="ru-RU" sz="1400" dirty="0" smtClean="0">
                <a:latin typeface="Arial" panose="020B0604020202020204" pitchFamily="34" charset="0"/>
              </a:rPr>
              <a:t>                                 АО </a:t>
            </a:r>
            <a:r>
              <a:rPr lang="ru-RU" sz="1400" dirty="0">
                <a:latin typeface="Arial" panose="020B0604020202020204" pitchFamily="34" charset="0"/>
              </a:rPr>
              <a:t>«НК «Казахстан Инжиниринг»</a:t>
            </a:r>
          </a:p>
          <a:p>
            <a:pPr marL="342900" indent="-342900" algn="just">
              <a:buAutoNum type="arabicPeriod"/>
            </a:pP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1852850"/>
            <a:ext cx="2832279" cy="126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4717889" y="1023702"/>
            <a:ext cx="2636373" cy="586251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Лицензионное производство автоматов (5,45 мм.)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32214" y="3472395"/>
            <a:ext cx="39228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latin typeface="Arial" panose="020B0604020202020204" pitchFamily="34" charset="0"/>
              </a:rPr>
              <a:t> Изучение </a:t>
            </a:r>
            <a:r>
              <a:rPr lang="ru-RU" sz="1400" dirty="0">
                <a:latin typeface="Arial" panose="020B0604020202020204" pitchFamily="34" charset="0"/>
              </a:rPr>
              <a:t>потребности силовых органов в организации лицензионного производства </a:t>
            </a:r>
            <a:r>
              <a:rPr lang="ru-RU" sz="1400" dirty="0" smtClean="0">
                <a:latin typeface="Arial" panose="020B0604020202020204" pitchFamily="34" charset="0"/>
              </a:rPr>
              <a:t>автоматов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endParaRPr lang="ru-RU" sz="1400" dirty="0">
              <a:latin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latin typeface="Arial" panose="020B0604020202020204" pitchFamily="34" charset="0"/>
              </a:rPr>
              <a:t> Проработка экономической </a:t>
            </a:r>
            <a:r>
              <a:rPr lang="ru-RU" sz="1400" dirty="0">
                <a:latin typeface="Arial" panose="020B0604020202020204" pitchFamily="34" charset="0"/>
              </a:rPr>
              <a:t>целесообразности проекта, с учетом экспортного </a:t>
            </a:r>
            <a:r>
              <a:rPr lang="ru-RU" sz="1400" dirty="0" smtClean="0">
                <a:latin typeface="Arial" panose="020B0604020202020204" pitchFamily="34" charset="0"/>
              </a:rPr>
              <a:t>потенциала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endParaRPr lang="ru-RU" sz="1400" dirty="0">
              <a:latin typeface="Arial" panose="020B0604020202020204" pitchFamily="34" charset="0"/>
            </a:endParaRPr>
          </a:p>
          <a:p>
            <a:pPr algn="just">
              <a:tabLst>
                <a:tab pos="0" algn="l"/>
              </a:tabLst>
            </a:pP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27" name="Picture 2" descr="E:\Drive\интиснайперска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7262" y="1966056"/>
            <a:ext cx="3229524" cy="7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8828246" y="1036402"/>
            <a:ext cx="2636373" cy="586251"/>
          </a:xfrm>
          <a:prstGeom prst="round2Same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12,7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</a:p>
          <a:p>
            <a:pPr algn="ctr"/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антиматериальной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винтовки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8799" y="3483571"/>
            <a:ext cx="3922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1400" dirty="0" smtClean="0">
                <a:latin typeface="Arial" panose="020B0604020202020204" pitchFamily="34" charset="0"/>
              </a:rPr>
              <a:t>НИОКР </a:t>
            </a:r>
            <a:r>
              <a:rPr lang="ru-RU" sz="1400" dirty="0">
                <a:latin typeface="Arial" panose="020B0604020202020204" pitchFamily="34" charset="0"/>
              </a:rPr>
              <a:t>по разработке вооружения калибра 12,7 </a:t>
            </a:r>
            <a:r>
              <a:rPr lang="ru-RU" sz="1400" dirty="0" smtClean="0">
                <a:latin typeface="Arial" panose="020B0604020202020204" pitchFamily="34" charset="0"/>
              </a:rPr>
              <a:t>мм на базе АО «ЗКМК». </a:t>
            </a:r>
            <a:endParaRPr lang="ru-RU" sz="1400" dirty="0">
              <a:latin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</a:tabLst>
            </a:pPr>
            <a:endParaRPr 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64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1" y="91536"/>
            <a:ext cx="944155" cy="7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2185448" y="103063"/>
            <a:ext cx="9503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Судостроительное и судоремонтное предприятие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FA8BC-4E7D-44F7-8F81-D1774EEF204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9"/>
          <p:cNvSpPr txBox="1">
            <a:spLocks noChangeArrowheads="1"/>
          </p:cNvSpPr>
          <p:nvPr/>
        </p:nvSpPr>
        <p:spPr bwMode="auto">
          <a:xfrm>
            <a:off x="16494831" y="4364366"/>
            <a:ext cx="55547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08" rIns="68415" bIns="342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800" i="1" dirty="0">
                <a:latin typeface="Arial" charset="0"/>
              </a:rPr>
              <a:t>Совместно с немецкой компанией «ABEKING RASMUSSEN»</a:t>
            </a:r>
          </a:p>
        </p:txBody>
      </p:sp>
      <p:pic>
        <p:nvPicPr>
          <p:cNvPr id="16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3" y="1095001"/>
            <a:ext cx="558141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T:\PS\05_Projekte\02_Länder\Kasachstan\PM0108\Bilder\20.01.17\PM0108_fwd_04 Kop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4" y="4046019"/>
            <a:ext cx="2839554" cy="154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62087" y="1087911"/>
            <a:ext cx="1024268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360363" indent="-3603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ru-RU" altLang="de-DE" sz="1400" b="1" dirty="0">
                <a:solidFill>
                  <a:srgbClr val="021E46"/>
                </a:solidFill>
              </a:rPr>
              <a:t>Создание новых производственных мощностей </a:t>
            </a:r>
            <a:endParaRPr lang="de-DE" altLang="de-DE" sz="1400" dirty="0">
              <a:solidFill>
                <a:srgbClr val="021E46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462087" y="1373659"/>
            <a:ext cx="546940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>
            <a:lvl1pPr marL="180975" indent="-1809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de-DE" sz="1400" dirty="0">
                <a:solidFill>
                  <a:srgbClr val="021E46"/>
                </a:solidFill>
              </a:rPr>
              <a:t>Судоремонт</a:t>
            </a:r>
            <a:r>
              <a:rPr lang="de-DE" altLang="de-DE" sz="1400" dirty="0">
                <a:solidFill>
                  <a:srgbClr val="021E46"/>
                </a:solidFill>
              </a:rPr>
              <a:t>: </a:t>
            </a:r>
            <a:r>
              <a:rPr lang="kk-KZ" altLang="de-DE" sz="1400" dirty="0" smtClean="0">
                <a:solidFill>
                  <a:srgbClr val="021E46"/>
                </a:solidFill>
              </a:rPr>
              <a:t> </a:t>
            </a:r>
            <a:r>
              <a:rPr lang="ru-RU" altLang="de-DE" sz="1400" dirty="0" smtClean="0">
                <a:solidFill>
                  <a:srgbClr val="021E46"/>
                </a:solidFill>
              </a:rPr>
              <a:t>до </a:t>
            </a:r>
            <a:r>
              <a:rPr lang="de-DE" altLang="de-DE" sz="1400" dirty="0">
                <a:solidFill>
                  <a:srgbClr val="021E46"/>
                </a:solidFill>
              </a:rPr>
              <a:t>130 </a:t>
            </a:r>
            <a:r>
              <a:rPr lang="ru-RU" altLang="de-DE" sz="1400" dirty="0">
                <a:solidFill>
                  <a:srgbClr val="021E46"/>
                </a:solidFill>
              </a:rPr>
              <a:t>судов в </a:t>
            </a:r>
            <a:r>
              <a:rPr lang="ru-RU" altLang="de-DE" sz="1400" dirty="0" smtClean="0">
                <a:solidFill>
                  <a:srgbClr val="021E46"/>
                </a:solidFill>
              </a:rPr>
              <a:t>год;</a:t>
            </a:r>
            <a:r>
              <a:rPr lang="de-DE" altLang="de-DE" sz="1400" dirty="0" smtClean="0">
                <a:solidFill>
                  <a:srgbClr val="021E46"/>
                </a:solidFill>
              </a:rPr>
              <a:t> </a:t>
            </a:r>
            <a:endParaRPr lang="kk-KZ" altLang="de-DE" sz="1400" dirty="0" smtClean="0">
              <a:solidFill>
                <a:srgbClr val="021E46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de-DE" sz="1400" dirty="0" smtClean="0">
                <a:solidFill>
                  <a:srgbClr val="021E46"/>
                </a:solidFill>
              </a:rPr>
              <a:t>Судостроение</a:t>
            </a:r>
            <a:r>
              <a:rPr lang="de-DE" altLang="de-DE" sz="1400" dirty="0" smtClean="0">
                <a:solidFill>
                  <a:srgbClr val="021E46"/>
                </a:solidFill>
              </a:rPr>
              <a:t>:</a:t>
            </a:r>
            <a:r>
              <a:rPr lang="kk-KZ" altLang="de-DE" sz="1400" dirty="0" smtClean="0">
                <a:solidFill>
                  <a:srgbClr val="021E46"/>
                </a:solidFill>
              </a:rPr>
              <a:t> </a:t>
            </a:r>
            <a:r>
              <a:rPr lang="ru-RU" altLang="de-DE" sz="1400" dirty="0" smtClean="0">
                <a:solidFill>
                  <a:srgbClr val="021E46"/>
                </a:solidFill>
              </a:rPr>
              <a:t>до </a:t>
            </a:r>
            <a:r>
              <a:rPr lang="de-DE" altLang="de-DE" sz="1400" dirty="0">
                <a:solidFill>
                  <a:srgbClr val="021E46"/>
                </a:solidFill>
              </a:rPr>
              <a:t>2 </a:t>
            </a:r>
            <a:r>
              <a:rPr lang="ru-RU" altLang="de-DE" sz="1400" dirty="0">
                <a:solidFill>
                  <a:srgbClr val="021E46"/>
                </a:solidFill>
              </a:rPr>
              <a:t>судов/кораблей в </a:t>
            </a:r>
            <a:r>
              <a:rPr lang="ru-RU" altLang="de-DE" sz="1400" dirty="0" smtClean="0">
                <a:solidFill>
                  <a:srgbClr val="021E46"/>
                </a:solidFill>
              </a:rPr>
              <a:t>год;</a:t>
            </a:r>
            <a:endParaRPr lang="de-DE" altLang="de-DE" sz="1400" dirty="0">
              <a:solidFill>
                <a:srgbClr val="021E46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de-DE" sz="1400" dirty="0">
                <a:solidFill>
                  <a:srgbClr val="021E46"/>
                </a:solidFill>
              </a:rPr>
              <a:t>Объем металлообработки</a:t>
            </a:r>
            <a:r>
              <a:rPr lang="de-DE" altLang="de-DE" sz="1400" dirty="0" smtClean="0">
                <a:solidFill>
                  <a:srgbClr val="021E46"/>
                </a:solidFill>
              </a:rPr>
              <a:t>:</a:t>
            </a:r>
            <a:r>
              <a:rPr lang="kk-KZ" altLang="de-DE" sz="1400" dirty="0" smtClean="0">
                <a:solidFill>
                  <a:srgbClr val="021E46"/>
                </a:solidFill>
              </a:rPr>
              <a:t> </a:t>
            </a:r>
            <a:r>
              <a:rPr lang="ru-RU" altLang="de-DE" sz="1400" dirty="0" smtClean="0">
                <a:solidFill>
                  <a:srgbClr val="021E46"/>
                </a:solidFill>
              </a:rPr>
              <a:t>до</a:t>
            </a:r>
            <a:r>
              <a:rPr lang="de-DE" altLang="de-DE" sz="1400" dirty="0" smtClean="0">
                <a:solidFill>
                  <a:srgbClr val="021E46"/>
                </a:solidFill>
              </a:rPr>
              <a:t> </a:t>
            </a:r>
            <a:r>
              <a:rPr lang="de-DE" altLang="de-DE" sz="1400" dirty="0">
                <a:solidFill>
                  <a:srgbClr val="021E46"/>
                </a:solidFill>
              </a:rPr>
              <a:t>5.000 </a:t>
            </a:r>
            <a:r>
              <a:rPr lang="ru-RU" altLang="de-DE" sz="1400" dirty="0">
                <a:solidFill>
                  <a:srgbClr val="021E46"/>
                </a:solidFill>
              </a:rPr>
              <a:t>т</a:t>
            </a:r>
            <a:r>
              <a:rPr lang="de-DE" altLang="de-DE" sz="1400" dirty="0">
                <a:solidFill>
                  <a:srgbClr val="021E46"/>
                </a:solidFill>
              </a:rPr>
              <a:t>/</a:t>
            </a:r>
            <a:r>
              <a:rPr lang="ru-RU" altLang="de-DE" sz="1400" dirty="0" smtClean="0">
                <a:solidFill>
                  <a:srgbClr val="021E46"/>
                </a:solidFill>
              </a:rPr>
              <a:t>год.</a:t>
            </a:r>
            <a:endParaRPr lang="de-DE" altLang="de-DE" sz="1400" dirty="0">
              <a:solidFill>
                <a:srgbClr val="021E46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485530" y="2634684"/>
            <a:ext cx="1024268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360363" indent="-3603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ru-RU" altLang="de-DE" sz="1400" b="1" dirty="0">
                <a:solidFill>
                  <a:srgbClr val="021E46"/>
                </a:solidFill>
              </a:rPr>
              <a:t>Сроки реализации проекта</a:t>
            </a:r>
            <a:endParaRPr lang="de-DE" altLang="de-DE" sz="1400" b="1" dirty="0">
              <a:solidFill>
                <a:srgbClr val="021E46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485530" y="2944245"/>
            <a:ext cx="102426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ru-RU" altLang="de-DE" sz="1400" dirty="0">
                <a:solidFill>
                  <a:srgbClr val="021E46"/>
                </a:solidFill>
              </a:rPr>
              <a:t>начало реализации</a:t>
            </a:r>
            <a:r>
              <a:rPr lang="de-DE" altLang="de-DE" sz="1400" dirty="0">
                <a:solidFill>
                  <a:srgbClr val="021E46"/>
                </a:solidFill>
              </a:rPr>
              <a:t>:  		</a:t>
            </a:r>
            <a:r>
              <a:rPr lang="ru-RU" altLang="de-DE" sz="1400" dirty="0">
                <a:solidFill>
                  <a:srgbClr val="021E46"/>
                </a:solidFill>
              </a:rPr>
              <a:t>октябрь 2017 г.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ru-RU" altLang="de-DE" sz="1400" dirty="0">
                <a:solidFill>
                  <a:srgbClr val="021E46"/>
                </a:solidFill>
              </a:rPr>
              <a:t>окончание:                                     октябрь 2021 г.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544746" y="4239205"/>
            <a:ext cx="8323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360363" indent="-3603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ru-RU" altLang="de-DE" sz="1400" b="1" dirty="0">
                <a:solidFill>
                  <a:srgbClr val="021E46"/>
                </a:solidFill>
              </a:rPr>
              <a:t>Создание новых рабочих мест и преимущества для региона </a:t>
            </a:r>
            <a:endParaRPr lang="de-DE" altLang="de-DE" sz="1400" b="1" dirty="0">
              <a:solidFill>
                <a:srgbClr val="021E46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44746" y="4561468"/>
            <a:ext cx="8323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 marL="180975" indent="-1809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de-DE" sz="1400" dirty="0">
                <a:solidFill>
                  <a:srgbClr val="021E46"/>
                </a:solidFill>
              </a:rPr>
              <a:t>Производственные рабочие</a:t>
            </a:r>
            <a:r>
              <a:rPr lang="de-DE" altLang="de-DE" sz="1400" dirty="0">
                <a:solidFill>
                  <a:srgbClr val="021E46"/>
                </a:solidFill>
              </a:rPr>
              <a:t>: 	</a:t>
            </a:r>
            <a:r>
              <a:rPr lang="ru-RU" altLang="de-DE" sz="1400" dirty="0">
                <a:solidFill>
                  <a:srgbClr val="021E46"/>
                </a:solidFill>
              </a:rPr>
              <a:t>		прим.</a:t>
            </a:r>
            <a:r>
              <a:rPr lang="de-DE" altLang="de-DE" sz="1400" dirty="0">
                <a:solidFill>
                  <a:srgbClr val="021E46"/>
                </a:solidFill>
              </a:rPr>
              <a:t> 300 </a:t>
            </a:r>
            <a:r>
              <a:rPr lang="ru-RU" altLang="de-DE" sz="1400" dirty="0">
                <a:solidFill>
                  <a:srgbClr val="021E46"/>
                </a:solidFill>
              </a:rPr>
              <a:t>сотрудников</a:t>
            </a:r>
            <a:endParaRPr lang="de-DE" altLang="de-DE" sz="1400" dirty="0">
              <a:solidFill>
                <a:srgbClr val="021E46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altLang="de-DE" sz="1400" dirty="0">
                <a:solidFill>
                  <a:srgbClr val="021E46"/>
                </a:solidFill>
              </a:rPr>
              <a:t>Служащие </a:t>
            </a:r>
            <a:r>
              <a:rPr lang="de-DE" altLang="de-DE" sz="1400" dirty="0">
                <a:solidFill>
                  <a:srgbClr val="021E46"/>
                </a:solidFill>
              </a:rPr>
              <a:t>(</a:t>
            </a:r>
            <a:r>
              <a:rPr lang="ru-RU" altLang="de-DE" sz="1400" dirty="0">
                <a:solidFill>
                  <a:srgbClr val="021E46"/>
                </a:solidFill>
              </a:rPr>
              <a:t>управление предприятием</a:t>
            </a:r>
            <a:r>
              <a:rPr lang="de-DE" altLang="de-DE" sz="1400" dirty="0">
                <a:solidFill>
                  <a:srgbClr val="021E46"/>
                </a:solidFill>
              </a:rPr>
              <a:t>, 		</a:t>
            </a:r>
            <a:br>
              <a:rPr lang="de-DE" altLang="de-DE" sz="1400" dirty="0">
                <a:solidFill>
                  <a:srgbClr val="021E46"/>
                </a:solidFill>
              </a:rPr>
            </a:br>
            <a:r>
              <a:rPr lang="ru-RU" altLang="de-DE" sz="1400" dirty="0">
                <a:solidFill>
                  <a:srgbClr val="021E46"/>
                </a:solidFill>
              </a:rPr>
              <a:t>инженерно-технический персонал</a:t>
            </a:r>
            <a:r>
              <a:rPr lang="de-DE" altLang="de-DE" sz="1400" dirty="0">
                <a:solidFill>
                  <a:srgbClr val="021E46"/>
                </a:solidFill>
              </a:rPr>
              <a:t>):		</a:t>
            </a:r>
            <a:r>
              <a:rPr lang="ru-RU" altLang="de-DE" sz="1400" dirty="0">
                <a:solidFill>
                  <a:srgbClr val="021E46"/>
                </a:solidFill>
              </a:rPr>
              <a:t>прим</a:t>
            </a:r>
            <a:r>
              <a:rPr lang="de-DE" altLang="de-DE" sz="1400" dirty="0">
                <a:solidFill>
                  <a:srgbClr val="021E46"/>
                </a:solidFill>
              </a:rPr>
              <a:t>.   60 </a:t>
            </a:r>
            <a:r>
              <a:rPr lang="ru-RU" altLang="de-DE" sz="1400" dirty="0" smtClean="0">
                <a:solidFill>
                  <a:srgbClr val="021E46"/>
                </a:solidFill>
              </a:rPr>
              <a:t>сотрудников</a:t>
            </a:r>
            <a:endParaRPr lang="de-DE" altLang="de-DE" sz="1400" dirty="0">
              <a:solidFill>
                <a:srgbClr val="021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22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63"/>
          <p:cNvSpPr>
            <a:spLocks noChangeArrowheads="1"/>
          </p:cNvSpPr>
          <p:nvPr/>
        </p:nvSpPr>
        <p:spPr bwMode="auto">
          <a:xfrm>
            <a:off x="1557014" y="209551"/>
            <a:ext cx="93030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Оборонная промышленность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91939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Users\e.ahmedov\Downloads\2018.2.20_attachments(2)\13006847-three-dimensional-graph-to-growth-Stock-Photo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0692" r="16263" b="13777"/>
          <a:stretch/>
        </p:blipFill>
        <p:spPr bwMode="auto">
          <a:xfrm>
            <a:off x="1695886" y="2118154"/>
            <a:ext cx="3323823" cy="77744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94379" y="1084768"/>
            <a:ext cx="4926959" cy="1016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253356"/>
                </a:solidFill>
                <a:latin typeface="Arial" pitchFamily="34" charset="0"/>
              </a:rPr>
              <a:t>Рост производства оборонной промышленности </a:t>
            </a:r>
            <a:br>
              <a:rPr lang="ru-RU" sz="2000" b="1" dirty="0">
                <a:solidFill>
                  <a:srgbClr val="253356"/>
                </a:solidFill>
                <a:latin typeface="Arial" pitchFamily="34" charset="0"/>
              </a:rPr>
            </a:br>
            <a:r>
              <a:rPr lang="ru-RU" sz="2000" b="1" u="sng" dirty="0">
                <a:solidFill>
                  <a:srgbClr val="253356"/>
                </a:solidFill>
                <a:latin typeface="Arial" pitchFamily="34" charset="0"/>
              </a:rPr>
              <a:t>до 80 млрд. тенге</a:t>
            </a:r>
          </a:p>
        </p:txBody>
      </p:sp>
      <p:pic>
        <p:nvPicPr>
          <p:cNvPr id="4102" name="Picture 6" descr="C:\Users\e.ahmedov\Downloads\2018.2.20_attachments(3)\экспорт-3148298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23" y="1856075"/>
            <a:ext cx="3563351" cy="10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693008" y="1122868"/>
            <a:ext cx="4925004" cy="7078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253356"/>
                </a:solidFill>
                <a:latin typeface="Arial" pitchFamily="34" charset="0"/>
              </a:rPr>
              <a:t>Рост экспорта </a:t>
            </a:r>
            <a:br>
              <a:rPr lang="ru-RU" sz="2000" b="1" dirty="0">
                <a:solidFill>
                  <a:srgbClr val="253356"/>
                </a:solidFill>
                <a:latin typeface="Arial" pitchFamily="34" charset="0"/>
              </a:rPr>
            </a:br>
            <a:r>
              <a:rPr lang="ru-RU" sz="2000" b="1" u="sng" dirty="0">
                <a:solidFill>
                  <a:srgbClr val="253356"/>
                </a:solidFill>
                <a:latin typeface="Arial" pitchFamily="34" charset="0"/>
              </a:rPr>
              <a:t>до 16 млрд. </a:t>
            </a:r>
            <a:r>
              <a:rPr lang="ru-RU" sz="2000" b="1" u="sng" dirty="0" smtClean="0">
                <a:solidFill>
                  <a:srgbClr val="253356"/>
                </a:solidFill>
                <a:latin typeface="Arial" pitchFamily="34" charset="0"/>
              </a:rPr>
              <a:t>тенге</a:t>
            </a:r>
            <a:endParaRPr lang="ru-RU" sz="2000" b="1" u="sng" dirty="0">
              <a:solidFill>
                <a:srgbClr val="253356"/>
              </a:solidFill>
              <a:latin typeface="Arial" pitchFamily="34" charset="0"/>
            </a:endParaRPr>
          </a:p>
        </p:txBody>
      </p:sp>
      <p:pic>
        <p:nvPicPr>
          <p:cNvPr id="10" name="Picture 2" descr="C:\Users\e.ahmedov\Downloads\2018.2.20_attachments(1)\no-translate-detected_318-1016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64" y="4310046"/>
            <a:ext cx="595175" cy="4836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7260" y="3020383"/>
            <a:ext cx="4926959" cy="1016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253356"/>
                </a:solidFill>
                <a:latin typeface="Arial" pitchFamily="34" charset="0"/>
              </a:rPr>
              <a:t>Обеспечивают производство и сервис в оборонной промышленности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45411" y="4366583"/>
            <a:ext cx="2912805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предприятий</a:t>
            </a:r>
          </a:p>
        </p:txBody>
      </p:sp>
      <p:pic>
        <p:nvPicPr>
          <p:cNvPr id="13" name="Picture 3" descr="C:\Users\e.ahmedov\Downloads\2018.2.20_attachments(1)\image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26" y="4830555"/>
            <a:ext cx="556651" cy="41305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45411" y="4874583"/>
            <a:ext cx="2912805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9000 человек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3733" y="5476246"/>
            <a:ext cx="4926959" cy="13234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253356"/>
                </a:solidFill>
                <a:latin typeface="Arial" pitchFamily="34" charset="0"/>
              </a:rPr>
              <a:t>Из 926 видов продукции включенных в ГОЗ, в РК производится 790 видов  продукции (86%)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6428" y="3156836"/>
            <a:ext cx="61440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Закупаем в других странах:</a:t>
            </a:r>
          </a:p>
          <a:p>
            <a:endParaRPr lang="ru-RU" sz="1600" b="1" i="1" dirty="0" smtClean="0">
              <a:latin typeface="Arial" pitchFamily="34" charset="0"/>
              <a:cs typeface="Arial" pitchFamily="34" charset="0"/>
            </a:endParaRPr>
          </a:p>
          <a:p>
            <a:pPr marL="88900" indent="-88900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самолеты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8900" indent="-88900"/>
            <a:r>
              <a:rPr lang="ru-RU" sz="2000" i="1" dirty="0">
                <a:latin typeface="Arial" pitchFamily="34" charset="0"/>
                <a:cs typeface="Arial" pitchFamily="34" charset="0"/>
              </a:rPr>
              <a:t>- авиационное имущество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8900" indent="-88900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связь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8900" indent="-88900">
              <a:buFontTx/>
              <a:buChar char="-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ракетно-артиллерийское вооружение  </a:t>
            </a:r>
          </a:p>
          <a:p>
            <a:pPr marL="88900" indent="-88900">
              <a:buFontTx/>
              <a:buChar char="-"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боеприпасы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3265" y="5895345"/>
            <a:ext cx="634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Импорт составляет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22% 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4626"/>
            <a:ext cx="4124032" cy="1571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kumimoji="1" lang="ru-RU" altLang="ru-RU" sz="1400" b="1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7" name="Прямоугольник 63"/>
          <p:cNvSpPr>
            <a:spLocks noChangeArrowheads="1"/>
          </p:cNvSpPr>
          <p:nvPr/>
        </p:nvSpPr>
        <p:spPr bwMode="auto">
          <a:xfrm>
            <a:off x="1664460" y="271463"/>
            <a:ext cx="1005709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Концепция перевооружения и развития ОПК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1A72-C280-4A15-8711-AFFADFCA815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9" name="Изображение 5" descr="ICON_modernisation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8" y="4085580"/>
            <a:ext cx="65640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Изображение 8" descr="ICON_MODERNISATI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8" y="2326779"/>
            <a:ext cx="55482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Изображение 10" descr="ICON_MODERNI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59" y="3217293"/>
            <a:ext cx="64859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152101" y="1287869"/>
            <a:ext cx="488593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Освоение комплекса ремонтных работ в целях исключения необходимости отправки техники для ремонта за рубеж. 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Ежегодная 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потребность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в ремонте – 500 ед. техники.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71636" y="2247405"/>
            <a:ext cx="464759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Организация производства, наиболее перспективных видов продукции, имеющих, в том числе и экспортный потенциал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22430" y="3314700"/>
            <a:ext cx="466908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Ускоренное развитие науки, НИОКР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2661" y="3894957"/>
            <a:ext cx="46905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Реализация всех этапов позволит занять экспортную нишу на региональном рынке.</a:t>
            </a:r>
          </a:p>
          <a:p>
            <a:pPr algn="just"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Большой потенциал –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Юго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– Восточная Азия, Монголия, страны Африки.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0418" y="1241426"/>
            <a:ext cx="374308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Gungsuh" panose="02030600000101010101" pitchFamily="18" charset="-127"/>
              </a:rPr>
              <a:t>Увеличение потенциала по ремонту и сервисному обслуживанию ВВТ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Gungsuh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063" y="1068389"/>
            <a:ext cx="11150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этап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kk-KZ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2018-2021</a:t>
            </a:r>
            <a:r>
              <a:rPr lang="kk-KZ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гг.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7672" y="2429521"/>
            <a:ext cx="374308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Gungsuh" panose="02030600000101010101" pitchFamily="18" charset="-127"/>
              </a:rPr>
              <a:t>Модернизация ВВТ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Gungsuh" panose="0203060000010101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063" y="2077989"/>
            <a:ext cx="11150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II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этап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kk-KZ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22</a:t>
            </a: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-202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kk-KZ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гг.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38697" y="3306193"/>
            <a:ext cx="374112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Gungsuh" panose="02030600000101010101" pitchFamily="18" charset="-127"/>
              </a:rPr>
              <a:t>Производство новых </a:t>
            </a: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Gungsuh" panose="02030600000101010101" pitchFamily="18" charset="-127"/>
              </a:rPr>
              <a:t>видов ВВТ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Gungsuh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0903" y="3022477"/>
            <a:ext cx="11150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III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этап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kk-KZ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25</a:t>
            </a: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-202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7</a:t>
            </a:r>
            <a:r>
              <a:rPr lang="kk-KZ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гг.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8001" y="4233789"/>
            <a:ext cx="374112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Gungsuh" panose="02030600000101010101" pitchFamily="18" charset="-127"/>
              </a:rPr>
              <a:t>Развитие экспортного потенциала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Gungsuh" panose="0203060000010101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6159" y="3941565"/>
            <a:ext cx="11150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IV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этап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kk-KZ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8-20</a:t>
            </a: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30</a:t>
            </a:r>
            <a:r>
              <a:rPr lang="kk-KZ" sz="12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гг.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7" name="Picture 2" descr="G:\Drive\СЕКЕ\arrow-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93" y="1257300"/>
            <a:ext cx="7814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G:\Drive\СЕКЕ\arrow-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24" y="2247404"/>
            <a:ext cx="7814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G:\Drive\СЕКЕ\arrow-g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93" y="3132585"/>
            <a:ext cx="7814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G:\Drive\СЕКЕ\arrow-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8" y="3979664"/>
            <a:ext cx="7814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G:\Drive\СЕКЕ\ICON_MODERN_RUK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22" y="1292226"/>
            <a:ext cx="595846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 flipV="1">
            <a:off x="316482" y="498346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2334" y="5030753"/>
            <a:ext cx="11610902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Принятие Концепции позволит:</a:t>
            </a:r>
          </a:p>
          <a:p>
            <a:pPr algn="ctr">
              <a:defRPr/>
            </a:pPr>
            <a:endParaRPr lang="ru-RU" sz="105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1.   Прогнозировать на долгосрочную перспективу потребности Вооруженных Сил РК;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2.   Планировать развитие производств отечественных ОПК;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3.   Привлекать инвестиции и трансферт технологий на разработку запланированных вооружений;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4.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</a:rPr>
              <a:t>Исключит затраты на разработку, производство и т.д. военной продукции в дальнейшем не востребованной в ВС РК </a:t>
            </a:r>
            <a:endParaRPr lang="ru-RU" sz="14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07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68865" y="920751"/>
            <a:ext cx="11252688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2" y="46037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0"/>
          <p:cNvSpPr>
            <a:spLocks noChangeArrowheads="1"/>
          </p:cNvSpPr>
          <p:nvPr/>
        </p:nvSpPr>
        <p:spPr bwMode="auto">
          <a:xfrm>
            <a:off x="203177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7901"/>
            <a:ext cx="4124031" cy="1538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398974" y="8456617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</a:pPr>
            <a:endParaRPr kumimoji="1" lang="ru-RU" altLang="ru-RU" sz="1400" b="1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7" name="Прямоугольник 63"/>
          <p:cNvSpPr>
            <a:spLocks noChangeArrowheads="1"/>
          </p:cNvSpPr>
          <p:nvPr/>
        </p:nvSpPr>
        <p:spPr bwMode="auto">
          <a:xfrm>
            <a:off x="1664461" y="271464"/>
            <a:ext cx="1005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Модернизация предприятий ОПК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1A72-C280-4A15-8711-AFFADFCA81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79686"/>
              </p:ext>
            </p:extLst>
          </p:nvPr>
        </p:nvGraphicFramePr>
        <p:xfrm>
          <a:off x="1664460" y="1320802"/>
          <a:ext cx="8980544" cy="4643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78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8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5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НАИМЕНОВАНИЕ ПРЕДПРИЯТИЯ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ЕДИНИЦЫ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целевой уровень</a:t>
                      </a: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Сроки реализации</a:t>
                      </a: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«ПЗТМ»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4 541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«Тыныс»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2 875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2018-2019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«Семей инжиниринг»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800*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2018-2019</a:t>
                      </a: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«Зенит»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1 800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«ЗИК»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1 400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2018-2019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«НИИ «</a:t>
                      </a:r>
                      <a:r>
                        <a:rPr lang="ru-RU" sz="1400" b="1" i="1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Гидроприбор</a:t>
                      </a: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1 119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«МЗК»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1 800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«811 АРЗ КИ»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357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«Технологическая модернизация АО «СМЗ»</a:t>
                      </a: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dirty="0" smtClean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1 300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0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ИТОГО: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1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919" marR="8919" marT="891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млн. тенге</a:t>
                      </a:r>
                      <a:endParaRPr lang="ru-RU" sz="1100" b="0" i="1" u="none" strike="noStrike" dirty="0" smtClean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662" marR="9662" marT="8919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 992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319" marR="10319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0319" marR="10319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194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35271" y="4042664"/>
            <a:ext cx="299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Китайская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Народная Республика</a:t>
            </a:r>
            <a:endParaRPr lang="ru-RU" sz="1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151" y="4042664"/>
            <a:ext cx="23615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Bookman Old Style" panose="02050604050505020204" pitchFamily="18" charset="0"/>
              </a:rPr>
              <a:t>Российская Федерация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72616" y="3286663"/>
            <a:ext cx="5738606" cy="756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Bookman Old Style" pitchFamily="18" charset="0"/>
              </a:rPr>
              <a:t>Расходы на науку в сфере безопасности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Bookman Old Style" pitchFamily="18" charset="0"/>
              </a:rPr>
              <a:t>(международный опыт)</a:t>
            </a:r>
            <a:endParaRPr lang="ru-RU" sz="11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91206" y="2983564"/>
            <a:ext cx="5780885" cy="707886"/>
            <a:chOff x="105195" y="5127736"/>
            <a:chExt cx="4304514" cy="60206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05195" y="5127736"/>
              <a:ext cx="4304514" cy="4188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Bookman Old Style" panose="02050604050505020204" pitchFamily="18" charset="0"/>
                </a:rPr>
                <a:t>Финансирование науки в рамках оборонного заказа </a:t>
              </a:r>
            </a:p>
            <a:p>
              <a:pPr algn="ctr"/>
              <a:endParaRPr lang="ru-RU" sz="12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41" name="Прямоугольный треугольник 40"/>
            <p:cNvSpPr/>
            <p:nvPr/>
          </p:nvSpPr>
          <p:spPr>
            <a:xfrm>
              <a:off x="105196" y="5127739"/>
              <a:ext cx="864094" cy="602057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6378053" y="2192036"/>
            <a:ext cx="5738606" cy="7560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468000" tIns="91440" bIns="91440" anchor="ctr"/>
          <a:lstStyle/>
          <a:p>
            <a:pPr indent="266700" algn="ctr"/>
            <a:r>
              <a:rPr lang="ru-RU" sz="16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Предлагаемые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меры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8" name="Прямоугольник 5120"/>
          <p:cNvSpPr/>
          <p:nvPr>
            <p:custDataLst>
              <p:tags r:id="rId1"/>
            </p:custDataLst>
          </p:nvPr>
        </p:nvSpPr>
        <p:spPr>
          <a:xfrm>
            <a:off x="1644924" y="924764"/>
            <a:ext cx="10471734" cy="1051249"/>
          </a:xfrm>
          <a:custGeom>
            <a:avLst/>
            <a:gdLst>
              <a:gd name="connsiteX0" fmla="*/ 614289 w 8476728"/>
              <a:gd name="connsiteY0" fmla="*/ 0 h 677863"/>
              <a:gd name="connsiteX1" fmla="*/ 8137452 w 8476728"/>
              <a:gd name="connsiteY1" fmla="*/ 0 h 677863"/>
              <a:gd name="connsiteX2" fmla="*/ 8476728 w 8476728"/>
              <a:gd name="connsiteY2" fmla="*/ 0 h 677863"/>
              <a:gd name="connsiteX3" fmla="*/ 8476728 w 8476728"/>
              <a:gd name="connsiteY3" fmla="*/ 677863 h 677863"/>
              <a:gd name="connsiteX4" fmla="*/ 8137452 w 8476728"/>
              <a:gd name="connsiteY4" fmla="*/ 677863 h 677863"/>
              <a:gd name="connsiteX5" fmla="*/ 0 w 8476728"/>
              <a:gd name="connsiteY5" fmla="*/ 677863 h 677863"/>
              <a:gd name="connsiteX6" fmla="*/ 614289 w 8476728"/>
              <a:gd name="connsiteY6" fmla="*/ 0 h 677863"/>
              <a:gd name="connsiteX0" fmla="*/ 614289 w 8476728"/>
              <a:gd name="connsiteY0" fmla="*/ 0 h 677863"/>
              <a:gd name="connsiteX1" fmla="*/ 8137452 w 8476728"/>
              <a:gd name="connsiteY1" fmla="*/ 0 h 677863"/>
              <a:gd name="connsiteX2" fmla="*/ 8476728 w 8476728"/>
              <a:gd name="connsiteY2" fmla="*/ 0 h 677863"/>
              <a:gd name="connsiteX3" fmla="*/ 8476728 w 8476728"/>
              <a:gd name="connsiteY3" fmla="*/ 677863 h 677863"/>
              <a:gd name="connsiteX4" fmla="*/ 8137452 w 8476728"/>
              <a:gd name="connsiteY4" fmla="*/ 677863 h 677863"/>
              <a:gd name="connsiteX5" fmla="*/ 0 w 8476728"/>
              <a:gd name="connsiteY5" fmla="*/ 677863 h 677863"/>
              <a:gd name="connsiteX6" fmla="*/ 614289 w 8476728"/>
              <a:gd name="connsiteY6" fmla="*/ 0 h 677863"/>
              <a:gd name="connsiteX0" fmla="*/ 614289 w 8476728"/>
              <a:gd name="connsiteY0" fmla="*/ 0 h 677863"/>
              <a:gd name="connsiteX1" fmla="*/ 8137452 w 8476728"/>
              <a:gd name="connsiteY1" fmla="*/ 0 h 677863"/>
              <a:gd name="connsiteX2" fmla="*/ 8476728 w 8476728"/>
              <a:gd name="connsiteY2" fmla="*/ 0 h 677863"/>
              <a:gd name="connsiteX3" fmla="*/ 8476728 w 8476728"/>
              <a:gd name="connsiteY3" fmla="*/ 677863 h 677863"/>
              <a:gd name="connsiteX4" fmla="*/ 8137452 w 8476728"/>
              <a:gd name="connsiteY4" fmla="*/ 677863 h 677863"/>
              <a:gd name="connsiteX5" fmla="*/ 0 w 8476728"/>
              <a:gd name="connsiteY5" fmla="*/ 677863 h 677863"/>
              <a:gd name="connsiteX6" fmla="*/ 614289 w 8476728"/>
              <a:gd name="connsiteY6" fmla="*/ 0 h 677863"/>
              <a:gd name="connsiteX0" fmla="*/ 614289 w 8476728"/>
              <a:gd name="connsiteY0" fmla="*/ 0 h 677863"/>
              <a:gd name="connsiteX1" fmla="*/ 8137452 w 8476728"/>
              <a:gd name="connsiteY1" fmla="*/ 0 h 677863"/>
              <a:gd name="connsiteX2" fmla="*/ 8476728 w 8476728"/>
              <a:gd name="connsiteY2" fmla="*/ 0 h 677863"/>
              <a:gd name="connsiteX3" fmla="*/ 8476728 w 8476728"/>
              <a:gd name="connsiteY3" fmla="*/ 677863 h 677863"/>
              <a:gd name="connsiteX4" fmla="*/ 8137452 w 8476728"/>
              <a:gd name="connsiteY4" fmla="*/ 677863 h 677863"/>
              <a:gd name="connsiteX5" fmla="*/ 0 w 8476728"/>
              <a:gd name="connsiteY5" fmla="*/ 677863 h 677863"/>
              <a:gd name="connsiteX6" fmla="*/ 614289 w 8476728"/>
              <a:gd name="connsiteY6" fmla="*/ 0 h 677863"/>
              <a:gd name="connsiteX0" fmla="*/ 614289 w 8476728"/>
              <a:gd name="connsiteY0" fmla="*/ 0 h 677863"/>
              <a:gd name="connsiteX1" fmla="*/ 8137452 w 8476728"/>
              <a:gd name="connsiteY1" fmla="*/ 0 h 677863"/>
              <a:gd name="connsiteX2" fmla="*/ 8476728 w 8476728"/>
              <a:gd name="connsiteY2" fmla="*/ 0 h 677863"/>
              <a:gd name="connsiteX3" fmla="*/ 8476728 w 8476728"/>
              <a:gd name="connsiteY3" fmla="*/ 677863 h 677863"/>
              <a:gd name="connsiteX4" fmla="*/ 8137452 w 8476728"/>
              <a:gd name="connsiteY4" fmla="*/ 677863 h 677863"/>
              <a:gd name="connsiteX5" fmla="*/ 0 w 8476728"/>
              <a:gd name="connsiteY5" fmla="*/ 677863 h 677863"/>
              <a:gd name="connsiteX6" fmla="*/ 614289 w 8476728"/>
              <a:gd name="connsiteY6" fmla="*/ 0 h 677863"/>
              <a:gd name="connsiteX0" fmla="*/ 719903 w 8582342"/>
              <a:gd name="connsiteY0" fmla="*/ 0 h 677863"/>
              <a:gd name="connsiteX1" fmla="*/ 8243066 w 8582342"/>
              <a:gd name="connsiteY1" fmla="*/ 0 h 677863"/>
              <a:gd name="connsiteX2" fmla="*/ 8582342 w 8582342"/>
              <a:gd name="connsiteY2" fmla="*/ 0 h 677863"/>
              <a:gd name="connsiteX3" fmla="*/ 8582342 w 8582342"/>
              <a:gd name="connsiteY3" fmla="*/ 677863 h 677863"/>
              <a:gd name="connsiteX4" fmla="*/ 8243066 w 8582342"/>
              <a:gd name="connsiteY4" fmla="*/ 677863 h 677863"/>
              <a:gd name="connsiteX5" fmla="*/ 0 w 8582342"/>
              <a:gd name="connsiteY5" fmla="*/ 671513 h 677863"/>
              <a:gd name="connsiteX6" fmla="*/ 719903 w 8582342"/>
              <a:gd name="connsiteY6" fmla="*/ 0 h 677863"/>
              <a:gd name="connsiteX0" fmla="*/ 653894 w 8516333"/>
              <a:gd name="connsiteY0" fmla="*/ 0 h 677863"/>
              <a:gd name="connsiteX1" fmla="*/ 8177057 w 8516333"/>
              <a:gd name="connsiteY1" fmla="*/ 0 h 677863"/>
              <a:gd name="connsiteX2" fmla="*/ 8516333 w 8516333"/>
              <a:gd name="connsiteY2" fmla="*/ 0 h 677863"/>
              <a:gd name="connsiteX3" fmla="*/ 8516333 w 8516333"/>
              <a:gd name="connsiteY3" fmla="*/ 677863 h 677863"/>
              <a:gd name="connsiteX4" fmla="*/ 8177057 w 8516333"/>
              <a:gd name="connsiteY4" fmla="*/ 677863 h 677863"/>
              <a:gd name="connsiteX5" fmla="*/ 0 w 8516333"/>
              <a:gd name="connsiteY5" fmla="*/ 677863 h 677863"/>
              <a:gd name="connsiteX6" fmla="*/ 653894 w 8516333"/>
              <a:gd name="connsiteY6" fmla="*/ 0 h 677863"/>
              <a:gd name="connsiteX0" fmla="*/ 693499 w 8555938"/>
              <a:gd name="connsiteY0" fmla="*/ 0 h 690563"/>
              <a:gd name="connsiteX1" fmla="*/ 8216662 w 8555938"/>
              <a:gd name="connsiteY1" fmla="*/ 0 h 690563"/>
              <a:gd name="connsiteX2" fmla="*/ 8555938 w 8555938"/>
              <a:gd name="connsiteY2" fmla="*/ 0 h 690563"/>
              <a:gd name="connsiteX3" fmla="*/ 8555938 w 8555938"/>
              <a:gd name="connsiteY3" fmla="*/ 677863 h 690563"/>
              <a:gd name="connsiteX4" fmla="*/ 8216662 w 8555938"/>
              <a:gd name="connsiteY4" fmla="*/ 677863 h 690563"/>
              <a:gd name="connsiteX5" fmla="*/ 0 w 8555938"/>
              <a:gd name="connsiteY5" fmla="*/ 690563 h 690563"/>
              <a:gd name="connsiteX6" fmla="*/ 693499 w 8555938"/>
              <a:gd name="connsiteY6" fmla="*/ 0 h 690563"/>
              <a:gd name="connsiteX0" fmla="*/ 693499 w 8555938"/>
              <a:gd name="connsiteY0" fmla="*/ 0 h 677863"/>
              <a:gd name="connsiteX1" fmla="*/ 8216662 w 8555938"/>
              <a:gd name="connsiteY1" fmla="*/ 0 h 677863"/>
              <a:gd name="connsiteX2" fmla="*/ 8555938 w 8555938"/>
              <a:gd name="connsiteY2" fmla="*/ 0 h 677863"/>
              <a:gd name="connsiteX3" fmla="*/ 8555938 w 8555938"/>
              <a:gd name="connsiteY3" fmla="*/ 677863 h 677863"/>
              <a:gd name="connsiteX4" fmla="*/ 8216662 w 8555938"/>
              <a:gd name="connsiteY4" fmla="*/ 677863 h 677863"/>
              <a:gd name="connsiteX5" fmla="*/ 0 w 8555938"/>
              <a:gd name="connsiteY5" fmla="*/ 676276 h 677863"/>
              <a:gd name="connsiteX6" fmla="*/ 693499 w 8555938"/>
              <a:gd name="connsiteY6" fmla="*/ 0 h 67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5938" h="677863">
                <a:moveTo>
                  <a:pt x="693499" y="0"/>
                </a:moveTo>
                <a:lnTo>
                  <a:pt x="8216662" y="0"/>
                </a:lnTo>
                <a:lnTo>
                  <a:pt x="8555938" y="0"/>
                </a:lnTo>
                <a:lnTo>
                  <a:pt x="8555938" y="677863"/>
                </a:lnTo>
                <a:lnTo>
                  <a:pt x="8216662" y="677863"/>
                </a:lnTo>
                <a:lnTo>
                  <a:pt x="0" y="676276"/>
                </a:lnTo>
                <a:lnTo>
                  <a:pt x="693499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lIns="468000" tIns="91440" bIns="91440" anchor="ctr"/>
          <a:lstStyle/>
          <a:p>
            <a:pPr indent="266700" algn="just"/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Имеются</a:t>
            </a:r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собственные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разработки</a:t>
            </a:r>
            <a:endParaRPr lang="ru-RU" sz="1100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indent="266700" algn="just"/>
            <a:r>
              <a:rPr lang="ru-RU" sz="1600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При этом сохраняется  недостаточный уровень финансирования НИОКР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9" name="Freeform 2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72615" y="924764"/>
            <a:ext cx="1933094" cy="1051249"/>
          </a:xfrm>
          <a:custGeom>
            <a:avLst/>
            <a:gdLst>
              <a:gd name="T0" fmla="*/ 330 w 330"/>
              <a:gd name="T1" fmla="*/ 0 h 212"/>
              <a:gd name="T2" fmla="*/ 228 w 330"/>
              <a:gd name="T3" fmla="*/ 212 h 212"/>
              <a:gd name="T4" fmla="*/ 0 w 330"/>
              <a:gd name="T5" fmla="*/ 212 h 212"/>
              <a:gd name="T6" fmla="*/ 0 w 330"/>
              <a:gd name="T7" fmla="*/ 0 h 212"/>
              <a:gd name="T8" fmla="*/ 330 w 330"/>
              <a:gd name="T9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0" h="212">
                <a:moveTo>
                  <a:pt x="330" y="0"/>
                </a:moveTo>
                <a:lnTo>
                  <a:pt x="228" y="212"/>
                </a:lnTo>
                <a:lnTo>
                  <a:pt x="0" y="212"/>
                </a:lnTo>
                <a:lnTo>
                  <a:pt x="0" y="0"/>
                </a:lnTo>
                <a:lnTo>
                  <a:pt x="3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none" lIns="10800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Текущий </a:t>
            </a:r>
          </a:p>
          <a:p>
            <a:r>
              <a:rPr lang="ru-RU" sz="1400" b="1" dirty="0" smtClean="0">
                <a:latin typeface="Bookman Old Style" pitchFamily="18" charset="0"/>
              </a:rPr>
              <a:t>статус</a:t>
            </a:r>
            <a:endParaRPr lang="ru-RU" sz="1400" b="1" dirty="0">
              <a:latin typeface="Bookman Old Style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191205" y="3991680"/>
            <a:ext cx="5740167" cy="606428"/>
            <a:chOff x="105195" y="5127733"/>
            <a:chExt cx="4304512" cy="63513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05195" y="5127733"/>
              <a:ext cx="4304512" cy="6124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Bookman Old Style" panose="02050604050505020204" pitchFamily="18" charset="0"/>
                </a:rPr>
                <a:t>Создание Фонда </a:t>
              </a:r>
              <a:r>
                <a:rPr lang="ru-RU" sz="1400" b="1" dirty="0" smtClean="0">
                  <a:latin typeface="Bookman Old Style" panose="02050604050505020204" pitchFamily="18" charset="0"/>
                </a:rPr>
                <a:t>развития ОПК</a:t>
              </a:r>
              <a:endParaRPr lang="ru-RU" sz="1400" b="1" dirty="0">
                <a:latin typeface="Bookman Old Style" panose="02050604050505020204" pitchFamily="18" charset="0"/>
              </a:endParaRPr>
            </a:p>
            <a:p>
              <a:pPr algn="ctr"/>
              <a:endParaRPr lang="ru-RU" sz="600" b="1" dirty="0" smtClean="0">
                <a:solidFill>
                  <a:schemeClr val="dk1"/>
                </a:solidFill>
                <a:latin typeface="Bookman Old Style" panose="02050604050505020204" pitchFamily="18" charset="0"/>
              </a:endParaRPr>
            </a:p>
            <a:p>
              <a:pPr algn="ctr"/>
              <a:endParaRPr lang="ru-RU" sz="600" b="1" dirty="0">
                <a:latin typeface="Bookman Old Style" panose="02050604050505020204" pitchFamily="18" charset="0"/>
              </a:endParaRPr>
            </a:p>
            <a:p>
              <a:pPr algn="ctr"/>
              <a:endParaRPr lang="ru-RU" sz="600" b="1" dirty="0" smtClean="0">
                <a:solidFill>
                  <a:schemeClr val="dk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58" name="Прямоугольный треугольник 57"/>
            <p:cNvSpPr/>
            <p:nvPr/>
          </p:nvSpPr>
          <p:spPr>
            <a:xfrm>
              <a:off x="105196" y="5127740"/>
              <a:ext cx="864094" cy="635127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287203" y="4707134"/>
            <a:ext cx="5644169" cy="2031328"/>
            <a:chOff x="105195" y="5127733"/>
            <a:chExt cx="4304514" cy="135222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05195" y="5127735"/>
              <a:ext cx="4304514" cy="12088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ru-RU" sz="1400" b="1" dirty="0" smtClean="0">
                <a:latin typeface="Bookman Old Style" panose="02050604050505020204" pitchFamily="18" charset="0"/>
              </a:endParaRPr>
            </a:p>
            <a:p>
              <a:pPr algn="ctr"/>
              <a:r>
                <a:rPr lang="ru-RU" sz="1400" b="1" dirty="0" smtClean="0">
                  <a:latin typeface="Bookman Old Style" panose="02050604050505020204" pitchFamily="18" charset="0"/>
                </a:rPr>
                <a:t>Приоритеты в науке на 2018-2020 гг.:</a:t>
              </a:r>
            </a:p>
            <a:p>
              <a:pPr marL="285750" indent="-285750" algn="ctr">
                <a:buFontTx/>
                <a:buChar char="-"/>
              </a:pPr>
              <a:r>
                <a:rPr lang="ru-RU" sz="1400" dirty="0" smtClean="0">
                  <a:solidFill>
                    <a:schemeClr val="dk1"/>
                  </a:solidFill>
                  <a:latin typeface="Bookman Old Style" panose="02050604050505020204" pitchFamily="18" charset="0"/>
                </a:rPr>
                <a:t>Средства радиотехнических войск противовоздушной обороны;</a:t>
              </a:r>
            </a:p>
            <a:p>
              <a:pPr marL="285750" indent="-285750" algn="ctr">
                <a:buFontTx/>
                <a:buChar char="-"/>
              </a:pPr>
              <a:r>
                <a:rPr lang="ru-RU" sz="1400" dirty="0" smtClean="0">
                  <a:latin typeface="Bookman Old Style" panose="02050604050505020204" pitchFamily="18" charset="0"/>
                </a:rPr>
                <a:t>средства </a:t>
              </a:r>
              <a:r>
                <a:rPr lang="ru-RU" sz="1400" dirty="0">
                  <a:latin typeface="Bookman Old Style" panose="02050604050505020204" pitchFamily="18" charset="0"/>
                </a:rPr>
                <a:t>связи и </a:t>
              </a:r>
              <a:r>
                <a:rPr lang="ru-RU" sz="1400" dirty="0" smtClean="0">
                  <a:latin typeface="Bookman Old Style" panose="02050604050505020204" pitchFamily="18" charset="0"/>
                </a:rPr>
                <a:t/>
              </a:r>
              <a:br>
                <a:rPr lang="ru-RU" sz="1400" dirty="0" smtClean="0">
                  <a:latin typeface="Bookman Old Style" panose="02050604050505020204" pitchFamily="18" charset="0"/>
                </a:rPr>
              </a:br>
              <a:r>
                <a:rPr lang="ru-RU" sz="1400" dirty="0" smtClean="0">
                  <a:latin typeface="Bookman Old Style" panose="02050604050505020204" pitchFamily="18" charset="0"/>
                </a:rPr>
                <a:t>автоматизированные </a:t>
              </a:r>
              <a:r>
                <a:rPr lang="ru-RU" sz="1400" dirty="0">
                  <a:latin typeface="Bookman Old Style" panose="02050604050505020204" pitchFamily="18" charset="0"/>
                </a:rPr>
                <a:t>системы управления</a:t>
              </a:r>
              <a:r>
                <a:rPr lang="ru-RU" sz="1400" dirty="0" smtClean="0">
                  <a:latin typeface="Bookman Old Style" panose="02050604050505020204" pitchFamily="18" charset="0"/>
                </a:rPr>
                <a:t>;</a:t>
              </a:r>
              <a:endParaRPr lang="ru-RU" sz="1400" dirty="0">
                <a:latin typeface="Bookman Old Style" panose="02050604050505020204" pitchFamily="18" charset="0"/>
              </a:endParaRPr>
            </a:p>
            <a:p>
              <a:pPr marL="285750" indent="-285750" algn="ctr">
                <a:buFontTx/>
                <a:buChar char="-"/>
              </a:pPr>
              <a:r>
                <a:rPr lang="ru-RU" sz="1400" dirty="0" smtClean="0">
                  <a:latin typeface="Bookman Old Style" panose="02050604050505020204" pitchFamily="18" charset="0"/>
                </a:rPr>
                <a:t>Беспилотные </a:t>
              </a:r>
              <a:br>
                <a:rPr lang="ru-RU" sz="1400" dirty="0" smtClean="0">
                  <a:latin typeface="Bookman Old Style" panose="02050604050505020204" pitchFamily="18" charset="0"/>
                </a:rPr>
              </a:br>
              <a:r>
                <a:rPr lang="ru-RU" sz="1400" dirty="0" smtClean="0">
                  <a:latin typeface="Bookman Old Style" panose="02050604050505020204" pitchFamily="18" charset="0"/>
                </a:rPr>
                <a:t>летательные аппараты.</a:t>
              </a:r>
              <a:endParaRPr lang="ru-RU" sz="1400" dirty="0" smtClean="0">
                <a:solidFill>
                  <a:schemeClr val="dk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>
              <a:off x="105196" y="5127733"/>
              <a:ext cx="1042713" cy="135222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19604946"/>
              </p:ext>
            </p:extLst>
          </p:nvPr>
        </p:nvGraphicFramePr>
        <p:xfrm>
          <a:off x="399858" y="3908754"/>
          <a:ext cx="548206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41233" y="2300138"/>
            <a:ext cx="5738606" cy="7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none" lIns="10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Одобрен приоритет науки  </a:t>
            </a:r>
            <a:b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«Национальная безопасность и оборона»</a:t>
            </a:r>
            <a:endParaRPr lang="ru-RU" sz="1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Админ\Desktop\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4" name="Прямоугольник 63"/>
          <p:cNvSpPr>
            <a:spLocks noChangeArrowheads="1"/>
          </p:cNvSpPr>
          <p:nvPr/>
        </p:nvSpPr>
        <p:spPr bwMode="auto">
          <a:xfrm>
            <a:off x="1580624" y="208757"/>
            <a:ext cx="1005709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Научно-исследовательские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разработки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C:\Users\Админ\Desktop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2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0"/>
          <p:cNvSpPr>
            <a:spLocks noChangeArrowheads="1"/>
          </p:cNvSpPr>
          <p:nvPr/>
        </p:nvSpPr>
        <p:spPr bwMode="auto">
          <a:xfrm>
            <a:off x="203174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dirty="0"/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4627"/>
            <a:ext cx="4124031" cy="1571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0398971" y="8456615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F382-4732-4980-8DCF-A373612EEC8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22" name="Группа 1"/>
          <p:cNvGrpSpPr>
            <a:grpSpLocks/>
          </p:cNvGrpSpPr>
          <p:nvPr/>
        </p:nvGrpSpPr>
        <p:grpSpPr bwMode="auto">
          <a:xfrm>
            <a:off x="71660" y="105001"/>
            <a:ext cx="12118753" cy="2595540"/>
            <a:chOff x="-155283" y="390354"/>
            <a:chExt cx="12347287" cy="4176157"/>
          </a:xfrm>
        </p:grpSpPr>
        <p:sp>
          <p:nvSpPr>
            <p:cNvPr id="23" name="Прямоугольник 63"/>
            <p:cNvSpPr>
              <a:spLocks noChangeArrowheads="1"/>
            </p:cNvSpPr>
            <p:nvPr/>
          </p:nvSpPr>
          <p:spPr bwMode="auto">
            <a:xfrm>
              <a:off x="1914597" y="390354"/>
              <a:ext cx="9798696" cy="311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rgbClr val="C00000"/>
                  </a:solidFill>
                  <a:latin typeface="Arial" pitchFamily="34" charset="0"/>
                </a:rPr>
                <a:t>Фонд военных стандартов в Вооруженных Силах Республики Казахстан</a:t>
              </a:r>
              <a:endParaRPr lang="ru-RU" altLang="ru-RU" sz="2400" b="1" dirty="0">
                <a:solidFill>
                  <a:srgbClr val="C00000"/>
                </a:solidFill>
                <a:latin typeface="Arial" pitchFamily="34" charset="0"/>
              </a:endParaRPr>
            </a:p>
            <a:p>
              <a:pPr algn="ctr"/>
              <a:endParaRPr lang="ru-RU" altLang="ru-RU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altLang="ru-R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ru-RU" altLang="ru-R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" y="1701092"/>
              <a:ext cx="12192003" cy="1564"/>
            </a:xfrm>
            <a:prstGeom prst="line">
              <a:avLst/>
            </a:prstGeom>
            <a:ln w="222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-155283" y="1793365"/>
              <a:ext cx="12347287" cy="277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endParaRPr lang="en-US" sz="1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defRPr/>
              </a:pP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endParaRPr>
            </a:p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" name="Содержимое 2"/>
          <p:cNvSpPr txBox="1">
            <a:spLocks/>
          </p:cNvSpPr>
          <p:nvPr/>
        </p:nvSpPr>
        <p:spPr>
          <a:xfrm>
            <a:off x="4301879" y="966327"/>
            <a:ext cx="7794688" cy="2541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бъект 8"/>
          <p:cNvSpPr txBox="1">
            <a:spLocks/>
          </p:cNvSpPr>
          <p:nvPr/>
        </p:nvSpPr>
        <p:spPr bwMode="auto">
          <a:xfrm>
            <a:off x="369805" y="920615"/>
            <a:ext cx="11350758" cy="46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  <a:defRPr/>
            </a:pPr>
            <a:r>
              <a:rPr lang="ru-RU" sz="1000" b="1" dirty="0" smtClean="0">
                <a:latin typeface="Arial Narrow" pitchFamily="34" charset="0"/>
              </a:rPr>
              <a:t>  </a:t>
            </a:r>
            <a:endParaRPr lang="ru-RU" sz="1000" b="1" dirty="0">
              <a:latin typeface="Arial Narrow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 26 лет независимости всего разработанных </a:t>
            </a:r>
          </a:p>
          <a:p>
            <a:pPr marL="109537" indent="0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военных национальных стандартов РК (СТ РК В)              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- 56 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</a:t>
            </a:r>
            <a:endParaRPr lang="ru-RU" sz="14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ru-RU" sz="800" b="1" dirty="0" smtClean="0">
              <a:latin typeface="Arial Narrow" pitchFamily="34" charset="0"/>
            </a:endParaRPr>
          </a:p>
          <a:p>
            <a:pPr marL="109537" indent="0"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Потребность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военных национальных стандартах</a:t>
            </a:r>
          </a:p>
          <a:p>
            <a:pPr marL="109537" indent="0"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организаций ОПК на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2019-2021 годы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 РК В)      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- 481</a:t>
            </a:r>
            <a:endParaRPr lang="ru-RU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ru-RU" sz="800" b="1" dirty="0" smtClean="0">
              <a:latin typeface="Arial Narrow" pitchFamily="34" charset="0"/>
            </a:endParaRPr>
          </a:p>
          <a:p>
            <a:pPr marL="109537" indent="0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</a:p>
          <a:p>
            <a:pPr marL="109537" indent="0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Общая потребность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военных национальных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стандартах      </a:t>
            </a:r>
            <a:r>
              <a:rPr 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- 30 тыс.</a:t>
            </a:r>
            <a:endParaRPr lang="ru-RU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04" y="4800276"/>
            <a:ext cx="2298403" cy="1293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36" y="4769974"/>
            <a:ext cx="3270232" cy="126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9" y="4739420"/>
            <a:ext cx="2600987" cy="13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468865" y="920751"/>
            <a:ext cx="11252688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2" y="46037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0"/>
          <p:cNvSpPr>
            <a:spLocks noChangeArrowheads="1"/>
          </p:cNvSpPr>
          <p:nvPr/>
        </p:nvSpPr>
        <p:spPr bwMode="auto">
          <a:xfrm>
            <a:off x="203177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7901"/>
            <a:ext cx="4124031" cy="1538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398974" y="8456617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10249" name="Прямоугольник 63"/>
          <p:cNvSpPr>
            <a:spLocks noChangeArrowheads="1"/>
          </p:cNvSpPr>
          <p:nvPr/>
        </p:nvSpPr>
        <p:spPr bwMode="auto">
          <a:xfrm>
            <a:off x="1664461" y="271464"/>
            <a:ext cx="1005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Нормативно – правовая основа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32598" y="1150940"/>
            <a:ext cx="10111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b="1" dirty="0">
                <a:latin typeface="Arial" pitchFamily="34" charset="0"/>
              </a:rPr>
              <a:t>ЗАКОНОПРОЕКТ «ОБ ОБОРОННОЙ ПРОМЫШЛЕННОСТИ И ГОСУДАРСТВЕННОМ ОБОРОННОМ ЗАКАЗЕ»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03248" y="1995489"/>
            <a:ext cx="9597563" cy="723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Закрепление  функций МОАП, государственных органов и организаций ОПК в области оборонной промышленности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88641" y="2824166"/>
            <a:ext cx="9070237" cy="657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Новый механизм формирования, размещения и выполнения ГОЗ, с передачей бюджета ГОЗ от МО в МОАП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8643" y="3595689"/>
            <a:ext cx="9670593" cy="704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Передача права распоряжения неиспользуемым военным имуществом силовых и правоохранительных органов в ведение МОАП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9427" y="4390956"/>
            <a:ext cx="8632060" cy="619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Создание правового поля по развитию ОПК и оказания мер гос. поддержки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5613" y="5062541"/>
            <a:ext cx="7288322" cy="600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Закрепление института «военно-техническое сотрудничество»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15610" y="5748341"/>
            <a:ext cx="8544425" cy="523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Определение отдельного порядка финансирования НИОКР в рамках ГОЗ</a:t>
            </a:r>
          </a:p>
        </p:txBody>
      </p:sp>
      <p:pic>
        <p:nvPicPr>
          <p:cNvPr id="5" name="Изображение 4" descr="иконка_0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1" y="1931503"/>
            <a:ext cx="759506" cy="668071"/>
          </a:xfrm>
          <a:prstGeom prst="rect">
            <a:avLst/>
          </a:prstGeom>
        </p:spPr>
      </p:pic>
      <p:pic>
        <p:nvPicPr>
          <p:cNvPr id="7" name="Изображение 6" descr="иконка_02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8" y="2769400"/>
            <a:ext cx="730293" cy="642375"/>
          </a:xfrm>
          <a:prstGeom prst="rect">
            <a:avLst/>
          </a:prstGeom>
        </p:spPr>
      </p:pic>
      <p:pic>
        <p:nvPicPr>
          <p:cNvPr id="8" name="Изображение 7" descr="иконка_0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" y="3477966"/>
            <a:ext cx="803322" cy="706612"/>
          </a:xfrm>
          <a:prstGeom prst="rect">
            <a:avLst/>
          </a:prstGeom>
        </p:spPr>
      </p:pic>
      <p:pic>
        <p:nvPicPr>
          <p:cNvPr id="25" name="Изображение 24" descr="иконка_0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06" y="4268016"/>
            <a:ext cx="759506" cy="668071"/>
          </a:xfrm>
          <a:prstGeom prst="rect">
            <a:avLst/>
          </a:prstGeom>
        </p:spPr>
      </p:pic>
      <p:pic>
        <p:nvPicPr>
          <p:cNvPr id="26" name="Изображение 25" descr="иконка_0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8" y="4990187"/>
            <a:ext cx="759506" cy="668071"/>
          </a:xfrm>
          <a:prstGeom prst="rect">
            <a:avLst/>
          </a:prstGeom>
        </p:spPr>
      </p:pic>
      <p:pic>
        <p:nvPicPr>
          <p:cNvPr id="9" name="Изображение 8" descr="иконка_02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4" y="5730171"/>
            <a:ext cx="829520" cy="7296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71A72-C280-4A15-8711-AFFADFCA81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994"/>
            <a:ext cx="121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</a:rPr>
              <a:t>KADEX-2018</a:t>
            </a:r>
            <a:endParaRPr lang="en-US" sz="1100" b="1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456" y="480376"/>
            <a:ext cx="7264370" cy="276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28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 стран </a:t>
            </a:r>
          </a:p>
          <a:p>
            <a:pPr>
              <a:lnSpc>
                <a:spcPct val="90000"/>
              </a:lnSpc>
            </a:pPr>
            <a:endParaRPr lang="ru-RU" sz="700" b="1" u="sng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318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 компаний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</a:rPr>
              <a:t>-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участников выставки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7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из них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115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</a:rPr>
              <a:t>отечественных компаний</a:t>
            </a:r>
          </a:p>
          <a:p>
            <a:pPr algn="just">
              <a:lnSpc>
                <a:spcPct val="90000"/>
              </a:lnSpc>
            </a:pPr>
            <a:endParaRPr lang="ru-RU" sz="7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100" i="1" dirty="0" smtClean="0">
                <a:latin typeface="Arial" pitchFamily="34" charset="0"/>
              </a:rPr>
              <a:t>Азербайджан, Беларусь, Бельгия, Болгария, Бразилия, Германия, Грузия, Израиль, Индия, Испания, Италия, Канада, Китай,</a:t>
            </a:r>
            <a:r>
              <a:rPr lang="en-US" sz="1100" i="1" dirty="0" smtClean="0">
                <a:latin typeface="Arial" pitchFamily="34" charset="0"/>
              </a:rPr>
              <a:t> </a:t>
            </a:r>
            <a:r>
              <a:rPr lang="ru-RU" sz="1100" i="1" dirty="0" smtClean="0">
                <a:latin typeface="Arial" pitchFamily="34" charset="0"/>
              </a:rPr>
              <a:t> Нидерланды, РФ, Сербия, Сингапур, Словакия, США, Таиланд, Турция, Украина, Финляндия, Франция, Чехия, Швейцария,</a:t>
            </a:r>
            <a:r>
              <a:rPr lang="en-US" sz="1100" i="1" dirty="0" smtClean="0">
                <a:latin typeface="Arial" pitchFamily="34" charset="0"/>
              </a:rPr>
              <a:t> </a:t>
            </a:r>
            <a:r>
              <a:rPr lang="ru-RU" sz="1100" i="1" dirty="0" smtClean="0">
                <a:latin typeface="Arial" pitchFamily="34" charset="0"/>
              </a:rPr>
              <a:t>Эстония.</a:t>
            </a:r>
          </a:p>
          <a:p>
            <a:pPr algn="just">
              <a:lnSpc>
                <a:spcPct val="90000"/>
              </a:lnSpc>
            </a:pPr>
            <a:endParaRPr lang="ru-RU" sz="700" b="1" i="1" dirty="0" smtClean="0">
              <a:latin typeface="Arial" pitchFamily="34" charset="0"/>
            </a:endParaRPr>
          </a:p>
          <a:p>
            <a:r>
              <a:rPr lang="kk-KZ" sz="2400" b="1" u="sng" dirty="0" smtClean="0">
                <a:solidFill>
                  <a:srgbClr val="C00000"/>
                </a:solidFill>
                <a:latin typeface="Arial" pitchFamily="34" charset="0"/>
              </a:rPr>
              <a:t>43</a:t>
            </a:r>
            <a:r>
              <a:rPr lang="kk-KZ" b="1" u="sng" dirty="0" smtClean="0">
                <a:solidFill>
                  <a:srgbClr val="C00000"/>
                </a:solidFill>
                <a:latin typeface="Arial" pitchFamily="34" charset="0"/>
              </a:rPr>
              <a:t> официальных делегаций</a:t>
            </a:r>
          </a:p>
          <a:p>
            <a:endParaRPr lang="ru-RU" sz="600" b="1" dirty="0" smtClean="0">
              <a:latin typeface="Arial" pitchFamily="34" charset="0"/>
            </a:endParaRPr>
          </a:p>
          <a:p>
            <a:r>
              <a:rPr lang="kk-KZ" sz="2400" b="1" u="sng" dirty="0">
                <a:solidFill>
                  <a:srgbClr val="C00000"/>
                </a:solidFill>
                <a:latin typeface="Arial" pitchFamily="34" charset="0"/>
              </a:rPr>
              <a:t>106</a:t>
            </a:r>
            <a:r>
              <a:rPr lang="en-US" b="1" u="sng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</a:rPr>
              <a:t>Руководство иностранных </a:t>
            </a:r>
            <a:r>
              <a:rPr lang="kk-KZ" b="1" u="sng" dirty="0">
                <a:solidFill>
                  <a:srgbClr val="C00000"/>
                </a:solidFill>
                <a:latin typeface="Arial" pitchFamily="34" charset="0"/>
              </a:rPr>
              <a:t>компаний </a:t>
            </a:r>
            <a:endParaRPr lang="ru-RU" b="1" u="sng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6822" y="485692"/>
            <a:ext cx="441735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10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павильонов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13 040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кв.м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700" b="1" u="sng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kk-KZ" sz="1100" i="1" dirty="0">
                <a:latin typeface="Arial" pitchFamily="34" charset="0"/>
              </a:rPr>
              <a:t>Отдельные павильоны: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>
                <a:latin typeface="Arial" pitchFamily="34" charset="0"/>
              </a:rPr>
              <a:t>Россия 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>
                <a:latin typeface="Arial" pitchFamily="34" charset="0"/>
              </a:rPr>
              <a:t>Турция 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>
                <a:latin typeface="Arial" pitchFamily="34" charset="0"/>
              </a:rPr>
              <a:t>КНР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 smtClean="0">
                <a:latin typeface="Arial" pitchFamily="34" charset="0"/>
              </a:rPr>
              <a:t>Космос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 smtClean="0">
                <a:latin typeface="Arial" pitchFamily="34" charset="0"/>
              </a:rPr>
              <a:t>АО </a:t>
            </a:r>
            <a:r>
              <a:rPr lang="ru-RU" sz="1100" i="1" dirty="0" smtClean="0">
                <a:latin typeface="Arial" pitchFamily="34" charset="0"/>
              </a:rPr>
              <a:t>«НК «Казахстан  Инжиниринг»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>
                <a:latin typeface="Arial" pitchFamily="34" charset="0"/>
              </a:rPr>
              <a:t>АО «Казахстан </a:t>
            </a:r>
            <a:r>
              <a:rPr lang="kk-KZ" sz="1100" i="1" dirty="0" smtClean="0">
                <a:latin typeface="Arial" pitchFamily="34" charset="0"/>
              </a:rPr>
              <a:t> Парамаунт </a:t>
            </a:r>
            <a:r>
              <a:rPr lang="kk-KZ" sz="1100" i="1" dirty="0">
                <a:latin typeface="Arial" pitchFamily="34" charset="0"/>
              </a:rPr>
              <a:t>Инжиниринг</a:t>
            </a:r>
            <a:r>
              <a:rPr lang="kk-KZ" sz="1100" i="1" dirty="0" smtClean="0">
                <a:latin typeface="Arial" pitchFamily="34" charset="0"/>
              </a:rPr>
              <a:t>»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100" i="1" dirty="0" smtClean="0">
                <a:latin typeface="Arial" pitchFamily="34" charset="0"/>
              </a:rPr>
              <a:t>АО «Казтехнологии»</a:t>
            </a:r>
            <a:endParaRPr lang="kk-KZ" sz="1100" i="1" dirty="0"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8080" y="2561039"/>
            <a:ext cx="4452515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Открытая  выставочная экспозиция</a:t>
            </a:r>
            <a:endParaRPr lang="ru-RU" b="1" u="sng" dirty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endParaRPr lang="ru-RU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38 000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кв.м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ru-RU" sz="700" b="1" u="sng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kk-KZ" sz="2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144 ед.</a:t>
            </a:r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kk-KZ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образцов вооружения и военно-технического имущества</a:t>
            </a:r>
          </a:p>
          <a:p>
            <a:pPr algn="just">
              <a:lnSpc>
                <a:spcPct val="90000"/>
              </a:lnSpc>
            </a:pPr>
            <a:r>
              <a:rPr lang="ru-RU" sz="1100" i="1" dirty="0" smtClean="0">
                <a:latin typeface="Arial" pitchFamily="34" charset="0"/>
              </a:rPr>
              <a:t>Авиационная </a:t>
            </a:r>
            <a:r>
              <a:rPr lang="ru-RU" sz="1100" i="1" dirty="0">
                <a:latin typeface="Arial" pitchFamily="34" charset="0"/>
              </a:rPr>
              <a:t>техника – </a:t>
            </a:r>
            <a:r>
              <a:rPr lang="ru-RU" sz="1100" i="1" u="sng" dirty="0" smtClean="0">
                <a:latin typeface="Arial" pitchFamily="34" charset="0"/>
              </a:rPr>
              <a:t>20</a:t>
            </a:r>
            <a:r>
              <a:rPr lang="ru-RU" sz="1100" i="1" dirty="0" smtClean="0">
                <a:latin typeface="Arial" pitchFamily="34" charset="0"/>
              </a:rPr>
              <a:t> </a:t>
            </a:r>
            <a:r>
              <a:rPr lang="ru-RU" sz="1100" i="1" dirty="0" err="1">
                <a:latin typeface="Arial" pitchFamily="34" charset="0"/>
              </a:rPr>
              <a:t>ед</a:t>
            </a:r>
            <a:r>
              <a:rPr lang="ru-RU" sz="1100" i="1" dirty="0">
                <a:latin typeface="Arial" pitchFamily="34" charset="0"/>
              </a:rPr>
              <a:t> </a:t>
            </a:r>
            <a:r>
              <a:rPr lang="ru-RU" sz="1100" i="1" dirty="0" smtClean="0">
                <a:latin typeface="Arial" pitchFamily="34" charset="0"/>
              </a:rPr>
              <a:t>:</a:t>
            </a:r>
            <a:endParaRPr lang="ru-RU" sz="1100" i="1" dirty="0">
              <a:latin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вертолетов </a:t>
            </a:r>
            <a:r>
              <a:rPr lang="ru-RU" sz="1100" i="1" dirty="0">
                <a:latin typeface="Arial" pitchFamily="34" charset="0"/>
              </a:rPr>
              <a:t>– </a:t>
            </a:r>
            <a:r>
              <a:rPr lang="ru-RU" sz="1100" i="1" u="sng" dirty="0">
                <a:latin typeface="Arial" pitchFamily="34" charset="0"/>
              </a:rPr>
              <a:t>6 </a:t>
            </a:r>
            <a:r>
              <a:rPr lang="ru-RU" sz="1100" i="1" dirty="0" err="1">
                <a:latin typeface="Arial" pitchFamily="34" charset="0"/>
              </a:rPr>
              <a:t>ед</a:t>
            </a:r>
            <a:r>
              <a:rPr lang="ru-RU" sz="1100" i="1" dirty="0">
                <a:latin typeface="Arial" pitchFamily="34" charset="0"/>
              </a:rPr>
              <a:t>, </a:t>
            </a:r>
            <a:endParaRPr lang="ru-RU" sz="1100" i="1" dirty="0" smtClean="0">
              <a:latin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самолетов </a:t>
            </a:r>
            <a:r>
              <a:rPr lang="ru-RU" sz="1100" i="1" dirty="0">
                <a:latin typeface="Arial" pitchFamily="34" charset="0"/>
              </a:rPr>
              <a:t>– </a:t>
            </a:r>
            <a:r>
              <a:rPr lang="ru-RU" sz="1100" i="1" u="sng" dirty="0">
                <a:latin typeface="Arial" pitchFamily="34" charset="0"/>
              </a:rPr>
              <a:t>11 </a:t>
            </a:r>
            <a:r>
              <a:rPr lang="ru-RU" sz="1100" i="1" dirty="0" smtClean="0">
                <a:latin typeface="Arial" pitchFamily="34" charset="0"/>
              </a:rPr>
              <a:t>ед.</a:t>
            </a:r>
            <a:endParaRPr lang="ru-RU" sz="1100" i="1" dirty="0">
              <a:latin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дирижабль </a:t>
            </a:r>
            <a:r>
              <a:rPr lang="ru-RU" sz="1100" i="1" dirty="0">
                <a:latin typeface="Arial" pitchFamily="34" charset="0"/>
              </a:rPr>
              <a:t>– </a:t>
            </a:r>
            <a:r>
              <a:rPr lang="ru-RU" sz="1100" i="1" u="sng" dirty="0">
                <a:latin typeface="Arial" pitchFamily="34" charset="0"/>
              </a:rPr>
              <a:t>1 </a:t>
            </a:r>
            <a:r>
              <a:rPr lang="ru-RU" sz="1100" i="1" dirty="0" err="1">
                <a:latin typeface="Arial" pitchFamily="34" charset="0"/>
              </a:rPr>
              <a:t>ед</a:t>
            </a:r>
            <a:r>
              <a:rPr lang="ru-RU" sz="1100" i="1" dirty="0">
                <a:latin typeface="Arial" pitchFamily="34" charset="0"/>
              </a:rPr>
              <a:t>, 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БПЛА </a:t>
            </a:r>
            <a:r>
              <a:rPr lang="ru-RU" sz="1100" i="1" dirty="0">
                <a:latin typeface="Arial" pitchFamily="34" charset="0"/>
              </a:rPr>
              <a:t>– 2 </a:t>
            </a:r>
            <a:r>
              <a:rPr lang="ru-RU" sz="1100" i="1" dirty="0" err="1">
                <a:latin typeface="Arial" pitchFamily="34" charset="0"/>
              </a:rPr>
              <a:t>ед</a:t>
            </a:r>
            <a:r>
              <a:rPr lang="ru-RU" sz="1100" i="1" dirty="0">
                <a:latin typeface="Arial" pitchFamily="34" charset="0"/>
              </a:rPr>
              <a:t>       </a:t>
            </a:r>
            <a:endParaRPr lang="ru-RU" sz="1100" i="1" dirty="0" smtClean="0"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100" i="1" dirty="0" smtClean="0">
                <a:latin typeface="Arial" pitchFamily="34" charset="0"/>
              </a:rPr>
              <a:t>Сухопутная </a:t>
            </a:r>
            <a:r>
              <a:rPr lang="ru-RU" sz="1100" i="1" dirty="0">
                <a:latin typeface="Arial" pitchFamily="34" charset="0"/>
              </a:rPr>
              <a:t>техника - </a:t>
            </a:r>
            <a:r>
              <a:rPr lang="ru-RU" sz="1100" i="1" u="sng" dirty="0">
                <a:latin typeface="Arial" pitchFamily="34" charset="0"/>
              </a:rPr>
              <a:t>124</a:t>
            </a:r>
            <a:r>
              <a:rPr lang="ru-RU" sz="1100" i="1" dirty="0">
                <a:latin typeface="Arial" pitchFamily="34" charset="0"/>
              </a:rPr>
              <a:t> </a:t>
            </a:r>
            <a:r>
              <a:rPr lang="ru-RU" sz="1100" i="1" dirty="0" smtClean="0">
                <a:latin typeface="Arial" pitchFamily="34" charset="0"/>
              </a:rPr>
              <a:t>ед.</a:t>
            </a:r>
            <a:endParaRPr lang="kk-KZ" sz="1100" b="1" i="1" dirty="0" smtClean="0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897" y="5845380"/>
            <a:ext cx="6959253" cy="52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52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 подписываемых документов</a:t>
            </a:r>
            <a:endParaRPr lang="ru-RU" b="1" u="sng" dirty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endParaRPr lang="ru-RU" sz="7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110" y="3593066"/>
            <a:ext cx="758384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u="sng" dirty="0">
                <a:solidFill>
                  <a:srgbClr val="C00000"/>
                </a:solidFill>
                <a:latin typeface="Arial" pitchFamily="34" charset="0"/>
              </a:rPr>
              <a:t>В рамках деловой программы выставки будут </a:t>
            </a:r>
            <a:r>
              <a:rPr lang="kk-KZ" b="1" u="sng" dirty="0" smtClean="0">
                <a:solidFill>
                  <a:srgbClr val="C00000"/>
                </a:solidFill>
                <a:latin typeface="Arial" pitchFamily="34" charset="0"/>
              </a:rPr>
              <a:t>проведены:</a:t>
            </a:r>
            <a:endParaRPr lang="kk-KZ" dirty="0">
              <a:latin typeface="Arial" pitchFamily="34" charset="0"/>
            </a:endParaRPr>
          </a:p>
          <a:p>
            <a:pPr algn="just"/>
            <a:endParaRPr lang="kk-KZ" sz="700" dirty="0" smtClean="0">
              <a:latin typeface="Arial" pitchFamily="34" charset="0"/>
            </a:endParaRPr>
          </a:p>
          <a:p>
            <a:pPr algn="just"/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5 </a:t>
            </a:r>
            <a:r>
              <a:rPr lang="kk-KZ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научно-практических </a:t>
            </a:r>
            <a:r>
              <a:rPr lang="kk-KZ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конференций</a:t>
            </a:r>
          </a:p>
          <a:p>
            <a:pPr algn="just"/>
            <a:endParaRPr lang="ru-RU" sz="700" b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Международный </a:t>
            </a:r>
            <a:r>
              <a:rPr lang="ru-RU" sz="1100" i="1" dirty="0">
                <a:latin typeface="Arial" pitchFamily="34" charset="0"/>
              </a:rPr>
              <a:t>форум «Дни космоса в Казахстане – 25-летие </a:t>
            </a:r>
            <a:r>
              <a:rPr lang="ru-RU" sz="1100" i="1" dirty="0" err="1">
                <a:latin typeface="Arial" pitchFamily="34" charset="0"/>
              </a:rPr>
              <a:t>Казкосмоса</a:t>
            </a:r>
            <a:r>
              <a:rPr lang="ru-RU" sz="1100" i="1" dirty="0">
                <a:latin typeface="Arial" pitchFamily="34" charset="0"/>
              </a:rPr>
              <a:t>»;</a:t>
            </a:r>
            <a:endParaRPr lang="ru-RU" sz="1100" dirty="0"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Научно-практическая </a:t>
            </a:r>
            <a:r>
              <a:rPr lang="ru-RU" sz="1100" i="1" dirty="0">
                <a:latin typeface="Arial" pitchFamily="34" charset="0"/>
              </a:rPr>
              <a:t>Конференция «</a:t>
            </a:r>
            <a:r>
              <a:rPr lang="ru-RU" sz="1100" i="1" dirty="0" err="1">
                <a:latin typeface="Arial" pitchFamily="34" charset="0"/>
              </a:rPr>
              <a:t>AdvancedDefTech</a:t>
            </a:r>
            <a:r>
              <a:rPr lang="ru-RU" sz="1100" i="1" dirty="0">
                <a:latin typeface="Arial" pitchFamily="34" charset="0"/>
              </a:rPr>
              <a:t>»;</a:t>
            </a:r>
            <a:endParaRPr lang="ru-RU" sz="1100" dirty="0"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Конференция </a:t>
            </a:r>
            <a:r>
              <a:rPr lang="ru-RU" sz="1100" i="1" dirty="0">
                <a:latin typeface="Arial" pitchFamily="34" charset="0"/>
              </a:rPr>
              <a:t>«</a:t>
            </a:r>
            <a:r>
              <a:rPr lang="en-US" sz="1100" i="1" dirty="0">
                <a:latin typeface="Arial" pitchFamily="34" charset="0"/>
              </a:rPr>
              <a:t>Cyber and Digital Security</a:t>
            </a:r>
            <a:r>
              <a:rPr lang="ru-RU" sz="1100" i="1" dirty="0">
                <a:latin typeface="Arial" pitchFamily="34" charset="0"/>
              </a:rPr>
              <a:t>»</a:t>
            </a:r>
            <a:r>
              <a:rPr lang="kk-KZ" sz="1100" i="1" dirty="0">
                <a:latin typeface="Arial" pitchFamily="34" charset="0"/>
              </a:rPr>
              <a:t>;</a:t>
            </a:r>
            <a:endParaRPr lang="ru-RU" sz="1100" dirty="0"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100" i="1" dirty="0" smtClean="0">
                <a:latin typeface="Arial" pitchFamily="34" charset="0"/>
              </a:rPr>
              <a:t>Заседание </a:t>
            </a:r>
            <a:r>
              <a:rPr lang="kk-KZ" sz="1100" i="1" dirty="0">
                <a:latin typeface="Arial" pitchFamily="34" charset="0"/>
              </a:rPr>
              <a:t>Делового совета государств-членов ОДКБ;</a:t>
            </a:r>
            <a:endParaRPr lang="ru-RU" sz="1100" dirty="0"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100" i="1" dirty="0" smtClean="0">
                <a:latin typeface="Arial" pitchFamily="34" charset="0"/>
              </a:rPr>
              <a:t>Заседание </a:t>
            </a:r>
            <a:r>
              <a:rPr lang="kk-KZ" sz="1100" i="1" dirty="0">
                <a:latin typeface="Arial" pitchFamily="34" charset="0"/>
              </a:rPr>
              <a:t>Координационного совета ОДКБ</a:t>
            </a:r>
            <a:r>
              <a:rPr lang="kk-KZ" sz="1100" i="1" dirty="0" smtClean="0">
                <a:latin typeface="Arial" pitchFamily="34" charset="0"/>
              </a:rPr>
              <a:t>.</a:t>
            </a:r>
            <a:endParaRPr lang="ru-RU" sz="7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7583" y="4964192"/>
            <a:ext cx="449463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</a:rPr>
              <a:t>92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Arial" pitchFamily="34" charset="0"/>
              </a:rPr>
              <a:t>аккредитированных</a:t>
            </a:r>
            <a:r>
              <a:rPr lang="ru-RU" b="1" u="sng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</a:rPr>
              <a:t>СМИ:</a:t>
            </a:r>
            <a:endParaRPr lang="ru-RU" b="1" u="sng" dirty="0">
              <a:solidFill>
                <a:srgbClr val="C00000"/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</a:pPr>
            <a:endParaRPr lang="ru-RU" sz="7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Отечественных –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40</a:t>
            </a:r>
          </a:p>
          <a:p>
            <a:pPr marL="171450" indent="-17145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kk-KZ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Зарубежных – </a:t>
            </a:r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52 </a:t>
            </a:r>
            <a:r>
              <a:rPr lang="kk-KZ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из </a:t>
            </a:r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18</a:t>
            </a:r>
            <a:r>
              <a:rPr lang="kk-KZ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 стран</a:t>
            </a:r>
          </a:p>
          <a:p>
            <a:pPr algn="just">
              <a:lnSpc>
                <a:spcPct val="90000"/>
              </a:lnSpc>
            </a:pPr>
            <a:r>
              <a:rPr lang="ru-RU" sz="1100" i="1" dirty="0" smtClean="0">
                <a:latin typeface="Arial" pitchFamily="34" charset="0"/>
              </a:rPr>
              <a:t>Беларусь</a:t>
            </a:r>
            <a:r>
              <a:rPr lang="ru-RU" sz="1100" i="1" dirty="0">
                <a:latin typeface="Arial" pitchFamily="34" charset="0"/>
              </a:rPr>
              <a:t>, </a:t>
            </a:r>
            <a:r>
              <a:rPr lang="ru-RU" sz="1100" i="1" dirty="0" smtClean="0">
                <a:latin typeface="Arial" pitchFamily="34" charset="0"/>
              </a:rPr>
              <a:t>Бельгия, Великобритания, Венгрия, Германия</a:t>
            </a:r>
            <a:r>
              <a:rPr lang="ru-RU" sz="1100" i="1" dirty="0">
                <a:latin typeface="Arial" pitchFamily="34" charset="0"/>
              </a:rPr>
              <a:t>, Нидерланды, </a:t>
            </a:r>
            <a:r>
              <a:rPr lang="ru-RU" sz="1100" i="1" dirty="0" smtClean="0">
                <a:latin typeface="Arial" pitchFamily="34" charset="0"/>
              </a:rPr>
              <a:t>Греция, Израиль</a:t>
            </a:r>
            <a:r>
              <a:rPr lang="ru-RU" sz="1100" i="1" dirty="0">
                <a:latin typeface="Arial" pitchFamily="34" charset="0"/>
              </a:rPr>
              <a:t>, </a:t>
            </a:r>
            <a:r>
              <a:rPr lang="ru-RU" sz="1100" i="1" dirty="0" smtClean="0">
                <a:latin typeface="Arial" pitchFamily="34" charset="0"/>
              </a:rPr>
              <a:t>Италия</a:t>
            </a:r>
            <a:r>
              <a:rPr lang="ru-RU" sz="1100" i="1" dirty="0">
                <a:latin typeface="Arial" pitchFamily="34" charset="0"/>
              </a:rPr>
              <a:t>, Канада, </a:t>
            </a:r>
            <a:r>
              <a:rPr lang="ru-RU" sz="1100" i="1" dirty="0" smtClean="0">
                <a:latin typeface="Arial" pitchFamily="34" charset="0"/>
              </a:rPr>
              <a:t>Польша, РФ, Словакия</a:t>
            </a:r>
            <a:r>
              <a:rPr lang="ru-RU" sz="1100" i="1" dirty="0">
                <a:latin typeface="Arial" pitchFamily="34" charset="0"/>
              </a:rPr>
              <a:t>, </a:t>
            </a:r>
            <a:r>
              <a:rPr lang="ru-RU" sz="1100" i="1" dirty="0" smtClean="0">
                <a:latin typeface="Arial" pitchFamily="34" charset="0"/>
              </a:rPr>
              <a:t>США, Турция</a:t>
            </a:r>
            <a:r>
              <a:rPr lang="ru-RU" sz="1100" i="1" dirty="0">
                <a:latin typeface="Arial" pitchFamily="34" charset="0"/>
              </a:rPr>
              <a:t>, </a:t>
            </a:r>
            <a:r>
              <a:rPr lang="ru-RU" sz="1100" i="1" dirty="0" smtClean="0">
                <a:latin typeface="Arial" pitchFamily="34" charset="0"/>
              </a:rPr>
              <a:t>Франция</a:t>
            </a:r>
            <a:r>
              <a:rPr lang="ru-RU" sz="1100" i="1" dirty="0">
                <a:latin typeface="Arial" pitchFamily="34" charset="0"/>
              </a:rPr>
              <a:t>, </a:t>
            </a:r>
            <a:r>
              <a:rPr lang="ru-RU" sz="1100" i="1" dirty="0" smtClean="0">
                <a:latin typeface="Arial" pitchFamily="34" charset="0"/>
              </a:rPr>
              <a:t>Швейцария</a:t>
            </a:r>
            <a:r>
              <a:rPr lang="ru-RU" sz="1100" i="1" dirty="0">
                <a:latin typeface="Arial" pitchFamily="34" charset="0"/>
              </a:rPr>
              <a:t>,</a:t>
            </a:r>
            <a:r>
              <a:rPr lang="en-US" sz="1100" i="1" dirty="0">
                <a:latin typeface="Arial" pitchFamily="34" charset="0"/>
              </a:rPr>
              <a:t> </a:t>
            </a:r>
            <a:r>
              <a:rPr lang="kk-KZ" sz="1100" i="1" dirty="0" smtClean="0">
                <a:latin typeface="Arial" pitchFamily="34" charset="0"/>
              </a:rPr>
              <a:t> Швеция</a:t>
            </a:r>
            <a:endParaRPr lang="ru-RU" sz="1100" b="1" i="1" dirty="0" smtClean="0"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1781" y="514359"/>
            <a:ext cx="11252688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60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54"/>
          <p:cNvSpPr/>
          <p:nvPr/>
        </p:nvSpPr>
        <p:spPr>
          <a:xfrm>
            <a:off x="9954707" y="3628011"/>
            <a:ext cx="1774739" cy="8011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9673039" y="2535703"/>
            <a:ext cx="2056407" cy="1361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313354" y="714825"/>
            <a:ext cx="2838964" cy="1999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313365" y="1914525"/>
            <a:ext cx="2141098" cy="657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249537" y="1333501"/>
            <a:ext cx="2141098" cy="657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71412" y="1031801"/>
            <a:ext cx="2798497" cy="1539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9468" y="2604379"/>
            <a:ext cx="2554803" cy="18247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37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27" y="2311073"/>
            <a:ext cx="7764651" cy="4351338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34336"/>
              </p:ext>
            </p:extLst>
          </p:nvPr>
        </p:nvGraphicFramePr>
        <p:xfrm>
          <a:off x="9829395" y="969276"/>
          <a:ext cx="1843634" cy="15395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3634">
                  <a:extLst>
                    <a:ext uri="{9D8B030D-6E8A-4147-A177-3AD203B41FA5}">
                      <a16:colId xmlns:a16="http://schemas.microsoft.com/office/drawing/2014/main" xmlns="" val="4138902495"/>
                    </a:ext>
                  </a:extLst>
                </a:gridCol>
              </a:tblGrid>
              <a:tr h="2716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Еврокоптер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467259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Аселсан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7366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Парамаунт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6366586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kk-KZ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«DVM - Systems</a:t>
                      </a:r>
                      <a:r>
                        <a:rPr lang="kk-KZ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400371"/>
                  </a:ext>
                </a:extLst>
              </a:tr>
              <a:tr h="271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Казахстанская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авиационная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индустрия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025068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«DSS»</a:t>
                      </a:r>
                      <a:endParaRPr lang="en-US" sz="900" b="1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6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kk-KZ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«ARMYTEX»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88423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1935"/>
              </p:ext>
            </p:extLst>
          </p:nvPr>
        </p:nvGraphicFramePr>
        <p:xfrm>
          <a:off x="9656076" y="4461772"/>
          <a:ext cx="2372002" cy="22773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72002">
                  <a:extLst>
                    <a:ext uri="{9D8B030D-6E8A-4147-A177-3AD203B41FA5}">
                      <a16:colId xmlns:a16="http://schemas.microsoft.com/office/drawing/2014/main" xmlns="" val="1312210198"/>
                    </a:ext>
                  </a:extLst>
                </a:gridCol>
              </a:tblGrid>
              <a:tr h="12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«405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Авиаремонтный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завод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780424"/>
                  </a:ext>
                </a:extLst>
              </a:tr>
              <a:tr h="2568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«Машиностроительный завод им. </a:t>
                      </a:r>
                      <a:r>
                        <a:rPr lang="ru-RU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С.М.Кирова</a:t>
                      </a:r>
                      <a:r>
                        <a:rPr lang="ru-RU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667666"/>
                  </a:ext>
                </a:extLst>
              </a:tr>
              <a:tr h="2568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ru-RU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«Специальное конструкторско-технологическое бюро «ГРАНИТ»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0956925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Талес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Гранит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Электроникс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220457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«НПП «АСКБ 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Алатау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2956851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«ОТС 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Нэтуорк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35947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Алматыэнергосервис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КазИнж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Электроникс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«Калкан-7»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320145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Алма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ДК»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837285"/>
                  </a:ext>
                </a:extLst>
              </a:tr>
              <a:tr h="12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«Delta IT»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1285473"/>
                  </a:ext>
                </a:extLst>
              </a:tr>
              <a:tr h="1331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Мидивисана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9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</a:t>
                      </a:r>
                      <a:r>
                        <a:rPr lang="en-US" sz="9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472499"/>
                  </a:ext>
                </a:extLst>
              </a:tr>
              <a:tr h="157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Индра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900" b="0" dirty="0" err="1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</a:t>
                      </a:r>
                      <a:r>
                        <a:rPr lang="en-US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0" dirty="0" smtClean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42814"/>
                  </a:ext>
                </a:extLst>
              </a:tr>
              <a:tr h="193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ТОО </a:t>
                      </a:r>
                      <a:r>
                        <a:rPr lang="ru-RU" sz="900" b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«Институт</a:t>
                      </a:r>
                      <a:r>
                        <a:rPr lang="ru-RU" sz="900" b="0" baseline="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Гранит»</a:t>
                      </a:r>
                      <a:endParaRPr lang="en-US" sz="9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49829"/>
              </p:ext>
            </p:extLst>
          </p:nvPr>
        </p:nvGraphicFramePr>
        <p:xfrm>
          <a:off x="6511314" y="1501671"/>
          <a:ext cx="1770484" cy="27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70484">
                  <a:extLst>
                    <a:ext uri="{9D8B030D-6E8A-4147-A177-3AD203B41FA5}">
                      <a16:colId xmlns:a16="http://schemas.microsoft.com/office/drawing/2014/main" xmlns="" val="20197713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КамАЗ-Инжиниринг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311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Тыныс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80629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169471" y="3914157"/>
            <a:ext cx="129523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ТОО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«Кайнар </a:t>
            </a:r>
            <a:r>
              <a:rPr lang="ru-RU" sz="900" b="1" dirty="0" smtClean="0">
                <a:solidFill>
                  <a:srgbClr val="00B05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АКБ»</a:t>
            </a:r>
            <a:endParaRPr lang="en-US" sz="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32046"/>
              </p:ext>
            </p:extLst>
          </p:nvPr>
        </p:nvGraphicFramePr>
        <p:xfrm>
          <a:off x="-3" y="2954356"/>
          <a:ext cx="2551430" cy="102724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51430">
                  <a:extLst>
                    <a:ext uri="{9D8B030D-6E8A-4147-A177-3AD203B41FA5}">
                      <a16:colId xmlns:a16="http://schemas.microsoft.com/office/drawing/2014/main" xmlns="" val="29496106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Уральскагрореммаш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406584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«Западно-Казахстанская машиностроительная компания»  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201672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«Уральский завод «Зенит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3939164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«Научно-исследовательский институт «</a:t>
                      </a:r>
                      <a:r>
                        <a:rPr lang="ru-RU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Гидроприбор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1577030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«Приборостроительный завод Омега»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xmlns="" val="309288204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31564"/>
              </p:ext>
            </p:extLst>
          </p:nvPr>
        </p:nvGraphicFramePr>
        <p:xfrm>
          <a:off x="9816938" y="2989525"/>
          <a:ext cx="1754431" cy="5656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54431">
                  <a:extLst>
                    <a:ext uri="{9D8B030D-6E8A-4147-A177-3AD203B41FA5}">
                      <a16:colId xmlns:a16="http://schemas.microsoft.com/office/drawing/2014/main" xmlns="" val="1659538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«Семипалатинский машиностроительный завод»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97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«Семей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Инжиниринг»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1671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3315"/>
              </p:ext>
            </p:extLst>
          </p:nvPr>
        </p:nvGraphicFramePr>
        <p:xfrm>
          <a:off x="3254386" y="1544092"/>
          <a:ext cx="2342845" cy="5549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42845">
                  <a:extLst>
                    <a:ext uri="{9D8B030D-6E8A-4147-A177-3AD203B41FA5}">
                      <a16:colId xmlns:a16="http://schemas.microsoft.com/office/drawing/2014/main" xmlns="" val="102703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«Петропавловский завод тяжелого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машиностроения»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243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kk-KZ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«З</a:t>
                      </a:r>
                      <a:r>
                        <a:rPr lang="ru-RU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авод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им. </a:t>
                      </a:r>
                      <a:r>
                        <a:rPr lang="ru-RU" sz="900" b="1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С.М.Кирова</a:t>
                      </a:r>
                      <a:r>
                        <a:rPr lang="ru-RU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61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ЗИКСТО»</a:t>
                      </a:r>
                      <a:endParaRPr lang="en-US" sz="900" b="1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948660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>
            <a:endCxn id="9" idx="3"/>
          </p:cNvCxnSpPr>
          <p:nvPr/>
        </p:nvCxnSpPr>
        <p:spPr>
          <a:xfrm flipH="1">
            <a:off x="2551427" y="3191608"/>
            <a:ext cx="1022268" cy="2763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83914" y="4165463"/>
            <a:ext cx="1660105" cy="1065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62718" y="5591186"/>
            <a:ext cx="12610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553799" y="3258133"/>
            <a:ext cx="1119240" cy="3291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122015" y="2459203"/>
            <a:ext cx="2694923" cy="10928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39" idx="4"/>
          </p:cNvCxnSpPr>
          <p:nvPr/>
        </p:nvCxnSpPr>
        <p:spPr>
          <a:xfrm flipV="1">
            <a:off x="6521192" y="1990725"/>
            <a:ext cx="798895" cy="99354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38" idx="5"/>
          </p:cNvCxnSpPr>
          <p:nvPr/>
        </p:nvCxnSpPr>
        <p:spPr>
          <a:xfrm flipH="1" flipV="1">
            <a:off x="5560079" y="2346230"/>
            <a:ext cx="961114" cy="26362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318" y="610049"/>
            <a:ext cx="115164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8287" y="46621"/>
            <a:ext cx="935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Оборонно-промышленный комплекс Республики Казахстан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43752" y="2059077"/>
            <a:ext cx="1664474" cy="388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Авторемонтный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завод 811»</a:t>
            </a:r>
            <a:endParaRPr lang="en-US" sz="900" b="1" dirty="0">
              <a:solidFill>
                <a:srgbClr val="00B05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7197582" y="2571750"/>
            <a:ext cx="1193053" cy="6384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643484" y="3135024"/>
            <a:ext cx="877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ЕРЕМЕНТАУ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68" y="1127051"/>
            <a:ext cx="3051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40 предприятий ОПК</a:t>
            </a:r>
            <a:endParaRPr lang="ru-RU" sz="1600" b="1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705394" y="5416802"/>
            <a:ext cx="2368562" cy="11828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«НК Казахстан Инжиниринг»;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i="0" u="none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РГП </a:t>
            </a:r>
            <a:r>
              <a:rPr lang="ru-RU" sz="900" b="1" i="0" u="none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i="0" u="none" strike="noStrike" dirty="0" err="1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Казспец</a:t>
            </a:r>
            <a:r>
              <a:rPr lang="ru-RU" sz="9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lang="ru-RU" sz="900" b="1" i="0" u="none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Казтехнологии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i="0" u="none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900" b="1" i="0" u="none" strike="noStrik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«ЦВСИ»</a:t>
            </a:r>
          </a:p>
          <a:p>
            <a:pPr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900" b="0" i="0" u="none" strike="noStrike" dirty="0"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stCxn id="30" idx="6"/>
          </p:cNvCxnSpPr>
          <p:nvPr/>
        </p:nvCxnSpPr>
        <p:spPr>
          <a:xfrm flipV="1">
            <a:off x="3073956" y="3738878"/>
            <a:ext cx="3837381" cy="22693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1" y="91536"/>
            <a:ext cx="944155" cy="7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4626"/>
            <a:ext cx="4124032" cy="1571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591126" y="128002"/>
            <a:ext cx="10097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ТОО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«Казахстан 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ASELSAN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 инжиниринг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»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9479" y="7727953"/>
            <a:ext cx="2742843" cy="365125"/>
          </a:xfrm>
        </p:spPr>
        <p:txBody>
          <a:bodyPr/>
          <a:lstStyle/>
          <a:p>
            <a:pPr>
              <a:defRPr/>
            </a:pPr>
            <a:fld id="{14DFA8BC-4E7D-44F7-8F81-D1774EEF204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37376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Изображение 27" descr="колиматорный прицел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" y="5280026"/>
            <a:ext cx="2087380" cy="1314496"/>
          </a:xfrm>
          <a:prstGeom prst="rect">
            <a:avLst/>
          </a:prstGeom>
        </p:spPr>
      </p:pic>
      <p:pic>
        <p:nvPicPr>
          <p:cNvPr id="31" name="Изображение 30" descr="Kae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" y="1103035"/>
            <a:ext cx="2553738" cy="1307488"/>
          </a:xfrm>
          <a:prstGeom prst="rect">
            <a:avLst/>
          </a:prstGeom>
        </p:spPr>
      </p:pic>
      <p:pic>
        <p:nvPicPr>
          <p:cNvPr id="18" name="Picture 4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8" y="3145754"/>
            <a:ext cx="2061175" cy="1821295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0" t="30008" r="65733" b="25185"/>
          <a:stretch/>
        </p:blipFill>
        <p:spPr bwMode="auto">
          <a:xfrm>
            <a:off x="3475152" y="2410523"/>
            <a:ext cx="3164908" cy="384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3" t="30086" r="48195" b="25185"/>
          <a:stretch/>
        </p:blipFill>
        <p:spPr bwMode="auto">
          <a:xfrm>
            <a:off x="6762411" y="2402007"/>
            <a:ext cx="2565226" cy="38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27598" r="30803" b="25185"/>
          <a:stretch/>
        </p:blipFill>
        <p:spPr bwMode="auto">
          <a:xfrm>
            <a:off x="9477327" y="2429419"/>
            <a:ext cx="2457450" cy="404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3647" y="1257300"/>
            <a:ext cx="7245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Произведено и поставлено свыше </a:t>
            </a:r>
            <a:r>
              <a:rPr lang="ru-RU" b="1" dirty="0">
                <a:latin typeface="Arial" pitchFamily="34" charset="0"/>
              </a:rPr>
              <a:t>12 тыс.</a:t>
            </a:r>
            <a:r>
              <a:rPr lang="ru-RU" dirty="0">
                <a:latin typeface="Arial" pitchFamily="34" charset="0"/>
              </a:rPr>
              <a:t> единиц </a:t>
            </a:r>
            <a:r>
              <a:rPr lang="ru-RU" dirty="0" smtClean="0">
                <a:latin typeface="Arial" pitchFamily="34" charset="0"/>
              </a:rPr>
              <a:t>продукции</a:t>
            </a:r>
          </a:p>
          <a:p>
            <a:r>
              <a:rPr lang="ru-RU" dirty="0" smtClean="0">
                <a:latin typeface="Arial" pitchFamily="34" charset="0"/>
              </a:rPr>
              <a:t>Сумма свыше </a:t>
            </a:r>
            <a:r>
              <a:rPr lang="ru-RU" b="1" dirty="0">
                <a:latin typeface="Arial" pitchFamily="34" charset="0"/>
              </a:rPr>
              <a:t>25 млрд.</a:t>
            </a:r>
            <a:r>
              <a:rPr lang="ru-RU" dirty="0">
                <a:latin typeface="Arial" pitchFamily="34" charset="0"/>
              </a:rPr>
              <a:t> </a:t>
            </a:r>
            <a:r>
              <a:rPr lang="ru-RU" dirty="0" err="1">
                <a:latin typeface="Arial" pitchFamily="34" charset="0"/>
              </a:rPr>
              <a:t>тг</a:t>
            </a: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02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189A-E112-4967-A008-0E57DFA879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 descr="C:\Users\Админ\Desktop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1664460" y="238126"/>
            <a:ext cx="1005709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ТОО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«Казахстан 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Парамаунт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 Инжиниринг</a:t>
            </a: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»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16602" y="1001714"/>
            <a:ext cx="1046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charset="0"/>
                <a:cs typeface="Arial" charset="0"/>
              </a:rPr>
              <a:t>Выпуск бронированных </a:t>
            </a:r>
            <a:r>
              <a:rPr lang="ru-RU" b="1" dirty="0">
                <a:latin typeface="Arial" charset="0"/>
                <a:cs typeface="Arial" charset="0"/>
              </a:rPr>
              <a:t>колесных машин </a:t>
            </a:r>
            <a:r>
              <a:rPr lang="ru-RU" b="1" dirty="0" smtClean="0">
                <a:latin typeface="Arial" charset="0"/>
                <a:cs typeface="Arial" charset="0"/>
              </a:rPr>
              <a:t>«</a:t>
            </a:r>
            <a:r>
              <a:rPr lang="ru-RU" b="1" dirty="0" err="1" smtClean="0">
                <a:latin typeface="Arial" charset="0"/>
                <a:cs typeface="Arial" charset="0"/>
              </a:rPr>
              <a:t>Арлан</a:t>
            </a:r>
            <a:r>
              <a:rPr lang="ru-RU" b="1" dirty="0" smtClean="0">
                <a:latin typeface="Arial" charset="0"/>
                <a:cs typeface="Arial" charset="0"/>
              </a:rPr>
              <a:t>»</a:t>
            </a:r>
            <a:endParaRPr lang="en-US" b="1" dirty="0">
              <a:latin typeface="Arial" charset="0"/>
              <a:cs typeface="Arial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96" y="1866900"/>
            <a:ext cx="6439004" cy="1739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02" y="1669141"/>
            <a:ext cx="3924300" cy="4351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340" y="3810001"/>
            <a:ext cx="5985115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948940" y="121994"/>
            <a:ext cx="8915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Полный цикл капремонта и модернизации бронетехники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57533" y="1054590"/>
            <a:ext cx="11075347" cy="546732"/>
            <a:chOff x="451493" y="902513"/>
            <a:chExt cx="9969844" cy="755665"/>
          </a:xfrm>
        </p:grpSpPr>
        <p:pic>
          <p:nvPicPr>
            <p:cNvPr id="60" name="Picture 2" descr="C:\Users\e.zholdybaev\Desktop\1\Иконки\иконка_0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93" y="902513"/>
              <a:ext cx="698101" cy="75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E:\Логотип СИ\лого градиент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9458" y="986745"/>
              <a:ext cx="701879" cy="526409"/>
            </a:xfrm>
            <a:prstGeom prst="rect">
              <a:avLst/>
            </a:prstGeom>
            <a:noFill/>
          </p:spPr>
        </p:pic>
      </p:grpSp>
      <p:sp>
        <p:nvSpPr>
          <p:cNvPr id="77" name="Правая фигурная скобка 76"/>
          <p:cNvSpPr/>
          <p:nvPr/>
        </p:nvSpPr>
        <p:spPr>
          <a:xfrm rot="5400000">
            <a:off x="5625650" y="-1229975"/>
            <a:ext cx="400010" cy="1104528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264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00">
              <a:latin typeface="Aial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8593795" y="3694504"/>
            <a:ext cx="2487965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3 дня- срок исполнения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4845315" y="1496397"/>
            <a:ext cx="326615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sz="1000" b="1" kern="0" dirty="0" smtClean="0">
                <a:latin typeface="Aial"/>
                <a:cs typeface="Arial" panose="020B0604020202020204" pitchFamily="34" charset="0"/>
              </a:rPr>
              <a:t>ТОО </a:t>
            </a: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«ВРСМ» и ТОО «</a:t>
            </a:r>
            <a:r>
              <a:rPr lang="ru-RU" sz="1000" b="1" kern="0" dirty="0" err="1" smtClean="0">
                <a:latin typeface="Aial"/>
                <a:cs typeface="Arial" panose="020B0604020202020204" pitchFamily="34" charset="0"/>
              </a:rPr>
              <a:t>Тыныс</a:t>
            </a: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» -</a:t>
            </a:r>
            <a:r>
              <a:rPr lang="ru-RU" sz="1000" kern="0" dirty="0" smtClean="0">
                <a:latin typeface="Aial"/>
                <a:cs typeface="Arial" panose="020B0604020202020204" pitchFamily="34" charset="0"/>
              </a:rPr>
              <a:t>резинотехнические изделия </a:t>
            </a: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«Кайнар» - </a:t>
            </a:r>
            <a:r>
              <a:rPr lang="ru-RU" sz="1000" kern="0" dirty="0" smtClean="0">
                <a:latin typeface="Aial"/>
              </a:rPr>
              <a:t>АКБ </a:t>
            </a: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«СОЛО» </a:t>
            </a:r>
            <a:r>
              <a:rPr lang="ru-RU" sz="1000" b="1" kern="0" dirty="0">
                <a:latin typeface="Aial"/>
              </a:rPr>
              <a:t>- </a:t>
            </a:r>
            <a:r>
              <a:rPr lang="ru-RU" sz="1000" kern="0" dirty="0" smtClean="0">
                <a:latin typeface="Aial"/>
              </a:rPr>
              <a:t>радиометры -дозиметры</a:t>
            </a:r>
            <a:endParaRPr lang="ru-RU" sz="1000" kern="0" dirty="0">
              <a:latin typeface="Aial"/>
            </a:endParaRP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</a:t>
            </a:r>
            <a:r>
              <a:rPr lang="en-US" sz="1000" b="1" kern="0" dirty="0" smtClean="0">
                <a:latin typeface="Aial"/>
              </a:rPr>
              <a:t>Granit technology</a:t>
            </a:r>
            <a:r>
              <a:rPr lang="ru-RU" sz="1000" b="1" kern="0" dirty="0" smtClean="0">
                <a:latin typeface="Aial"/>
              </a:rPr>
              <a:t>» </a:t>
            </a:r>
            <a:r>
              <a:rPr lang="ru-RU" sz="1000" b="1" kern="0" dirty="0">
                <a:latin typeface="Aial"/>
              </a:rPr>
              <a:t>- </a:t>
            </a:r>
            <a:r>
              <a:rPr lang="kk-KZ" sz="1000" kern="0" dirty="0" smtClean="0">
                <a:latin typeface="Aial"/>
              </a:rPr>
              <a:t>цифровые средства связи</a:t>
            </a:r>
            <a:endParaRPr lang="ru-RU" sz="1000" kern="0" dirty="0">
              <a:latin typeface="Aial"/>
            </a:endParaRP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«Маш. Завод им. Кирова» </a:t>
            </a:r>
            <a:r>
              <a:rPr lang="ru-RU" sz="1000" b="1" kern="0" dirty="0">
                <a:latin typeface="Aial"/>
              </a:rPr>
              <a:t>- </a:t>
            </a:r>
            <a:r>
              <a:rPr lang="ru-RU" sz="1000" kern="0" dirty="0" smtClean="0">
                <a:latin typeface="Aial"/>
              </a:rPr>
              <a:t>РТИ и гальванические услуги</a:t>
            </a: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«ПЗТМ» </a:t>
            </a:r>
            <a:r>
              <a:rPr lang="ru-RU" sz="1000" b="1" kern="0" dirty="0">
                <a:latin typeface="Aial"/>
              </a:rPr>
              <a:t>- </a:t>
            </a:r>
            <a:r>
              <a:rPr lang="ru-RU" sz="1000" kern="0" dirty="0">
                <a:latin typeface="Aial"/>
              </a:rPr>
              <a:t>гальванические услуги</a:t>
            </a:r>
          </a:p>
          <a:p>
            <a:pPr algn="just">
              <a:defRPr/>
            </a:pPr>
            <a:r>
              <a:rPr lang="kk-KZ" sz="1000" kern="0" dirty="0" smtClean="0">
                <a:latin typeface="Aial"/>
              </a:rPr>
              <a:t>(ремонт сборочных единиц вооружения)</a:t>
            </a:r>
          </a:p>
          <a:p>
            <a:pPr algn="just">
              <a:defRPr/>
            </a:pPr>
            <a:r>
              <a:rPr lang="kk-KZ" sz="1000" b="1" kern="0" dirty="0">
                <a:latin typeface="Aial"/>
              </a:rPr>
              <a:t>ТОО </a:t>
            </a:r>
            <a:r>
              <a:rPr lang="ru-RU" sz="1000" b="1" kern="0" dirty="0" smtClean="0">
                <a:latin typeface="Aial"/>
              </a:rPr>
              <a:t>«</a:t>
            </a:r>
            <a:r>
              <a:rPr lang="en-US" sz="1000" b="1" kern="0" dirty="0" smtClean="0">
                <a:latin typeface="Aial"/>
              </a:rPr>
              <a:t>KAE</a:t>
            </a:r>
            <a:r>
              <a:rPr lang="ru-RU" sz="1000" b="1" kern="0" dirty="0" smtClean="0">
                <a:latin typeface="Aial"/>
              </a:rPr>
              <a:t>» </a:t>
            </a:r>
            <a:r>
              <a:rPr lang="ru-RU" sz="1000" b="1" kern="0" dirty="0">
                <a:latin typeface="Aial"/>
              </a:rPr>
              <a:t>- </a:t>
            </a:r>
            <a:r>
              <a:rPr lang="kk-KZ" sz="1000" kern="0" dirty="0" smtClean="0">
                <a:latin typeface="Aial"/>
              </a:rPr>
              <a:t>модернизация систем управления огнем, монтаж цифроввых средств связи</a:t>
            </a:r>
            <a:endParaRPr lang="ru-RU" sz="1000" kern="0" dirty="0">
              <a:latin typeface="Aial"/>
            </a:endParaRPr>
          </a:p>
          <a:p>
            <a:pPr algn="just">
              <a:defRPr/>
            </a:pPr>
            <a:r>
              <a:rPr lang="en-US" sz="1000" b="1" kern="0" dirty="0" smtClean="0">
                <a:latin typeface="Aial"/>
              </a:rPr>
              <a:t>OPGAL</a:t>
            </a:r>
            <a:r>
              <a:rPr lang="kk-KZ" sz="1000" b="1" kern="0" dirty="0" smtClean="0">
                <a:latin typeface="Aial"/>
              </a:rPr>
              <a:t> - </a:t>
            </a:r>
            <a:r>
              <a:rPr lang="kk-KZ" sz="1000" kern="0" dirty="0">
                <a:latin typeface="Aial"/>
              </a:rPr>
              <a:t>модернизация </a:t>
            </a:r>
            <a:r>
              <a:rPr lang="kk-KZ" sz="1000" kern="0" dirty="0" smtClean="0">
                <a:latin typeface="Aial"/>
              </a:rPr>
              <a:t>приборов наблюдения и прицеливания</a:t>
            </a:r>
            <a:endParaRPr lang="ru-RU" sz="1000" kern="0" dirty="0">
              <a:latin typeface="Aial"/>
              <a:cs typeface="Arial" panose="020B0604020202020204" pitchFamily="34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2125190" y="2845611"/>
            <a:ext cx="4472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816550" y="1842177"/>
            <a:ext cx="733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ial"/>
                <a:cs typeface="Arial" panose="020B0604020202020204" pitchFamily="34" charset="0"/>
              </a:rPr>
              <a:t>Т-72</a:t>
            </a:r>
            <a:endParaRPr lang="ru-RU" sz="1400" b="1" kern="0" dirty="0">
              <a:ln w="0"/>
              <a:effectLst>
                <a:reflection blurRad="6350" stA="53000" endA="300" endPos="35500" dir="5400000" sy="-90000" algn="bl" rotWithShape="0"/>
              </a:effectLst>
              <a:latin typeface="Aial"/>
              <a:cs typeface="Arial" panose="020B0604020202020204" pitchFamily="34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3546616" y="1829274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kern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ial"/>
                <a:cs typeface="Arial" panose="020B0604020202020204" pitchFamily="34" charset="0"/>
              </a:rPr>
              <a:t> </a:t>
            </a:r>
            <a:endParaRPr lang="ru-RU" sz="1000" kern="0" dirty="0">
              <a:ln w="0"/>
              <a:effectLst>
                <a:reflection blurRad="6350" stA="53000" endA="300" endPos="35500" dir="5400000" sy="-90000" algn="bl" rotWithShape="0"/>
              </a:effectLst>
              <a:latin typeface="Aial"/>
              <a:cs typeface="Arial" panose="020B0604020202020204" pitchFamily="34" charset="0"/>
            </a:endParaRPr>
          </a:p>
        </p:txBody>
      </p:sp>
      <p:pic>
        <p:nvPicPr>
          <p:cNvPr id="86" name="Рисунок 85" descr="Картинки по запросу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" y="2242666"/>
            <a:ext cx="1591187" cy="98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Картинки по запросу разобранный Т-72 рисуно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05" y="2362003"/>
            <a:ext cx="1447254" cy="839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Прямая со стрелкой 88"/>
          <p:cNvCxnSpPr/>
          <p:nvPr/>
        </p:nvCxnSpPr>
        <p:spPr>
          <a:xfrm flipV="1">
            <a:off x="4239624" y="2184678"/>
            <a:ext cx="534468" cy="5834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244254" y="2882077"/>
            <a:ext cx="601060" cy="8257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8146631" y="2869307"/>
            <a:ext cx="447165" cy="7345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8146631" y="2147713"/>
            <a:ext cx="504142" cy="3286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773" y="1919334"/>
            <a:ext cx="2368024" cy="123383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5411207" y="4311690"/>
            <a:ext cx="899605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13 месяцев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6478391" y="4492675"/>
            <a:ext cx="2135249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Доля импорта - 60% </a:t>
            </a:r>
          </a:p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Доля казахстанского содержания -  40%  </a:t>
            </a:r>
            <a:endParaRPr lang="ru-RU" sz="12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2600885" y="3307733"/>
            <a:ext cx="152938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 </a:t>
            </a:r>
            <a:r>
              <a:rPr lang="ru-RU" sz="1000" b="1" kern="0" dirty="0">
                <a:latin typeface="Aial"/>
                <a:cs typeface="Arial" panose="020B0604020202020204" pitchFamily="34" charset="0"/>
              </a:rPr>
              <a:t>7</a:t>
            </a: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 дней- </a:t>
            </a:r>
          </a:p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срок разборки 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472580" y="3297718"/>
            <a:ext cx="164878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 15 дней- </a:t>
            </a:r>
          </a:p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срок приемки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5144807" y="3966964"/>
            <a:ext cx="2653290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 11 месяцев- срок выполнения  заказа 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8" name="Text Box 4"/>
          <p:cNvSpPr txBox="1">
            <a:spLocks noChangeArrowheads="1"/>
          </p:cNvSpPr>
          <p:nvPr/>
        </p:nvSpPr>
        <p:spPr bwMode="auto">
          <a:xfrm>
            <a:off x="8608040" y="3203783"/>
            <a:ext cx="247372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 24 дня- </a:t>
            </a:r>
          </a:p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срок комплектации и сборка 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8590191" y="3966964"/>
            <a:ext cx="2491571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kern="0" dirty="0" smtClean="0">
                <a:latin typeface="Aial"/>
                <a:cs typeface="Arial" panose="020B0604020202020204" pitchFamily="34" charset="0"/>
              </a:rPr>
              <a:t>7 дней- срок сдачи заказчику </a:t>
            </a:r>
            <a:endParaRPr lang="ru-RU" sz="1000" b="1" kern="0" dirty="0">
              <a:latin typeface="Aial"/>
              <a:cs typeface="Arial" panose="020B0604020202020204" pitchFamily="34" charset="0"/>
            </a:endParaRPr>
          </a:p>
        </p:txBody>
      </p:sp>
      <p:sp>
        <p:nvSpPr>
          <p:cNvPr id="115" name="Text Box 4"/>
          <p:cNvSpPr txBox="1">
            <a:spLocks noChangeArrowheads="1"/>
          </p:cNvSpPr>
          <p:nvPr/>
        </p:nvSpPr>
        <p:spPr bwMode="auto">
          <a:xfrm>
            <a:off x="203174" y="5441589"/>
            <a:ext cx="4642139" cy="6155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1" kern="0" dirty="0" smtClean="0">
                <a:solidFill>
                  <a:schemeClr val="tx1"/>
                </a:solidFill>
                <a:latin typeface="Aial"/>
                <a:cs typeface="Arial" panose="020B0604020202020204" pitchFamily="34" charset="0"/>
              </a:rPr>
              <a:t>Количество изготавливаемых наименований запасных частей возросло </a:t>
            </a:r>
            <a:r>
              <a:rPr lang="ru-RU" sz="1100" b="1" kern="0" dirty="0" smtClean="0">
                <a:solidFill>
                  <a:schemeClr val="tx1"/>
                </a:solidFill>
                <a:latin typeface="Aial"/>
                <a:cs typeface="Arial" panose="020B0604020202020204" pitchFamily="34" charset="0"/>
              </a:rPr>
              <a:t>до </a:t>
            </a:r>
            <a:r>
              <a:rPr lang="ru-RU" sz="1200" b="1" kern="0" dirty="0" smtClean="0">
                <a:solidFill>
                  <a:schemeClr val="tx1"/>
                </a:solidFill>
                <a:latin typeface="Aial"/>
                <a:cs typeface="Arial" panose="020B0604020202020204" pitchFamily="34" charset="0"/>
              </a:rPr>
              <a:t>830</a:t>
            </a:r>
            <a:r>
              <a:rPr lang="ru-RU" sz="1100" b="1" kern="0" dirty="0" smtClean="0">
                <a:solidFill>
                  <a:schemeClr val="tx1"/>
                </a:solidFill>
                <a:latin typeface="Aial"/>
                <a:cs typeface="Arial" panose="020B0604020202020204" pitchFamily="34" charset="0"/>
              </a:rPr>
              <a:t> </a:t>
            </a:r>
            <a:r>
              <a:rPr lang="ru-RU" sz="1000" b="1" kern="0" dirty="0" smtClean="0">
                <a:solidFill>
                  <a:schemeClr val="tx1"/>
                </a:solidFill>
                <a:latin typeface="Aial"/>
                <a:cs typeface="Arial" panose="020B0604020202020204" pitchFamily="34" charset="0"/>
              </a:rPr>
              <a:t>наименований, </a:t>
            </a:r>
            <a:r>
              <a:rPr lang="ru-RU" sz="1000" b="1" kern="0" dirty="0" smtClean="0">
                <a:solidFill>
                  <a:schemeClr val="tx1"/>
                </a:solidFill>
                <a:latin typeface="Aial"/>
              </a:rPr>
              <a:t>что </a:t>
            </a:r>
            <a:r>
              <a:rPr lang="ru-RU" sz="1000" b="1" kern="0" dirty="0">
                <a:solidFill>
                  <a:schemeClr val="tx1"/>
                </a:solidFill>
                <a:latin typeface="Aial"/>
              </a:rPr>
              <a:t>составило </a:t>
            </a:r>
            <a:r>
              <a:rPr lang="ru-RU" sz="1200" b="1" kern="0" dirty="0" smtClean="0">
                <a:solidFill>
                  <a:schemeClr val="tx1"/>
                </a:solidFill>
                <a:latin typeface="Aial"/>
              </a:rPr>
              <a:t>30 </a:t>
            </a:r>
            <a:r>
              <a:rPr lang="ru-RU" sz="1200" b="1" kern="0" dirty="0" smtClean="0">
                <a:solidFill>
                  <a:schemeClr val="tx1"/>
                </a:solidFill>
                <a:latin typeface="Aial"/>
              </a:rPr>
              <a:t>% </a:t>
            </a:r>
            <a:r>
              <a:rPr lang="ru-RU" sz="1000" b="1" kern="0" dirty="0" smtClean="0">
                <a:solidFill>
                  <a:schemeClr val="tx1"/>
                </a:solidFill>
                <a:latin typeface="Aial"/>
              </a:rPr>
              <a:t>от </a:t>
            </a:r>
            <a:r>
              <a:rPr lang="kk-KZ" sz="1000" b="1" kern="0" dirty="0" smtClean="0">
                <a:solidFill>
                  <a:schemeClr val="tx1"/>
                </a:solidFill>
                <a:latin typeface="Aial"/>
              </a:rPr>
              <a:t>общей потребности  </a:t>
            </a:r>
            <a:r>
              <a:rPr lang="kk-KZ" sz="1200" b="1" kern="0" dirty="0" smtClean="0">
                <a:solidFill>
                  <a:schemeClr val="tx1"/>
                </a:solidFill>
                <a:latin typeface="Aial"/>
              </a:rPr>
              <a:t>2800</a:t>
            </a:r>
            <a:r>
              <a:rPr lang="kk-KZ" sz="1100" b="1" kern="0" dirty="0" smtClean="0">
                <a:solidFill>
                  <a:schemeClr val="tx1"/>
                </a:solidFill>
                <a:latin typeface="Aial"/>
              </a:rPr>
              <a:t> </a:t>
            </a:r>
            <a:r>
              <a:rPr lang="ru-RU" sz="1000" b="1" kern="0" dirty="0" smtClean="0">
                <a:solidFill>
                  <a:schemeClr val="tx1"/>
                </a:solidFill>
                <a:latin typeface="Aial"/>
              </a:rPr>
              <a:t>наименований.</a:t>
            </a:r>
            <a:endParaRPr lang="ru-RU" sz="1000" b="1" kern="0" dirty="0">
              <a:solidFill>
                <a:schemeClr val="tx1"/>
              </a:solidFill>
              <a:latin typeface="Aial"/>
              <a:cs typeface="Arial" panose="020B0604020202020204" pitchFamily="34" charset="0"/>
            </a:endParaRPr>
          </a:p>
        </p:txBody>
      </p:sp>
      <p:graphicFrame>
        <p:nvGraphicFramePr>
          <p:cNvPr id="117" name="Таблица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7255"/>
              </p:ext>
            </p:extLst>
          </p:nvPr>
        </p:nvGraphicFramePr>
        <p:xfrm>
          <a:off x="5975121" y="5303035"/>
          <a:ext cx="4650842" cy="12102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01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84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0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6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Тип </a:t>
                      </a: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техники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БТР-80</a:t>
                      </a:r>
                      <a:endParaRPr lang="ru-RU" sz="1200" b="1" dirty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Танк Т-72</a:t>
                      </a:r>
                      <a:endParaRPr lang="ru-RU" sz="1200" b="1" dirty="0">
                        <a:solidFill>
                          <a:schemeClr val="accent5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84" marR="3158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84" marR="3158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БМП-2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868" marR="388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84" marR="3158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ial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584" marR="3158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9479" y="6356353"/>
            <a:ext cx="2742843" cy="365125"/>
          </a:xfrm>
        </p:spPr>
        <p:txBody>
          <a:bodyPr/>
          <a:lstStyle/>
          <a:p>
            <a:pPr>
              <a:defRPr/>
            </a:pPr>
            <a:fld id="{DB60189A-E112-4967-A008-0E57DFA879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98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90558" y="6356351"/>
            <a:ext cx="2742843" cy="365125"/>
          </a:xfrm>
        </p:spPr>
        <p:txBody>
          <a:bodyPr/>
          <a:lstStyle/>
          <a:p>
            <a:pPr>
              <a:defRPr/>
            </a:pPr>
            <a:fld id="{DB60189A-E112-4967-A008-0E57DFA8796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Picture 2" descr="C:\Users\Админ\Desktop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3"/>
          <p:cNvSpPr>
            <a:spLocks noChangeArrowheads="1"/>
          </p:cNvSpPr>
          <p:nvPr/>
        </p:nvSpPr>
        <p:spPr bwMode="auto">
          <a:xfrm>
            <a:off x="1557014" y="209551"/>
            <a:ext cx="93030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>
                <a:solidFill>
                  <a:srgbClr val="C00000"/>
                </a:solidFill>
                <a:latin typeface="Arial" pitchFamily="34" charset="0"/>
              </a:rPr>
              <a:t>Крупноузловая сборка вертолетов  Ми-8/17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91939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9"/>
          <p:cNvSpPr txBox="1">
            <a:spLocks noChangeArrowheads="1"/>
          </p:cNvSpPr>
          <p:nvPr/>
        </p:nvSpPr>
        <p:spPr bwMode="auto">
          <a:xfrm>
            <a:off x="1570689" y="1077730"/>
            <a:ext cx="11277110" cy="3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08" rIns="68415" bIns="342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b="1" dirty="0">
                <a:latin typeface="Arial" charset="0"/>
              </a:rPr>
              <a:t>АО «Авиаремонтный завод № 405</a:t>
            </a:r>
            <a:r>
              <a:rPr lang="ru-RU" b="1" dirty="0" smtClean="0">
                <a:latin typeface="Arial" charset="0"/>
              </a:rPr>
              <a:t>»</a:t>
            </a:r>
            <a:endParaRPr lang="ru-RU" sz="2000" b="1" dirty="0">
              <a:latin typeface="Arial" charset="0"/>
            </a:endParaRPr>
          </a:p>
        </p:txBody>
      </p:sp>
      <p:pic>
        <p:nvPicPr>
          <p:cNvPr id="10" name="Picture 3" descr="E:\Drive\БУЛИТЫ\иконка_0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912" y="920751"/>
            <a:ext cx="81855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39" y="920751"/>
            <a:ext cx="886038" cy="64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2" descr="МИ-17-инфографика-печка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" y="2296702"/>
            <a:ext cx="5531851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49"/>
          <p:cNvSpPr txBox="1">
            <a:spLocks noChangeArrowheads="1"/>
          </p:cNvSpPr>
          <p:nvPr/>
        </p:nvSpPr>
        <p:spPr bwMode="auto">
          <a:xfrm>
            <a:off x="6490320" y="2270501"/>
            <a:ext cx="4684225" cy="7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08" rIns="68415" bIns="342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sz="1400" i="1" dirty="0" smtClean="0">
                <a:latin typeface="Arial" charset="0"/>
              </a:rPr>
              <a:t>Количество </a:t>
            </a:r>
            <a:r>
              <a:rPr lang="ru-RU" sz="1400" i="1" dirty="0">
                <a:latin typeface="Arial" charset="0"/>
              </a:rPr>
              <a:t>вертолетов, планируемых к крупно-узловой сборке, будет составлять </a:t>
            </a:r>
            <a:r>
              <a:rPr lang="ru-RU" sz="1400" b="1" i="1" dirty="0">
                <a:latin typeface="Arial" charset="0"/>
              </a:rPr>
              <a:t>5-6 единиц </a:t>
            </a:r>
            <a:r>
              <a:rPr lang="ru-RU" sz="1400" i="1" u="sng" dirty="0" smtClean="0">
                <a:latin typeface="Arial" charset="0"/>
              </a:rPr>
              <a:t>ежегодно.</a:t>
            </a:r>
            <a:endParaRPr lang="ru-RU" sz="1600" b="1" i="1" dirty="0">
              <a:latin typeface="Arial" charset="0"/>
            </a:endParaRPr>
          </a:p>
        </p:txBody>
      </p:sp>
      <p:sp>
        <p:nvSpPr>
          <p:cNvPr id="18" name="TextBox 149"/>
          <p:cNvSpPr txBox="1">
            <a:spLocks noChangeArrowheads="1"/>
          </p:cNvSpPr>
          <p:nvPr/>
        </p:nvSpPr>
        <p:spPr bwMode="auto">
          <a:xfrm>
            <a:off x="6555636" y="3134087"/>
            <a:ext cx="4684225" cy="24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08" rIns="68415" bIns="342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sz="1400" i="1" dirty="0" smtClean="0">
                <a:latin typeface="Arial" charset="0"/>
              </a:rPr>
              <a:t>Выполняемые работы: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Формирование </a:t>
            </a:r>
            <a:r>
              <a:rPr lang="ru-RU" sz="1400" b="1" i="1" dirty="0" err="1" smtClean="0">
                <a:latin typeface="Arial" charset="0"/>
              </a:rPr>
              <a:t>вертолето-комлпекта</a:t>
            </a:r>
            <a:r>
              <a:rPr lang="ru-RU" sz="1400" b="1" i="1" dirty="0" smtClean="0">
                <a:latin typeface="Arial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Подготовка вертолета к сборке;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Сборка элементов фюзеляжа и функциональных систем вертолета;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Установка оборудования ТОО «Казахстан </a:t>
            </a:r>
            <a:r>
              <a:rPr lang="ru-RU" sz="1400" b="1" i="1" dirty="0" err="1" smtClean="0">
                <a:latin typeface="Arial" charset="0"/>
              </a:rPr>
              <a:t>Аселсан</a:t>
            </a:r>
            <a:r>
              <a:rPr lang="ru-RU" sz="1400" b="1" i="1" dirty="0" smtClean="0">
                <a:latin typeface="Arial" charset="0"/>
              </a:rPr>
              <a:t> инжиниринг»;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Окраска вертолета, нанесение информации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Испытания вертолета;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latin typeface="Arial" charset="0"/>
              </a:rPr>
              <a:t>Гарантийное и </a:t>
            </a:r>
            <a:r>
              <a:rPr lang="ru-RU" sz="1400" b="1" i="1" dirty="0" err="1" smtClean="0">
                <a:latin typeface="Arial" charset="0"/>
              </a:rPr>
              <a:t>постгарантийное</a:t>
            </a:r>
            <a:r>
              <a:rPr lang="ru-RU" sz="1400" b="1" i="1" dirty="0" smtClean="0">
                <a:latin typeface="Arial" charset="0"/>
              </a:rPr>
              <a:t> сервисное сопровождение.</a:t>
            </a:r>
            <a:endParaRPr lang="ru-RU" sz="16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 b="5819"/>
          <a:stretch/>
        </p:blipFill>
        <p:spPr>
          <a:xfrm>
            <a:off x="4999805" y="3976933"/>
            <a:ext cx="1640222" cy="1050745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20" y="1827179"/>
            <a:ext cx="1640399" cy="10837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05" b="18982"/>
          <a:stretch/>
        </p:blipFill>
        <p:spPr>
          <a:xfrm>
            <a:off x="4996912" y="2979689"/>
            <a:ext cx="1653587" cy="9272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42023" r="35372" b="13870"/>
          <a:stretch/>
        </p:blipFill>
        <p:spPr>
          <a:xfrm>
            <a:off x="4941821" y="5072393"/>
            <a:ext cx="1702383" cy="88145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" y="1979475"/>
            <a:ext cx="2365985" cy="1449066"/>
          </a:xfrm>
          <a:prstGeom prst="rect">
            <a:avLst/>
          </a:prstGeom>
        </p:spPr>
      </p:pic>
      <p:sp>
        <p:nvSpPr>
          <p:cNvPr id="88" name="Выгнутая вверх стрелка 87"/>
          <p:cNvSpPr/>
          <p:nvPr/>
        </p:nvSpPr>
        <p:spPr>
          <a:xfrm rot="10800000" flipH="1" flipV="1">
            <a:off x="573731" y="1892570"/>
            <a:ext cx="1205433" cy="617195"/>
          </a:xfrm>
          <a:prstGeom prst="curvedDownArrow">
            <a:avLst>
              <a:gd name="adj1" fmla="val 26462"/>
              <a:gd name="adj2" fmla="val 69205"/>
              <a:gd name="adj3" fmla="val 30992"/>
            </a:avLst>
          </a:prstGeom>
          <a:gradFill>
            <a:gsLst>
              <a:gs pos="0">
                <a:srgbClr val="FF0000"/>
              </a:gs>
              <a:gs pos="0">
                <a:schemeClr val="accent3">
                  <a:shade val="60000"/>
                </a:schemeClr>
              </a:gs>
              <a:gs pos="7420">
                <a:srgbClr val="FF2400"/>
              </a:gs>
              <a:gs pos="53000">
                <a:srgbClr val="FFFF00"/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" name="Picture 4" descr="http://www.akorda.kz/upload/media/files/ae2845a05ae63ab338fb851a19871a6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5" y="73482"/>
            <a:ext cx="735060" cy="6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439434" y="1878309"/>
            <a:ext cx="720000" cy="745714"/>
            <a:chOff x="10083521" y="2582431"/>
            <a:chExt cx="1008000" cy="1044000"/>
          </a:xfrm>
          <a:solidFill>
            <a:schemeClr val="accent1">
              <a:tint val="50000"/>
              <a:hueOff val="0"/>
              <a:satOff val="0"/>
              <a:lumOff val="0"/>
            </a:schemeClr>
          </a:solidFill>
          <a:effectLst>
            <a:reflection stA="0" endPos="65000" dist="50800" dir="5400000" sy="-100000" algn="bl" rotWithShape="0"/>
          </a:effectLst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0083521" y="2582431"/>
              <a:ext cx="1008000" cy="1044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kk-KZ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1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6697" y="2629906"/>
              <a:ext cx="665904" cy="662362"/>
            </a:xfrm>
            <a:prstGeom prst="rect">
              <a:avLst/>
            </a:prstGeom>
            <a:grpFill/>
          </p:spPr>
        </p:pic>
      </p:grpSp>
      <p:sp>
        <p:nvSpPr>
          <p:cNvPr id="42" name="Прямоугольник 41"/>
          <p:cNvSpPr/>
          <p:nvPr/>
        </p:nvSpPr>
        <p:spPr>
          <a:xfrm>
            <a:off x="2171745" y="201113"/>
            <a:ext cx="7257604" cy="35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sz="1714" b="1" kern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ial"/>
              <a:ea typeface="Arial Unicode MS" panose="020B0604020202020204" pitchFamily="34" charset="-128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620423" y="754417"/>
            <a:ext cx="8949566" cy="149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4618" y="904317"/>
            <a:ext cx="11406539" cy="544878"/>
          </a:xfrm>
          <a:prstGeom prst="roundRect">
            <a:avLst>
              <a:gd name="adj" fmla="val 50000"/>
            </a:avLst>
          </a:prstGeom>
          <a:gradFill>
            <a:gsLst>
              <a:gs pos="41000">
                <a:schemeClr val="bg1"/>
              </a:gs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9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Ремонт, модернизация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техническое обслуживание самолетов фронтовой авиации Су-25, Су-27, Л-39,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самолетов военно-транспортной авиации Ан-72, С-295, сборка БПЛА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250555" y="1760679"/>
            <a:ext cx="29128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kern="0" dirty="0">
                <a:latin typeface="Arial" panose="020B0604020202020204" pitchFamily="34" charset="0"/>
              </a:rPr>
              <a:t>Инвестиционные затраты – 9,042 млрд тенге</a:t>
            </a:r>
            <a:r>
              <a:rPr lang="ru-RU" sz="857" b="1" kern="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143316" y="1978305"/>
            <a:ext cx="14747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kern="0" dirty="0">
                <a:latin typeface="Arial" panose="020B0604020202020204" pitchFamily="34" charset="0"/>
              </a:rPr>
              <a:t>Из РБ </a:t>
            </a:r>
            <a:r>
              <a:rPr lang="ru-RU" sz="900" b="1" kern="0" dirty="0" smtClean="0">
                <a:latin typeface="Arial" panose="020B0604020202020204" pitchFamily="34" charset="0"/>
              </a:rPr>
              <a:t>3,875 </a:t>
            </a:r>
            <a:r>
              <a:rPr lang="ru-RU" sz="900" b="1" kern="0" dirty="0">
                <a:latin typeface="Arial" panose="020B0604020202020204" pitchFamily="34" charset="0"/>
              </a:rPr>
              <a:t>млрд </a:t>
            </a:r>
            <a:r>
              <a:rPr lang="ru-RU" sz="900" b="1" kern="0" dirty="0" err="1">
                <a:latin typeface="Arial" panose="020B0604020202020204" pitchFamily="34" charset="0"/>
              </a:rPr>
              <a:t>тнг</a:t>
            </a:r>
            <a:endParaRPr lang="ru-RU" sz="900" b="1" kern="0" dirty="0">
              <a:latin typeface="Arial" panose="020B060402020202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10800000" flipH="1">
            <a:off x="475005" y="2846400"/>
            <a:ext cx="1238702" cy="524806"/>
          </a:xfrm>
          <a:prstGeom prst="curvedDownArrow">
            <a:avLst>
              <a:gd name="adj1" fmla="val 26462"/>
              <a:gd name="adj2" fmla="val 69205"/>
              <a:gd name="adj3" fmla="val 30992"/>
            </a:avLst>
          </a:prstGeom>
          <a:gradFill>
            <a:gsLst>
              <a:gs pos="0">
                <a:srgbClr val="FF0000"/>
              </a:gs>
              <a:gs pos="0">
                <a:schemeClr val="accent3">
                  <a:shade val="60000"/>
                </a:schemeClr>
              </a:gs>
              <a:gs pos="7420">
                <a:srgbClr val="FF2400"/>
              </a:gs>
              <a:gs pos="53000">
                <a:srgbClr val="FFFF00"/>
              </a:gs>
              <a:gs pos="100000">
                <a:schemeClr val="accent3">
                  <a:shade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34080" y="2716723"/>
            <a:ext cx="720000" cy="723656"/>
            <a:chOff x="639808" y="2796185"/>
            <a:chExt cx="1007822" cy="1062001"/>
          </a:xfrm>
          <a:solidFill>
            <a:schemeClr val="accent1">
              <a:tint val="50000"/>
              <a:hueOff val="0"/>
              <a:satOff val="0"/>
              <a:lumOff val="0"/>
            </a:schemeClr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639808" y="2796185"/>
              <a:ext cx="1007822" cy="106200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714" tIns="25714" rIns="25714" bIns="25714" rtlCol="0" anchor="ctr"/>
            <a:lstStyle/>
            <a:p>
              <a:pPr algn="ctr"/>
              <a:endParaRPr lang="kk-KZ" sz="1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kk-KZ" sz="1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kk-KZ" sz="1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643" b="1" kern="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АО «НК» КИ»</a:t>
              </a:r>
              <a:endParaRPr lang="ru-RU" sz="857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Picture 3" descr="C:\Users\Takeyeva_a\Desktop\логотипы\ЛОГО КАЗ ИНЖ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86" y="2929501"/>
              <a:ext cx="600314" cy="555216"/>
            </a:xfrm>
            <a:prstGeom prst="rect">
              <a:avLst/>
            </a:prstGeom>
            <a:grpFill/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cxnSp>
        <p:nvCxnSpPr>
          <p:cNvPr id="71" name="Прямая соединительная линия 70"/>
          <p:cNvCxnSpPr/>
          <p:nvPr/>
        </p:nvCxnSpPr>
        <p:spPr>
          <a:xfrm>
            <a:off x="10386563" y="3014508"/>
            <a:ext cx="0" cy="2896582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8660881" y="2993299"/>
            <a:ext cx="6849" cy="2904162"/>
          </a:xfrm>
          <a:prstGeom prst="line">
            <a:avLst/>
          </a:prstGeom>
          <a:ln w="317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293656" y="3645104"/>
            <a:ext cx="4902203" cy="2559735"/>
            <a:chOff x="7185956" y="4100955"/>
            <a:chExt cx="4902203" cy="2258195"/>
          </a:xfrm>
        </p:grpSpPr>
        <p:sp>
          <p:nvSpPr>
            <p:cNvPr id="5" name="Полилиния 4"/>
            <p:cNvSpPr/>
            <p:nvPr/>
          </p:nvSpPr>
          <p:spPr>
            <a:xfrm>
              <a:off x="7833075" y="4100955"/>
              <a:ext cx="3954060" cy="195096"/>
            </a:xfrm>
            <a:custGeom>
              <a:avLst/>
              <a:gdLst>
                <a:gd name="connsiteX0" fmla="*/ 0 w 1690584"/>
                <a:gd name="connsiteY0" fmla="*/ 0 h 177299"/>
                <a:gd name="connsiteX1" fmla="*/ 1601935 w 1690584"/>
                <a:gd name="connsiteY1" fmla="*/ 0 h 177299"/>
                <a:gd name="connsiteX2" fmla="*/ 1690584 w 1690584"/>
                <a:gd name="connsiteY2" fmla="*/ 88650 h 177299"/>
                <a:gd name="connsiteX3" fmla="*/ 1601935 w 1690584"/>
                <a:gd name="connsiteY3" fmla="*/ 177299 h 177299"/>
                <a:gd name="connsiteX4" fmla="*/ 0 w 1690584"/>
                <a:gd name="connsiteY4" fmla="*/ 177299 h 177299"/>
                <a:gd name="connsiteX5" fmla="*/ 88650 w 1690584"/>
                <a:gd name="connsiteY5" fmla="*/ 88650 h 177299"/>
                <a:gd name="connsiteX6" fmla="*/ 0 w 1690584"/>
                <a:gd name="connsiteY6" fmla="*/ 0 h 17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0584" h="177299">
                  <a:moveTo>
                    <a:pt x="0" y="0"/>
                  </a:moveTo>
                  <a:lnTo>
                    <a:pt x="1601935" y="0"/>
                  </a:lnTo>
                  <a:lnTo>
                    <a:pt x="1690584" y="88650"/>
                  </a:lnTo>
                  <a:lnTo>
                    <a:pt x="1601935" y="177299"/>
                  </a:lnTo>
                  <a:lnTo>
                    <a:pt x="0" y="177299"/>
                  </a:lnTo>
                  <a:lnTo>
                    <a:pt x="88650" y="8865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000" tIns="3175" rIns="88649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chemeClr val="tx1"/>
                  </a:solidFill>
                </a:rPr>
                <a:t>Капитальный ремонт 4-х Су-25 с модернизацией 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 dirty="0">
                <a:solidFill>
                  <a:srgbClr val="061A2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9342807" y="4345118"/>
              <a:ext cx="2745352" cy="269095"/>
            </a:xfrm>
            <a:custGeom>
              <a:avLst/>
              <a:gdLst>
                <a:gd name="connsiteX0" fmla="*/ 0 w 1724665"/>
                <a:gd name="connsiteY0" fmla="*/ 0 h 222846"/>
                <a:gd name="connsiteX1" fmla="*/ 1613242 w 1724665"/>
                <a:gd name="connsiteY1" fmla="*/ 0 h 222846"/>
                <a:gd name="connsiteX2" fmla="*/ 1724665 w 1724665"/>
                <a:gd name="connsiteY2" fmla="*/ 111423 h 222846"/>
                <a:gd name="connsiteX3" fmla="*/ 1613242 w 1724665"/>
                <a:gd name="connsiteY3" fmla="*/ 222846 h 222846"/>
                <a:gd name="connsiteX4" fmla="*/ 0 w 1724665"/>
                <a:gd name="connsiteY4" fmla="*/ 222846 h 222846"/>
                <a:gd name="connsiteX5" fmla="*/ 111423 w 1724665"/>
                <a:gd name="connsiteY5" fmla="*/ 111423 h 222846"/>
                <a:gd name="connsiteX6" fmla="*/ 0 w 1724665"/>
                <a:gd name="connsiteY6" fmla="*/ 0 h 22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4665" h="222846">
                  <a:moveTo>
                    <a:pt x="0" y="0"/>
                  </a:moveTo>
                  <a:lnTo>
                    <a:pt x="1613242" y="0"/>
                  </a:lnTo>
                  <a:lnTo>
                    <a:pt x="1724665" y="111423"/>
                  </a:lnTo>
                  <a:lnTo>
                    <a:pt x="1613242" y="222846"/>
                  </a:lnTo>
                  <a:lnTo>
                    <a:pt x="0" y="222846"/>
                  </a:lnTo>
                  <a:lnTo>
                    <a:pt x="111423" y="11142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17773" tIns="3175" rIns="111423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>
                  <a:solidFill>
                    <a:schemeClr val="tx1"/>
                  </a:solidFill>
                </a:rPr>
                <a:t>Капитальный ремонт 2-х Су-25  с </a:t>
              </a:r>
              <a:r>
                <a:rPr lang="ru-RU" sz="1050" b="1" kern="1200" baseline="0" dirty="0" smtClean="0">
                  <a:solidFill>
                    <a:schemeClr val="tx1"/>
                  </a:solidFill>
                </a:rPr>
                <a:t>модернизацией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" kern="1200" dirty="0" smtClean="0"/>
                <a:t> </a:t>
              </a:r>
              <a:endParaRPr lang="ru-RU" sz="5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833075" y="4662028"/>
              <a:ext cx="4142440" cy="191854"/>
            </a:xfrm>
            <a:custGeom>
              <a:avLst/>
              <a:gdLst>
                <a:gd name="connsiteX0" fmla="*/ 0 w 1345812"/>
                <a:gd name="connsiteY0" fmla="*/ 0 h 207268"/>
                <a:gd name="connsiteX1" fmla="*/ 1242178 w 1345812"/>
                <a:gd name="connsiteY1" fmla="*/ 0 h 207268"/>
                <a:gd name="connsiteX2" fmla="*/ 1345812 w 1345812"/>
                <a:gd name="connsiteY2" fmla="*/ 103634 h 207268"/>
                <a:gd name="connsiteX3" fmla="*/ 1242178 w 1345812"/>
                <a:gd name="connsiteY3" fmla="*/ 207268 h 207268"/>
                <a:gd name="connsiteX4" fmla="*/ 0 w 1345812"/>
                <a:gd name="connsiteY4" fmla="*/ 207268 h 207268"/>
                <a:gd name="connsiteX5" fmla="*/ 103634 w 1345812"/>
                <a:gd name="connsiteY5" fmla="*/ 103634 h 207268"/>
                <a:gd name="connsiteX6" fmla="*/ 0 w 1345812"/>
                <a:gd name="connsiteY6" fmla="*/ 0 h 20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812" h="207268">
                  <a:moveTo>
                    <a:pt x="0" y="0"/>
                  </a:moveTo>
                  <a:lnTo>
                    <a:pt x="1242178" y="0"/>
                  </a:lnTo>
                  <a:lnTo>
                    <a:pt x="1345812" y="103634"/>
                  </a:lnTo>
                  <a:lnTo>
                    <a:pt x="1242178" y="207268"/>
                  </a:lnTo>
                  <a:lnTo>
                    <a:pt x="0" y="207268"/>
                  </a:lnTo>
                  <a:lnTo>
                    <a:pt x="103634" y="1036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9984" tIns="3175" rIns="103634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Капитальный ремонт 2-х Су-27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828172" y="4948231"/>
              <a:ext cx="4050853" cy="197877"/>
            </a:xfrm>
            <a:custGeom>
              <a:avLst/>
              <a:gdLst>
                <a:gd name="connsiteX0" fmla="*/ 0 w 1384319"/>
                <a:gd name="connsiteY0" fmla="*/ 0 h 170084"/>
                <a:gd name="connsiteX1" fmla="*/ 1299277 w 1384319"/>
                <a:gd name="connsiteY1" fmla="*/ 0 h 170084"/>
                <a:gd name="connsiteX2" fmla="*/ 1384319 w 1384319"/>
                <a:gd name="connsiteY2" fmla="*/ 85042 h 170084"/>
                <a:gd name="connsiteX3" fmla="*/ 1299277 w 1384319"/>
                <a:gd name="connsiteY3" fmla="*/ 170084 h 170084"/>
                <a:gd name="connsiteX4" fmla="*/ 0 w 1384319"/>
                <a:gd name="connsiteY4" fmla="*/ 170084 h 170084"/>
                <a:gd name="connsiteX5" fmla="*/ 85042 w 1384319"/>
                <a:gd name="connsiteY5" fmla="*/ 85042 h 170084"/>
                <a:gd name="connsiteX6" fmla="*/ 0 w 1384319"/>
                <a:gd name="connsiteY6" fmla="*/ 0 h 17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19" h="170084">
                  <a:moveTo>
                    <a:pt x="0" y="0"/>
                  </a:moveTo>
                  <a:lnTo>
                    <a:pt x="1299277" y="0"/>
                  </a:lnTo>
                  <a:lnTo>
                    <a:pt x="1384319" y="85042"/>
                  </a:lnTo>
                  <a:lnTo>
                    <a:pt x="1299277" y="170084"/>
                  </a:lnTo>
                  <a:lnTo>
                    <a:pt x="0" y="170084"/>
                  </a:lnTo>
                  <a:lnTo>
                    <a:pt x="85042" y="850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392" tIns="3175" rIns="85042" bIns="317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5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b="1" kern="1200" dirty="0" smtClean="0"/>
                <a:t>Капитальный ремонт 4-х Л-39 с модернизацией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458752" y="5196149"/>
              <a:ext cx="2420273" cy="213665"/>
            </a:xfrm>
            <a:custGeom>
              <a:avLst/>
              <a:gdLst>
                <a:gd name="connsiteX0" fmla="*/ 0 w 1637473"/>
                <a:gd name="connsiteY0" fmla="*/ 0 h 199500"/>
                <a:gd name="connsiteX1" fmla="*/ 1537723 w 1637473"/>
                <a:gd name="connsiteY1" fmla="*/ 0 h 199500"/>
                <a:gd name="connsiteX2" fmla="*/ 1637473 w 1637473"/>
                <a:gd name="connsiteY2" fmla="*/ 99750 h 199500"/>
                <a:gd name="connsiteX3" fmla="*/ 1537723 w 1637473"/>
                <a:gd name="connsiteY3" fmla="*/ 199500 h 199500"/>
                <a:gd name="connsiteX4" fmla="*/ 0 w 1637473"/>
                <a:gd name="connsiteY4" fmla="*/ 199500 h 199500"/>
                <a:gd name="connsiteX5" fmla="*/ 99750 w 1637473"/>
                <a:gd name="connsiteY5" fmla="*/ 99750 h 199500"/>
                <a:gd name="connsiteX6" fmla="*/ 0 w 1637473"/>
                <a:gd name="connsiteY6" fmla="*/ 0 h 19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73" h="199500">
                  <a:moveTo>
                    <a:pt x="0" y="0"/>
                  </a:moveTo>
                  <a:lnTo>
                    <a:pt x="1537723" y="0"/>
                  </a:lnTo>
                  <a:lnTo>
                    <a:pt x="1637473" y="99750"/>
                  </a:lnTo>
                  <a:lnTo>
                    <a:pt x="1537723" y="199500"/>
                  </a:lnTo>
                  <a:lnTo>
                    <a:pt x="0" y="199500"/>
                  </a:lnTo>
                  <a:lnTo>
                    <a:pt x="99750" y="99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6100" tIns="3175" rIns="9975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Капитальный ремонт 4-х Л-39</a:t>
              </a:r>
              <a:endParaRPr lang="ru-RU" sz="105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277167" y="5671913"/>
              <a:ext cx="2530794" cy="153164"/>
            </a:xfrm>
            <a:custGeom>
              <a:avLst/>
              <a:gdLst>
                <a:gd name="connsiteX0" fmla="*/ 0 w 954365"/>
                <a:gd name="connsiteY0" fmla="*/ 0 h 147040"/>
                <a:gd name="connsiteX1" fmla="*/ 880845 w 954365"/>
                <a:gd name="connsiteY1" fmla="*/ 0 h 147040"/>
                <a:gd name="connsiteX2" fmla="*/ 954365 w 954365"/>
                <a:gd name="connsiteY2" fmla="*/ 73520 h 147040"/>
                <a:gd name="connsiteX3" fmla="*/ 880845 w 954365"/>
                <a:gd name="connsiteY3" fmla="*/ 147040 h 147040"/>
                <a:gd name="connsiteX4" fmla="*/ 0 w 954365"/>
                <a:gd name="connsiteY4" fmla="*/ 147040 h 147040"/>
                <a:gd name="connsiteX5" fmla="*/ 73520 w 954365"/>
                <a:gd name="connsiteY5" fmla="*/ 73520 h 147040"/>
                <a:gd name="connsiteX6" fmla="*/ 0 w 954365"/>
                <a:gd name="connsiteY6" fmla="*/ 0 h 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365" h="147040">
                  <a:moveTo>
                    <a:pt x="0" y="0"/>
                  </a:moveTo>
                  <a:lnTo>
                    <a:pt x="880845" y="0"/>
                  </a:lnTo>
                  <a:lnTo>
                    <a:pt x="954365" y="73520"/>
                  </a:lnTo>
                  <a:lnTo>
                    <a:pt x="880845" y="147040"/>
                  </a:lnTo>
                  <a:lnTo>
                    <a:pt x="0" y="147040"/>
                  </a:lnTo>
                  <a:lnTo>
                    <a:pt x="73520" y="73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9870" tIns="3175" rIns="7352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ТО 2-х С-295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185956" y="6122669"/>
              <a:ext cx="1365051" cy="229470"/>
            </a:xfrm>
            <a:custGeom>
              <a:avLst/>
              <a:gdLst>
                <a:gd name="connsiteX0" fmla="*/ 0 w 2835775"/>
                <a:gd name="connsiteY0" fmla="*/ 0 h 144560"/>
                <a:gd name="connsiteX1" fmla="*/ 2763495 w 2835775"/>
                <a:gd name="connsiteY1" fmla="*/ 0 h 144560"/>
                <a:gd name="connsiteX2" fmla="*/ 2835775 w 2835775"/>
                <a:gd name="connsiteY2" fmla="*/ 72280 h 144560"/>
                <a:gd name="connsiteX3" fmla="*/ 2763495 w 2835775"/>
                <a:gd name="connsiteY3" fmla="*/ 144560 h 144560"/>
                <a:gd name="connsiteX4" fmla="*/ 0 w 2835775"/>
                <a:gd name="connsiteY4" fmla="*/ 144560 h 144560"/>
                <a:gd name="connsiteX5" fmla="*/ 72280 w 2835775"/>
                <a:gd name="connsiteY5" fmla="*/ 72280 h 144560"/>
                <a:gd name="connsiteX6" fmla="*/ 0 w 2835775"/>
                <a:gd name="connsiteY6" fmla="*/ 0 h 14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775" h="144560">
                  <a:moveTo>
                    <a:pt x="0" y="0"/>
                  </a:moveTo>
                  <a:lnTo>
                    <a:pt x="2763495" y="0"/>
                  </a:lnTo>
                  <a:lnTo>
                    <a:pt x="2835775" y="72280"/>
                  </a:lnTo>
                  <a:lnTo>
                    <a:pt x="2763495" y="144560"/>
                  </a:lnTo>
                  <a:lnTo>
                    <a:pt x="0" y="144560"/>
                  </a:lnTo>
                  <a:lnTo>
                    <a:pt x="72280" y="72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30" tIns="3175" rIns="7228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ТО 2-х Ан-72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8774216" y="6122048"/>
              <a:ext cx="1365051" cy="229470"/>
            </a:xfrm>
            <a:custGeom>
              <a:avLst/>
              <a:gdLst>
                <a:gd name="connsiteX0" fmla="*/ 0 w 2835775"/>
                <a:gd name="connsiteY0" fmla="*/ 0 h 144560"/>
                <a:gd name="connsiteX1" fmla="*/ 2763495 w 2835775"/>
                <a:gd name="connsiteY1" fmla="*/ 0 h 144560"/>
                <a:gd name="connsiteX2" fmla="*/ 2835775 w 2835775"/>
                <a:gd name="connsiteY2" fmla="*/ 72280 h 144560"/>
                <a:gd name="connsiteX3" fmla="*/ 2763495 w 2835775"/>
                <a:gd name="connsiteY3" fmla="*/ 144560 h 144560"/>
                <a:gd name="connsiteX4" fmla="*/ 0 w 2835775"/>
                <a:gd name="connsiteY4" fmla="*/ 144560 h 144560"/>
                <a:gd name="connsiteX5" fmla="*/ 72280 w 2835775"/>
                <a:gd name="connsiteY5" fmla="*/ 72280 h 144560"/>
                <a:gd name="connsiteX6" fmla="*/ 0 w 2835775"/>
                <a:gd name="connsiteY6" fmla="*/ 0 h 14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775" h="144560">
                  <a:moveTo>
                    <a:pt x="0" y="0"/>
                  </a:moveTo>
                  <a:lnTo>
                    <a:pt x="2763495" y="0"/>
                  </a:lnTo>
                  <a:lnTo>
                    <a:pt x="2835775" y="72280"/>
                  </a:lnTo>
                  <a:lnTo>
                    <a:pt x="2763495" y="144560"/>
                  </a:lnTo>
                  <a:lnTo>
                    <a:pt x="0" y="144560"/>
                  </a:lnTo>
                  <a:lnTo>
                    <a:pt x="72280" y="72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30" tIns="3175" rIns="7228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ТО 2-х Ан-72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0422084" y="6129680"/>
              <a:ext cx="1365051" cy="229470"/>
            </a:xfrm>
            <a:custGeom>
              <a:avLst/>
              <a:gdLst>
                <a:gd name="connsiteX0" fmla="*/ 0 w 2835775"/>
                <a:gd name="connsiteY0" fmla="*/ 0 h 144560"/>
                <a:gd name="connsiteX1" fmla="*/ 2763495 w 2835775"/>
                <a:gd name="connsiteY1" fmla="*/ 0 h 144560"/>
                <a:gd name="connsiteX2" fmla="*/ 2835775 w 2835775"/>
                <a:gd name="connsiteY2" fmla="*/ 72280 h 144560"/>
                <a:gd name="connsiteX3" fmla="*/ 2763495 w 2835775"/>
                <a:gd name="connsiteY3" fmla="*/ 144560 h 144560"/>
                <a:gd name="connsiteX4" fmla="*/ 0 w 2835775"/>
                <a:gd name="connsiteY4" fmla="*/ 144560 h 144560"/>
                <a:gd name="connsiteX5" fmla="*/ 72280 w 2835775"/>
                <a:gd name="connsiteY5" fmla="*/ 72280 h 144560"/>
                <a:gd name="connsiteX6" fmla="*/ 0 w 2835775"/>
                <a:gd name="connsiteY6" fmla="*/ 0 h 14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5775" h="144560">
                  <a:moveTo>
                    <a:pt x="0" y="0"/>
                  </a:moveTo>
                  <a:lnTo>
                    <a:pt x="2763495" y="0"/>
                  </a:lnTo>
                  <a:lnTo>
                    <a:pt x="2835775" y="72280"/>
                  </a:lnTo>
                  <a:lnTo>
                    <a:pt x="2763495" y="144560"/>
                  </a:lnTo>
                  <a:lnTo>
                    <a:pt x="0" y="144560"/>
                  </a:lnTo>
                  <a:lnTo>
                    <a:pt x="72280" y="72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8630" tIns="3175" rIns="7228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ТО 2-х Ан-72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9427756" y="5904449"/>
              <a:ext cx="2530794" cy="153164"/>
            </a:xfrm>
            <a:custGeom>
              <a:avLst/>
              <a:gdLst>
                <a:gd name="connsiteX0" fmla="*/ 0 w 954365"/>
                <a:gd name="connsiteY0" fmla="*/ 0 h 147040"/>
                <a:gd name="connsiteX1" fmla="*/ 880845 w 954365"/>
                <a:gd name="connsiteY1" fmla="*/ 0 h 147040"/>
                <a:gd name="connsiteX2" fmla="*/ 954365 w 954365"/>
                <a:gd name="connsiteY2" fmla="*/ 73520 h 147040"/>
                <a:gd name="connsiteX3" fmla="*/ 880845 w 954365"/>
                <a:gd name="connsiteY3" fmla="*/ 147040 h 147040"/>
                <a:gd name="connsiteX4" fmla="*/ 0 w 954365"/>
                <a:gd name="connsiteY4" fmla="*/ 147040 h 147040"/>
                <a:gd name="connsiteX5" fmla="*/ 73520 w 954365"/>
                <a:gd name="connsiteY5" fmla="*/ 73520 h 147040"/>
                <a:gd name="connsiteX6" fmla="*/ 0 w 954365"/>
                <a:gd name="connsiteY6" fmla="*/ 0 h 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4365" h="147040">
                  <a:moveTo>
                    <a:pt x="0" y="0"/>
                  </a:moveTo>
                  <a:lnTo>
                    <a:pt x="880845" y="0"/>
                  </a:lnTo>
                  <a:lnTo>
                    <a:pt x="954365" y="73520"/>
                  </a:lnTo>
                  <a:lnTo>
                    <a:pt x="880845" y="147040"/>
                  </a:lnTo>
                  <a:lnTo>
                    <a:pt x="0" y="147040"/>
                  </a:lnTo>
                  <a:lnTo>
                    <a:pt x="73520" y="73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9870" tIns="3175" rIns="7352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 smtClean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ТО 6-ти С-295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10447300" y="5490274"/>
              <a:ext cx="1526544" cy="213665"/>
            </a:xfrm>
            <a:custGeom>
              <a:avLst/>
              <a:gdLst>
                <a:gd name="connsiteX0" fmla="*/ 0 w 1637473"/>
                <a:gd name="connsiteY0" fmla="*/ 0 h 199500"/>
                <a:gd name="connsiteX1" fmla="*/ 1537723 w 1637473"/>
                <a:gd name="connsiteY1" fmla="*/ 0 h 199500"/>
                <a:gd name="connsiteX2" fmla="*/ 1637473 w 1637473"/>
                <a:gd name="connsiteY2" fmla="*/ 99750 h 199500"/>
                <a:gd name="connsiteX3" fmla="*/ 1537723 w 1637473"/>
                <a:gd name="connsiteY3" fmla="*/ 199500 h 199500"/>
                <a:gd name="connsiteX4" fmla="*/ 0 w 1637473"/>
                <a:gd name="connsiteY4" fmla="*/ 199500 h 199500"/>
                <a:gd name="connsiteX5" fmla="*/ 99750 w 1637473"/>
                <a:gd name="connsiteY5" fmla="*/ 99750 h 199500"/>
                <a:gd name="connsiteX6" fmla="*/ 0 w 1637473"/>
                <a:gd name="connsiteY6" fmla="*/ 0 h 19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473" h="199500">
                  <a:moveTo>
                    <a:pt x="0" y="0"/>
                  </a:moveTo>
                  <a:lnTo>
                    <a:pt x="1537723" y="0"/>
                  </a:lnTo>
                  <a:lnTo>
                    <a:pt x="1637473" y="99750"/>
                  </a:lnTo>
                  <a:lnTo>
                    <a:pt x="1537723" y="199500"/>
                  </a:lnTo>
                  <a:lnTo>
                    <a:pt x="0" y="199500"/>
                  </a:lnTo>
                  <a:lnTo>
                    <a:pt x="99750" y="99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6100" tIns="3175" rIns="99750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 smtClean="0"/>
                <a:t>Капитальный ремонт 4-х Л-39</a:t>
              </a:r>
              <a:endParaRPr lang="ru-RU" sz="1050" b="1" kern="1200" dirty="0"/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86" y="3682201"/>
            <a:ext cx="481010" cy="14848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40" y="4348517"/>
            <a:ext cx="792474" cy="16926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946" y="4585065"/>
            <a:ext cx="448315" cy="24487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67" y="5404081"/>
            <a:ext cx="592546" cy="17474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06" y="5951477"/>
            <a:ext cx="616666" cy="156916"/>
          </a:xfrm>
          <a:prstGeom prst="rect">
            <a:avLst/>
          </a:prstGeom>
        </p:spPr>
      </p:pic>
      <p:sp>
        <p:nvSpPr>
          <p:cNvPr id="92" name="Скругленный прямоугольник 91"/>
          <p:cNvSpPr/>
          <p:nvPr/>
        </p:nvSpPr>
        <p:spPr>
          <a:xfrm>
            <a:off x="6989689" y="3023038"/>
            <a:ext cx="1620000" cy="46951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 год</a:t>
            </a: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7,1 млрд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тнг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718999" y="3026393"/>
            <a:ext cx="1620000" cy="46951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год</a:t>
            </a:r>
          </a:p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 млрд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тнг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0448424" y="3023038"/>
            <a:ext cx="1620000" cy="46951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8000">
                <a:schemeClr val="bg1">
                  <a:lumMod val="9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 год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21.4 млрд </a:t>
            </a: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тнг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Text Box 4"/>
          <p:cNvSpPr txBox="1">
            <a:spLocks noChangeArrowheads="1"/>
          </p:cNvSpPr>
          <p:nvPr/>
        </p:nvSpPr>
        <p:spPr bwMode="auto">
          <a:xfrm>
            <a:off x="6382173" y="2716495"/>
            <a:ext cx="600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kern="0" dirty="0">
                <a:latin typeface="Arial" panose="020B0604020202020204" pitchFamily="34" charset="0"/>
              </a:rPr>
              <a:t>Исполнение </a:t>
            </a:r>
            <a:r>
              <a:rPr lang="ru-RU" sz="1200" b="1" kern="0" dirty="0" smtClean="0">
                <a:latin typeface="Arial" panose="020B0604020202020204" pitchFamily="34" charset="0"/>
              </a:rPr>
              <a:t>Государственного оборонного </a:t>
            </a:r>
            <a:r>
              <a:rPr lang="ru-RU" sz="1200" b="1" kern="0" dirty="0">
                <a:latin typeface="Arial" panose="020B0604020202020204" pitchFamily="34" charset="0"/>
              </a:rPr>
              <a:t>заказа в 2018-2020гг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7211886" y="1539713"/>
            <a:ext cx="4873334" cy="1174485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65769" algn="ctr">
              <a:defRPr/>
            </a:pP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65769" algn="ctr">
              <a:defRPr/>
            </a:pPr>
            <a:endParaRPr lang="ru-RU" sz="1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65769"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Ожидаемая ежегодная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загрузка: </a:t>
            </a:r>
          </a:p>
          <a:p>
            <a:pPr marL="237219" indent="-171450">
              <a:buFontTx/>
              <a:buChar char="-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Капитальный ремонт с модернизацией самолетов Су-25/27 </a:t>
            </a:r>
          </a:p>
          <a:p>
            <a:pPr marL="237219" indent="-171450">
              <a:buFontTx/>
              <a:buChar char="-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Капитальный ремонт с модернизацией самолетов Л-39        </a:t>
            </a:r>
          </a:p>
          <a:p>
            <a:pPr marL="237219" indent="-171450">
              <a:buFontTx/>
              <a:buChar char="-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Регламентные работы самолетов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С-295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                          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237219" indent="-171450">
              <a:buFontTx/>
              <a:buChar char="-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Регламентные работы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самолетов Ан-72/74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237219" indent="-171450">
              <a:buFontTx/>
              <a:buChar char="-"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Сборка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БПЛА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endParaRPr lang="ru-RU" sz="857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2706962" y="2842157"/>
            <a:ext cx="152849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kern="0" dirty="0">
                <a:latin typeface="Arial" panose="020B0604020202020204" pitchFamily="34" charset="0"/>
              </a:rPr>
              <a:t>- 2, 949 млрд пополнение УК за счет собственных средств</a:t>
            </a: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206799" y="1516450"/>
            <a:ext cx="45797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400" b="1" kern="0" dirty="0">
                <a:latin typeface="Arial" panose="020B0604020202020204" pitchFamily="34" charset="0"/>
              </a:rPr>
              <a:t>Стоимость реализации проекта – 15,060 млрд </a:t>
            </a:r>
            <a:r>
              <a:rPr lang="ru-RU" sz="1400" b="1" kern="0" dirty="0" smtClean="0">
                <a:latin typeface="Arial" panose="020B0604020202020204" pitchFamily="34" charset="0"/>
              </a:rPr>
              <a:t>тенге</a:t>
            </a:r>
            <a:endParaRPr lang="ru-RU" sz="1400" b="1" kern="0" dirty="0">
              <a:latin typeface="Arial" panose="020B0604020202020204" pitchFamily="34" charset="0"/>
            </a:endParaRPr>
          </a:p>
        </p:txBody>
      </p:sp>
      <p:graphicFrame>
        <p:nvGraphicFramePr>
          <p:cNvPr id="136" name="Схема 135"/>
          <p:cNvGraphicFramePr/>
          <p:nvPr>
            <p:extLst/>
          </p:nvPr>
        </p:nvGraphicFramePr>
        <p:xfrm>
          <a:off x="483980" y="3547637"/>
          <a:ext cx="4025340" cy="262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37" name="Text Box 4"/>
          <p:cNvSpPr txBox="1">
            <a:spLocks noChangeArrowheads="1"/>
          </p:cNvSpPr>
          <p:nvPr/>
        </p:nvSpPr>
        <p:spPr bwMode="auto">
          <a:xfrm>
            <a:off x="571840" y="3469222"/>
            <a:ext cx="3650804" cy="17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143" b="1" kern="0" dirty="0">
                <a:latin typeface="Arial" panose="020B0604020202020204" pitchFamily="34" charset="0"/>
              </a:rPr>
              <a:t>Основные </a:t>
            </a:r>
            <a:r>
              <a:rPr lang="ru-RU" sz="1143" b="1" kern="0" dirty="0" smtClean="0">
                <a:latin typeface="Arial" panose="020B0604020202020204" pitchFamily="34" charset="0"/>
              </a:rPr>
              <a:t>приоритеты реализации </a:t>
            </a:r>
            <a:r>
              <a:rPr lang="ru-RU" sz="1143" b="1" kern="0" dirty="0">
                <a:latin typeface="Arial" panose="020B0604020202020204" pitchFamily="34" charset="0"/>
              </a:rPr>
              <a:t>проекта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264334" y="3193248"/>
            <a:ext cx="12166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kern="0" dirty="0">
                <a:latin typeface="Arial" panose="020B0604020202020204" pitchFamily="34" charset="0"/>
              </a:rPr>
              <a:t>- 2,218 млрд </a:t>
            </a:r>
            <a:r>
              <a:rPr lang="ru-RU" sz="900" b="1" kern="0" dirty="0" err="1">
                <a:latin typeface="Arial" panose="020B0604020202020204" pitchFamily="34" charset="0"/>
              </a:rPr>
              <a:t>займ</a:t>
            </a:r>
            <a:endParaRPr lang="ru-RU" sz="900" b="1" kern="0" dirty="0">
              <a:latin typeface="Arial" panose="020B0604020202020204" pitchFamily="34" charset="0"/>
            </a:endParaRPr>
          </a:p>
        </p:txBody>
      </p:sp>
      <p:sp>
        <p:nvSpPr>
          <p:cNvPr id="66" name="Прямоугольник 12"/>
          <p:cNvSpPr>
            <a:spLocks noChangeArrowheads="1"/>
          </p:cNvSpPr>
          <p:nvPr/>
        </p:nvSpPr>
        <p:spPr bwMode="auto">
          <a:xfrm>
            <a:off x="1323109" y="228557"/>
            <a:ext cx="9543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</a:rPr>
              <a:t>МНОГОПРОФИЛЬНЫЙ АВИАЦИОННО-ТЕХНИЧЕСКИЙ ЦЕНТР</a:t>
            </a:r>
            <a:endParaRPr lang="ru-RU" altLang="ru-RU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080" y="5974269"/>
            <a:ext cx="561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Необходимы дополнительные инвестиции в проект в размере 10,4 млрд тенге:</a:t>
            </a:r>
          </a:p>
          <a:p>
            <a:pPr lvl="1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Приобретение технической документации на сумму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707,1 млн тенге</a:t>
            </a:r>
          </a:p>
          <a:p>
            <a:pPr lvl="1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Приобретение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оборудования, инструментов на сумму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9,7 млрд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тенге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59" y="3972539"/>
            <a:ext cx="529103" cy="16332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128" y="4890216"/>
            <a:ext cx="448315" cy="24487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387" y="5969687"/>
            <a:ext cx="616666" cy="15691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91" y="5977869"/>
            <a:ext cx="616666" cy="15691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37" y="5650944"/>
            <a:ext cx="592546" cy="174747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91" y="5226680"/>
            <a:ext cx="448315" cy="244870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11204689" y="1594010"/>
            <a:ext cx="826528" cy="1096242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marL="65769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– 4-6 ед.;</a:t>
            </a:r>
          </a:p>
          <a:p>
            <a:pPr marL="65769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– 4 ед.;</a:t>
            </a:r>
          </a:p>
          <a:p>
            <a:pPr marL="65769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2 ед.;</a:t>
            </a:r>
          </a:p>
          <a:p>
            <a:pPr marL="65769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–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5 ед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.;</a:t>
            </a:r>
          </a:p>
          <a:p>
            <a:pPr marL="65769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– 2-4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ед. </a:t>
            </a:r>
          </a:p>
        </p:txBody>
      </p:sp>
      <p:pic>
        <p:nvPicPr>
          <p:cNvPr id="100" name="Picture 5" descr="Картинки по запросу ТОО КАИ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088"/>
          <a:stretch/>
        </p:blipFill>
        <p:spPr bwMode="auto">
          <a:xfrm>
            <a:off x="10955336" y="-25447"/>
            <a:ext cx="881613" cy="9346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>
            <a:off x="2643006" y="1978305"/>
            <a:ext cx="905651" cy="911680"/>
            <a:chOff x="2643006" y="1978305"/>
            <a:chExt cx="905651" cy="91168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43006" y="1978305"/>
              <a:ext cx="905651" cy="852073"/>
            </a:xfrm>
            <a:prstGeom prst="roundRect">
              <a:avLst/>
            </a:prstGeom>
            <a:gradFill>
              <a:gsLst>
                <a:gs pos="0">
                  <a:schemeClr val="bg2">
                    <a:tint val="98000"/>
                    <a:shade val="90000"/>
                    <a:satMod val="160000"/>
                    <a:lumMod val="100000"/>
                    <a:alpha val="37000"/>
                  </a:schemeClr>
                </a:gs>
                <a:gs pos="64000">
                  <a:schemeClr val="bg1"/>
                </a:gs>
                <a:gs pos="100000">
                  <a:schemeClr val="bg2">
                    <a:tint val="97000"/>
                    <a:shade val="100000"/>
                    <a:hueMod val="100000"/>
                    <a:satMod val="140000"/>
                    <a:lumMod val="80000"/>
                  </a:schemeClr>
                </a:gs>
              </a:gsLst>
              <a:path path="circle">
                <a:fillToRect l="20000" t="10000" r="20000" b="6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25714" rIns="36000" rtlCol="0" anchor="ctr">
              <a:spAutoFit/>
            </a:bodyPr>
            <a:lstStyle/>
            <a:p>
              <a:pPr algn="ctr"/>
              <a:r>
                <a:rPr lang="ru-RU" sz="2286" b="1" dirty="0">
                  <a:solidFill>
                    <a:schemeClr val="bg2">
                      <a:lumMod val="25000"/>
                    </a:schemeClr>
                  </a:solidFill>
                  <a:effectLst>
                    <a:innerShdw blurRad="114300">
                      <a:prstClr val="black"/>
                    </a:innerShdw>
                  </a:effectLst>
                  <a:latin typeface="Arial" pitchFamily="34" charset="0"/>
                  <a:cs typeface="Arial" pitchFamily="34" charset="0"/>
                </a:rPr>
                <a:t>АТЦ</a:t>
              </a:r>
              <a:endParaRPr lang="ru-RU" sz="571" b="1" dirty="0">
                <a:solidFill>
                  <a:schemeClr val="bg2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7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ctr"/>
              <a:endParaRPr lang="ru-RU" sz="7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ctr"/>
              <a:endParaRPr lang="ru-RU" sz="7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pic>
          <p:nvPicPr>
            <p:cNvPr id="101" name="Picture 5" descr="Картинки по запросу ТОО КАИ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0088"/>
            <a:stretch/>
          </p:blipFill>
          <p:spPr bwMode="auto">
            <a:xfrm>
              <a:off x="2815739" y="2321627"/>
              <a:ext cx="536122" cy="5683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94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4626"/>
            <a:ext cx="4124032" cy="1571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664460" y="63553"/>
            <a:ext cx="10057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 err="1">
                <a:solidFill>
                  <a:srgbClr val="C00000"/>
                </a:solidFill>
                <a:latin typeface="Arial" pitchFamily="34" charset="0"/>
              </a:rPr>
              <a:t>Крупноузловая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 сборка вертолетов </a:t>
            </a:r>
            <a:endParaRPr lang="en-US" alt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H-145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M </a:t>
            </a:r>
            <a:r>
              <a:rPr lang="ru-RU" altLang="ru-RU" sz="2400" b="1" dirty="0" err="1">
                <a:solidFill>
                  <a:srgbClr val="C00000"/>
                </a:solidFill>
                <a:latin typeface="Arial" pitchFamily="34" charset="0"/>
              </a:rPr>
              <a:t>Eurocopter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 с вооружением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FA8BC-4E7D-44F7-8F81-D1774EEF204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5" descr="h-1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4" y="978639"/>
            <a:ext cx="11680066" cy="4095639"/>
          </a:xfrm>
          <a:prstGeom prst="rect">
            <a:avLst/>
          </a:prstGeom>
        </p:spPr>
      </p:pic>
      <p:pic>
        <p:nvPicPr>
          <p:cNvPr id="40" name="Изображение 39" descr="иконка_00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86" y="1140558"/>
            <a:ext cx="801709" cy="705194"/>
          </a:xfrm>
          <a:prstGeom prst="rect">
            <a:avLst/>
          </a:prstGeom>
        </p:spPr>
      </p:pic>
      <p:pic>
        <p:nvPicPr>
          <p:cNvPr id="9" name="Изображение 8" descr="Logo_EuroС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3" y="1384995"/>
            <a:ext cx="791310" cy="629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3271" y="2627876"/>
            <a:ext cx="52271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</a:rPr>
              <a:t>Основные характеристики вертолета Н145М:</a:t>
            </a:r>
          </a:p>
          <a:p>
            <a:r>
              <a:rPr lang="ru-RU" sz="1200" dirty="0" smtClean="0">
                <a:latin typeface="Arial" panose="020B0604020202020204" pitchFamily="34" charset="0"/>
              </a:rPr>
              <a:t>Вместимость: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1 или 2 пилота + до 10 пассажиров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1 или 2 пилота + до 2-х носилок + до 3 медиков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	</a:t>
            </a:r>
            <a:endParaRPr lang="ru-RU" sz="800" dirty="0" smtClean="0">
              <a:latin typeface="Arial" panose="020B0604020202020204" pitchFamily="34" charset="0"/>
            </a:endParaRP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Характеристики при максимальном общем весе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Макс. не превышаемая скорость – 265 км/ч 135 узлов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Макс. крейсерская скорость – 240 км/ч 132 узла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Дальность на крейсерской скорости – 638 км 345 морских узлов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•	Продолжительность полета при 70 узлах приборной воздушной скорости – 3ч.32м.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867" y="4659355"/>
            <a:ext cx="5274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2563" algn="l"/>
              </a:tabLst>
            </a:pPr>
            <a:r>
              <a:rPr lang="ru-RU" sz="1200" b="1" dirty="0" smtClean="0">
                <a:latin typeface="Arial" panose="020B0604020202020204" pitchFamily="34" charset="0"/>
              </a:rPr>
              <a:t>Устанавливаемое вооружение:</a:t>
            </a: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7,62 </a:t>
            </a:r>
            <a:r>
              <a:rPr lang="ru-RU" sz="1200" dirty="0">
                <a:latin typeface="Arial" panose="020B0604020202020204" pitchFamily="34" charset="0"/>
              </a:rPr>
              <a:t>мм пулемет </a:t>
            </a:r>
            <a:r>
              <a:rPr lang="ru-RU" sz="1200" dirty="0" smtClean="0">
                <a:latin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</a:rPr>
              <a:t>шкворневой </a:t>
            </a:r>
            <a:r>
              <a:rPr lang="ru-RU" sz="1200" dirty="0" smtClean="0">
                <a:latin typeface="Arial" panose="020B0604020202020204" pitchFamily="34" charset="0"/>
              </a:rPr>
              <a:t>установке</a:t>
            </a:r>
            <a:endParaRPr lang="ru-RU" sz="1200" dirty="0">
              <a:latin typeface="Arial" panose="020B0604020202020204" pitchFamily="34" charset="0"/>
            </a:endParaRP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12,7 </a:t>
            </a:r>
            <a:r>
              <a:rPr lang="ru-RU" sz="1200" dirty="0">
                <a:latin typeface="Arial" panose="020B0604020202020204" pitchFamily="34" charset="0"/>
              </a:rPr>
              <a:t>мм </a:t>
            </a:r>
            <a:r>
              <a:rPr lang="ru-RU" sz="1200" dirty="0" smtClean="0">
                <a:latin typeface="Arial" panose="020B0604020202020204" pitchFamily="34" charset="0"/>
              </a:rPr>
              <a:t>пулемет на </a:t>
            </a:r>
            <a:r>
              <a:rPr lang="ru-RU" sz="1200" dirty="0">
                <a:latin typeface="Arial" panose="020B0604020202020204" pitchFamily="34" charset="0"/>
              </a:rPr>
              <a:t>400 </a:t>
            </a:r>
            <a:r>
              <a:rPr lang="ru-RU" sz="1200" dirty="0" smtClean="0">
                <a:latin typeface="Arial" panose="020B0604020202020204" pitchFamily="34" charset="0"/>
              </a:rPr>
              <a:t>патронов</a:t>
            </a:r>
            <a:endParaRPr lang="ru-RU" sz="1200" dirty="0">
              <a:latin typeface="Arial" panose="020B0604020202020204" pitchFamily="34" charset="0"/>
            </a:endParaRP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70 </a:t>
            </a:r>
            <a:r>
              <a:rPr lang="ru-RU" sz="1200" dirty="0">
                <a:latin typeface="Arial" panose="020B0604020202020204" pitchFamily="34" charset="0"/>
              </a:rPr>
              <a:t>мм неуправляемые </a:t>
            </a:r>
            <a:r>
              <a:rPr lang="ru-RU" sz="1200" dirty="0" smtClean="0">
                <a:latin typeface="Arial" panose="020B0604020202020204" pitchFamily="34" charset="0"/>
              </a:rPr>
              <a:t>ракеты (на </a:t>
            </a:r>
            <a:r>
              <a:rPr lang="ru-RU" sz="1200" dirty="0">
                <a:latin typeface="Arial" panose="020B0604020202020204" pitchFamily="34" charset="0"/>
              </a:rPr>
              <a:t>12 или 7 </a:t>
            </a:r>
            <a:r>
              <a:rPr lang="ru-RU" sz="1200" dirty="0" smtClean="0">
                <a:latin typeface="Arial" panose="020B0604020202020204" pitchFamily="34" charset="0"/>
              </a:rPr>
              <a:t>ракет)</a:t>
            </a:r>
            <a:endParaRPr lang="ru-RU" sz="1200" dirty="0">
              <a:latin typeface="Arial" panose="020B0604020202020204" pitchFamily="34" charset="0"/>
            </a:endParaRPr>
          </a:p>
          <a:p>
            <a:pPr>
              <a:tabLst>
                <a:tab pos="182563" algn="l"/>
              </a:tabLst>
            </a:pPr>
            <a:r>
              <a:rPr lang="ru-RU" sz="1200" dirty="0" smtClean="0">
                <a:latin typeface="Arial" panose="020B0604020202020204" pitchFamily="34" charset="0"/>
              </a:rPr>
              <a:t>70 </a:t>
            </a:r>
            <a:r>
              <a:rPr lang="ru-RU" sz="1200" dirty="0">
                <a:latin typeface="Arial" panose="020B0604020202020204" pitchFamily="34" charset="0"/>
              </a:rPr>
              <a:t>мм управляемые ракеты </a:t>
            </a:r>
            <a:r>
              <a:rPr lang="ru-RU" sz="1200" dirty="0" smtClean="0">
                <a:latin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</a:rPr>
              <a:t>полуактивные с лазерным </a:t>
            </a:r>
            <a:r>
              <a:rPr lang="ru-RU" sz="1200" dirty="0" smtClean="0">
                <a:latin typeface="Arial" panose="020B0604020202020204" pitchFamily="34" charset="0"/>
              </a:rPr>
              <a:t>наведением) </a:t>
            </a:r>
            <a:endParaRPr lang="ru-RU" sz="1200" dirty="0">
              <a:latin typeface="Arial" panose="020B0604020202020204" pitchFamily="34" charset="0"/>
            </a:endParaRPr>
          </a:p>
          <a:p>
            <a:pPr>
              <a:tabLst>
                <a:tab pos="182563" algn="l"/>
              </a:tabLst>
            </a:pPr>
            <a:r>
              <a:rPr lang="ru-RU" sz="1200" dirty="0">
                <a:latin typeface="Arial" panose="020B0604020202020204" pitchFamily="34" charset="0"/>
              </a:rPr>
              <a:t>20 мм контейнерная пулеметная установка</a:t>
            </a:r>
          </a:p>
          <a:p>
            <a:pPr>
              <a:tabLst>
                <a:tab pos="182563" algn="l"/>
              </a:tabLst>
            </a:pPr>
            <a:r>
              <a:rPr lang="ru-RU" sz="1200" dirty="0">
                <a:latin typeface="Arial" panose="020B0604020202020204" pitchFamily="34" charset="0"/>
              </a:rPr>
              <a:t>Возможность оснащения управляемыми ракетами воздух-земля </a:t>
            </a:r>
            <a:r>
              <a:rPr lang="ru-RU" sz="1200" dirty="0" err="1">
                <a:latin typeface="Arial" panose="020B0604020202020204" pitchFamily="34" charset="0"/>
              </a:rPr>
              <a:t>Spike</a:t>
            </a:r>
            <a:r>
              <a:rPr lang="ru-RU" sz="1200" dirty="0">
                <a:latin typeface="Arial" panose="020B0604020202020204" pitchFamily="34" charset="0"/>
              </a:rPr>
              <a:t> (с оптическим наведением) или  </a:t>
            </a:r>
            <a:r>
              <a:rPr lang="en-US" sz="1200" dirty="0">
                <a:latin typeface="Arial" panose="020B0604020202020204" pitchFamily="34" charset="0"/>
              </a:rPr>
              <a:t>Hellfire</a:t>
            </a:r>
            <a:r>
              <a:rPr lang="kk-KZ" sz="1200" dirty="0">
                <a:latin typeface="Arial" panose="020B0604020202020204" pitchFamily="34" charset="0"/>
              </a:rPr>
              <a:t> (с лазерным наведением)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81165" y="5348570"/>
            <a:ext cx="4758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200" dirty="0">
                <a:latin typeface="Arial" panose="020B0604020202020204" pitchFamily="34" charset="0"/>
              </a:rPr>
              <a:t>Потребность МО РК в вертолетах Н-145М </a:t>
            </a:r>
            <a:r>
              <a:rPr lang="ru-RU" sz="1200" dirty="0" smtClean="0">
                <a:latin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</a:rPr>
              <a:t>24 </a:t>
            </a:r>
            <a:r>
              <a:rPr lang="ru-RU" sz="1200" dirty="0">
                <a:latin typeface="Arial" panose="020B0604020202020204" pitchFamily="34" charset="0"/>
              </a:rPr>
              <a:t>единицы с оснащением управляемых ракет </a:t>
            </a:r>
            <a:r>
              <a:rPr lang="en-US" sz="1200" dirty="0">
                <a:latin typeface="Arial" panose="020B0604020202020204" pitchFamily="34" charset="0"/>
              </a:rPr>
              <a:t>«Spike» </a:t>
            </a:r>
            <a:r>
              <a:rPr lang="ru-RU" sz="1200" dirty="0">
                <a:latin typeface="Arial" panose="020B0604020202020204" pitchFamily="34" charset="0"/>
              </a:rPr>
              <a:t>или «</a:t>
            </a:r>
            <a:r>
              <a:rPr lang="en-US" sz="1200" dirty="0">
                <a:latin typeface="Arial" panose="020B0604020202020204" pitchFamily="34" charset="0"/>
              </a:rPr>
              <a:t>Hellfire»</a:t>
            </a:r>
            <a:r>
              <a:rPr lang="ru-RU" sz="1200" dirty="0">
                <a:latin typeface="Arial" panose="020B0604020202020204" pitchFamily="34" charset="0"/>
              </a:rPr>
              <a:t> (ежегодно 4-6 единиц</a:t>
            </a:r>
            <a:r>
              <a:rPr lang="ru-RU" sz="1200" dirty="0" smtClean="0">
                <a:latin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3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Users\Админ\Desktop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3" y="46038"/>
            <a:ext cx="105494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0"/>
          <p:cNvSpPr>
            <a:spLocks noChangeArrowheads="1"/>
          </p:cNvSpPr>
          <p:nvPr/>
        </p:nvSpPr>
        <p:spPr bwMode="auto">
          <a:xfrm>
            <a:off x="203173" y="73370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" name="AutoShape 250"/>
          <p:cNvSpPr>
            <a:spLocks noChangeArrowheads="1"/>
          </p:cNvSpPr>
          <p:nvPr/>
        </p:nvSpPr>
        <p:spPr bwMode="gray">
          <a:xfrm>
            <a:off x="5788493" y="7794626"/>
            <a:ext cx="4124032" cy="15716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500" b="1" kern="0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0398970" y="845661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000000"/>
              </a:buClr>
              <a:buFont typeface="Arial" pitchFamily="34" charset="0"/>
              <a:buNone/>
            </a:pPr>
            <a:endParaRPr kumimoji="1" lang="ru-RU" altLang="ru-RU" sz="1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Прямоугольник 12"/>
          <p:cNvSpPr>
            <a:spLocks noChangeArrowheads="1"/>
          </p:cNvSpPr>
          <p:nvPr/>
        </p:nvSpPr>
        <p:spPr bwMode="auto">
          <a:xfrm>
            <a:off x="1664460" y="105118"/>
            <a:ext cx="100570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</a:rPr>
              <a:t>Запуск новых ремонтных мощностей по капитальному ремонту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систем ПВО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1103" y="6435623"/>
            <a:ext cx="2742843" cy="365125"/>
          </a:xfrm>
        </p:spPr>
        <p:txBody>
          <a:bodyPr/>
          <a:lstStyle/>
          <a:p>
            <a:pPr>
              <a:defRPr/>
            </a:pPr>
            <a:fld id="{14DFA8BC-4E7D-44F7-8F81-D1774EEF20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468862" y="920750"/>
            <a:ext cx="11252689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9"/>
          <p:cNvSpPr txBox="1">
            <a:spLocks noChangeArrowheads="1"/>
          </p:cNvSpPr>
          <p:nvPr/>
        </p:nvSpPr>
        <p:spPr bwMode="auto">
          <a:xfrm>
            <a:off x="4687287" y="2325008"/>
            <a:ext cx="7043942" cy="253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15" tIns="34208" rIns="68415" bIns="34208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44500" algn="just"/>
            <a:r>
              <a:rPr lang="ru-RU" altLang="ru-RU" sz="1600" dirty="0" smtClean="0">
                <a:latin typeface="Arial" pitchFamily="34" charset="0"/>
              </a:rPr>
              <a:t>ТОО </a:t>
            </a:r>
            <a:r>
              <a:rPr lang="ru-RU" altLang="ru-RU" sz="1600" dirty="0">
                <a:latin typeface="Arial" pitchFamily="34" charset="0"/>
              </a:rPr>
              <a:t>«Специальное конструкторско- технологическое бюро «Гранит» и АО «НК «Казахстан инжиниринг» подписан Рамочный контракт по «Созданию в Республике Казахстан Комплексной системы сервисного обслуживания вооружения и военной техники войск противовоздушной обороны СВО ВС РК»</a:t>
            </a:r>
            <a:endParaRPr lang="en-US" altLang="ru-RU" sz="1600" dirty="0">
              <a:latin typeface="Arial" pitchFamily="34" charset="0"/>
            </a:endParaRPr>
          </a:p>
          <a:p>
            <a:pPr indent="444500" algn="just"/>
            <a:r>
              <a:rPr lang="ru-RU" sz="1600" dirty="0">
                <a:latin typeface="Arial" pitchFamily="34" charset="0"/>
              </a:rPr>
              <a:t>Дополнительно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ru-RU" sz="1600" dirty="0">
                <a:latin typeface="Arial" pitchFamily="34" charset="0"/>
              </a:rPr>
              <a:t>подписывается соглашение к контракту на ремонтную документацию для проведения капитального ремонта изделий средств ЗРС С-300ПС».</a:t>
            </a:r>
          </a:p>
          <a:p>
            <a:pPr indent="444500" algn="just"/>
            <a:r>
              <a:rPr lang="ru-RU" sz="1600" dirty="0">
                <a:latin typeface="Arial" pitchFamily="34" charset="0"/>
              </a:rPr>
              <a:t>В 2018 году планируется обеспечить полный цикл капитального ремонта зенитно-ракетной </a:t>
            </a:r>
            <a:r>
              <a:rPr lang="ru-RU" sz="1600" dirty="0" smtClean="0">
                <a:latin typeface="Arial" pitchFamily="34" charset="0"/>
              </a:rPr>
              <a:t>техники.</a:t>
            </a:r>
            <a:endParaRPr lang="ru-RU" sz="1600" dirty="0">
              <a:latin typeface="Arial" pitchFamily="34" charset="0"/>
            </a:endParaRPr>
          </a:p>
        </p:txBody>
      </p:sp>
      <p:pic>
        <p:nvPicPr>
          <p:cNvPr id="16" name="Рисунок 15" descr="http://www.arms-expo.ru/img/134/134349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825" y="2397856"/>
            <a:ext cx="3992541" cy="238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Изображение 41" descr="иконка_0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0" y="1051197"/>
            <a:ext cx="818543" cy="7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40006" y="1076010"/>
            <a:ext cx="10490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</a:rPr>
              <a:t>В 2017 году запущен </a:t>
            </a:r>
            <a:r>
              <a:rPr lang="ru-RU" sz="1600" b="1" dirty="0">
                <a:latin typeface="Arial" pitchFamily="34" charset="0"/>
              </a:rPr>
              <a:t>сервисный центр по ремонту и сервисному обслуживанию всех систем </a:t>
            </a:r>
            <a:r>
              <a:rPr lang="ru-RU" sz="1600" b="1" dirty="0" smtClean="0">
                <a:latin typeface="Arial" pitchFamily="34" charset="0"/>
              </a:rPr>
              <a:t>ПВО</a:t>
            </a:r>
          </a:p>
          <a:p>
            <a:pPr algn="just"/>
            <a:r>
              <a:rPr lang="ru-RU" altLang="ru-RU" sz="1600" dirty="0" smtClean="0">
                <a:latin typeface="Arial" pitchFamily="34" charset="0"/>
              </a:rPr>
              <a:t>(ТОО </a:t>
            </a:r>
            <a:r>
              <a:rPr lang="ru-RU" altLang="ru-RU" sz="1600" dirty="0">
                <a:latin typeface="Arial" pitchFamily="34" charset="0"/>
              </a:rPr>
              <a:t>«Специальное </a:t>
            </a:r>
            <a:r>
              <a:rPr lang="ru-RU" altLang="ru-RU" sz="1600" dirty="0" smtClean="0">
                <a:latin typeface="Arial" pitchFamily="34" charset="0"/>
              </a:rPr>
              <a:t>конструкторско - </a:t>
            </a:r>
            <a:r>
              <a:rPr lang="ru-RU" altLang="ru-RU" sz="1600" dirty="0">
                <a:latin typeface="Arial" pitchFamily="34" charset="0"/>
              </a:rPr>
              <a:t>технологическое бюро «Гранит» </a:t>
            </a:r>
            <a:r>
              <a:rPr lang="ru-RU" altLang="ru-RU" sz="1600" dirty="0" smtClean="0">
                <a:latin typeface="Arial" pitchFamily="34" charset="0"/>
              </a:rPr>
              <a:t>(Алматы)</a:t>
            </a:r>
            <a:endParaRPr lang="ru-RU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73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zXv_wbqEaX9AGabYJNr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lS5eD.ukichWvZXeA6qQ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10624</TotalTime>
  <Words>1920</Words>
  <Application>Microsoft Office PowerPoint</Application>
  <PresentationFormat>Произвольный</PresentationFormat>
  <Paragraphs>437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alphadog</cp:lastModifiedBy>
  <cp:revision>1060</cp:revision>
  <cp:lastPrinted>2018-05-12T10:04:36Z</cp:lastPrinted>
  <dcterms:created xsi:type="dcterms:W3CDTF">2016-10-12T03:25:07Z</dcterms:created>
  <dcterms:modified xsi:type="dcterms:W3CDTF">2018-05-13T07:22:24Z</dcterms:modified>
</cp:coreProperties>
</file>